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6" r:id="rId2"/>
    <p:sldId id="472" r:id="rId3"/>
    <p:sldId id="473" r:id="rId4"/>
    <p:sldId id="474" r:id="rId5"/>
    <p:sldId id="475" r:id="rId6"/>
    <p:sldId id="476" r:id="rId7"/>
    <p:sldId id="477" r:id="rId8"/>
    <p:sldId id="465" r:id="rId9"/>
    <p:sldId id="466" r:id="rId10"/>
    <p:sldId id="467" r:id="rId11"/>
    <p:sldId id="478" r:id="rId12"/>
    <p:sldId id="468" r:id="rId13"/>
    <p:sldId id="469" r:id="rId14"/>
  </p:sldIdLst>
  <p:sldSz cx="9144000" cy="6858000" type="screen4x3"/>
  <p:notesSz cx="9601200" cy="73152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008F"/>
    <a:srgbClr val="660066"/>
    <a:srgbClr val="0033CC"/>
    <a:srgbClr val="028822"/>
    <a:srgbClr val="009900"/>
    <a:srgbClr val="0000FF"/>
    <a:srgbClr val="FF33CC"/>
    <a:srgbClr val="029C27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8683" autoAdjust="0"/>
    <p:restoredTop sz="94660"/>
  </p:normalViewPr>
  <p:slideViewPr>
    <p:cSldViewPr showGuides="1">
      <p:cViewPr varScale="1">
        <p:scale>
          <a:sx n="145" d="100"/>
          <a:sy n="145" d="100"/>
        </p:scale>
        <p:origin x="-1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3/18/12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61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3/18/12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2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00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55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14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1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3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4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5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92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4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80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9600" y="6553200"/>
            <a:ext cx="9144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lec7M.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48000" y="64770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19,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304800" y="1447800"/>
            <a:ext cx="8382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800" b="1" dirty="0" smtClean="0">
                <a:latin typeface="Comic Sans MS" pitchFamily="66" charset="0"/>
              </a:rPr>
              <a:t>Equivalence</a:t>
            </a:r>
          </a:p>
          <a:p>
            <a:pPr algn="ctr">
              <a:spcBef>
                <a:spcPct val="0"/>
              </a:spcBef>
            </a:pPr>
            <a:r>
              <a:rPr lang="en-US" sz="8800" b="1" dirty="0" smtClean="0">
                <a:latin typeface="Comic Sans MS" pitchFamily="66" charset="0"/>
              </a:rPr>
              <a:t>Relations</a:t>
            </a:r>
            <a:endParaRPr lang="en-US" sz="88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Representing equivalences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467600" cy="50292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8F008F"/>
                </a:solidFill>
              </a:rPr>
              <a:t>Theorem:  </a:t>
            </a:r>
          </a:p>
          <a:p>
            <a:r>
              <a:rPr lang="en-US" sz="5400" dirty="0" smtClean="0"/>
              <a:t>Relation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dirty="0" smtClean="0"/>
              <a:t> on set </a:t>
            </a:r>
            <a:r>
              <a:rPr lang="en-US" sz="5400" dirty="0" smtClean="0">
                <a:solidFill>
                  <a:srgbClr val="0000FF"/>
                </a:solidFill>
              </a:rPr>
              <a:t>A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an equiv. relation </a:t>
            </a:r>
            <a:r>
              <a:rPr lang="en-US" sz="4400" dirty="0" smtClean="0">
                <a:latin typeface="Comic Sans MS"/>
                <a:cs typeface="Comic Sans MS"/>
              </a:rPr>
              <a:t>IFF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algn="ctr"/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R 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f</a:t>
            </a:r>
            <a:endParaRPr lang="en-US" sz="6600" b="1" dirty="0">
              <a:latin typeface="Euclid Symbol" charset="2"/>
              <a:cs typeface="Euclid Symbol" charset="2"/>
            </a:endParaRPr>
          </a:p>
          <a:p>
            <a:r>
              <a:rPr lang="en-US" sz="5400" dirty="0" smtClean="0">
                <a:solidFill>
                  <a:srgbClr val="000000"/>
                </a:solidFill>
              </a:rPr>
              <a:t>for some </a:t>
            </a:r>
            <a:r>
              <a:rPr lang="en-US" sz="5400" dirty="0" err="1" smtClean="0">
                <a:solidFill>
                  <a:srgbClr val="0000FF"/>
                </a:solidFill>
              </a:rPr>
              <a:t>f:A</a:t>
            </a:r>
            <a:r>
              <a:rPr lang="en-US" sz="5400" dirty="0" err="1">
                <a:solidFill>
                  <a:srgbClr val="0000FF"/>
                </a:solidFill>
              </a:rPr>
              <a:t>→B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84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representing </a:t>
            </a:r>
            <a:r>
              <a:rPr lang="en-US" sz="44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(mod n)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  (mod n) 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  is</a:t>
            </a:r>
          </a:p>
          <a:p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f   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where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</a:p>
          <a:p>
            <a:pPr algn="ctr"/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f(k) ::=  rem(</a:t>
            </a: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k,n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endParaRPr lang="en-US" sz="6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278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Representing equivalences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495800"/>
          </a:xfrm>
        </p:spPr>
        <p:txBody>
          <a:bodyPr>
            <a:noAutofit/>
          </a:bodyPr>
          <a:lstStyle/>
          <a:p>
            <a:r>
              <a:rPr lang="en-US" sz="5400" dirty="0"/>
              <a:t>For partition </a:t>
            </a:r>
            <a:r>
              <a:rPr lang="en-US" sz="5400" dirty="0" smtClean="0">
                <a:solidFill>
                  <a:srgbClr val="0000FF"/>
                </a:solidFill>
              </a:rPr>
              <a:t>∏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33CC"/>
                </a:solidFill>
              </a:rPr>
              <a:t>A</a:t>
            </a:r>
          </a:p>
          <a:p>
            <a:r>
              <a:rPr lang="en-US" sz="5400" dirty="0"/>
              <a:t>define  relation 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sz="4400" baseline="-25000" dirty="0">
                <a:solidFill>
                  <a:srgbClr val="0000FF"/>
                </a:solidFill>
              </a:rPr>
              <a:t>∏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5400" dirty="0">
                <a:solidFill>
                  <a:srgbClr val="000000"/>
                </a:solidFill>
              </a:rPr>
              <a:t>on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A</a:t>
            </a:r>
            <a:r>
              <a:rPr lang="en-US" sz="5400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≡</a:t>
            </a:r>
            <a:r>
              <a:rPr lang="en-US" sz="4800" baseline="-25000" dirty="0">
                <a:solidFill>
                  <a:srgbClr val="0000FF"/>
                </a:solidFill>
              </a:rPr>
              <a:t>∏</a:t>
            </a:r>
            <a:r>
              <a:rPr lang="en-US" sz="6000" b="1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a’ 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IFF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a, a’ </a:t>
            </a:r>
            <a:r>
              <a:rPr lang="en-US" sz="6000" dirty="0" smtClean="0">
                <a:latin typeface="Comic Sans MS"/>
                <a:cs typeface="Comic Sans MS"/>
              </a:rPr>
              <a:t>are in </a:t>
            </a:r>
          </a:p>
          <a:p>
            <a:r>
              <a:rPr lang="en-US" sz="6000" dirty="0" smtClean="0">
                <a:latin typeface="Comic Sans MS"/>
                <a:cs typeface="Comic Sans MS"/>
              </a:rPr>
              <a:t>the same block of </a:t>
            </a:r>
            <a:r>
              <a:rPr lang="en-US" sz="6000" dirty="0">
                <a:solidFill>
                  <a:srgbClr val="0000FF"/>
                </a:solidFill>
              </a:rPr>
              <a:t>∏</a:t>
            </a:r>
            <a:endParaRPr lang="en-US" sz="6000" dirty="0">
              <a:latin typeface="Euclid Symbol" charset="2"/>
              <a:cs typeface="Euclid 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612062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Representing equivalences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530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8F008F"/>
                </a:solidFill>
              </a:rPr>
              <a:t>Theorem: </a:t>
            </a:r>
          </a:p>
          <a:p>
            <a:r>
              <a:rPr lang="en-US" sz="5400" dirty="0" smtClean="0"/>
              <a:t>Relation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dirty="0" smtClean="0"/>
              <a:t> on set </a:t>
            </a:r>
            <a:r>
              <a:rPr lang="en-US" sz="5400" dirty="0" smtClean="0">
                <a:solidFill>
                  <a:srgbClr val="0000FF"/>
                </a:solidFill>
              </a:rPr>
              <a:t>A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is an 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equiv. relation </a:t>
            </a:r>
            <a:r>
              <a:rPr lang="en-US" sz="4400" dirty="0" smtClean="0">
                <a:latin typeface="Comic Sans MS"/>
                <a:cs typeface="Comic Sans MS"/>
              </a:rPr>
              <a:t>IFF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algn="ctr"/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R 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sz="6600" baseline="-25000" dirty="0" smtClean="0">
                <a:solidFill>
                  <a:srgbClr val="0000FF"/>
                </a:solidFill>
              </a:rPr>
              <a:t>∏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for some </a:t>
            </a:r>
            <a:r>
              <a:rPr lang="en-US" sz="5400" dirty="0" smtClean="0"/>
              <a:t>partition </a:t>
            </a:r>
            <a:r>
              <a:rPr lang="en-US" sz="5400" dirty="0" smtClean="0">
                <a:solidFill>
                  <a:srgbClr val="0000FF"/>
                </a:solidFill>
              </a:rPr>
              <a:t>∏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33CC"/>
                </a:solidFill>
              </a:rPr>
              <a:t>A</a:t>
            </a:r>
            <a:endParaRPr lang="en-US" sz="5400" dirty="0" smtClean="0">
              <a:solidFill>
                <a:srgbClr val="0000FF"/>
              </a:solidFill>
            </a:endParaRPr>
          </a:p>
          <a:p>
            <a:endParaRPr lang="en-US" sz="6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9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324600" cy="1066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two-way walks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295400"/>
            <a:ext cx="6858000" cy="457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walk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and </a:t>
            </a:r>
          </a:p>
          <a:p>
            <a:r>
              <a:rPr lang="en-US" sz="5400" dirty="0" smtClean="0">
                <a:latin typeface="Comic Sans MS" pitchFamily="66" charset="0"/>
              </a:rPr>
              <a:t>back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 </a:t>
            </a:r>
            <a:r>
              <a:rPr lang="en-US" sz="5400" dirty="0" smtClean="0">
                <a:latin typeface="Comic Sans MS" pitchFamily="66" charset="0"/>
              </a:rPr>
              <a:t>and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v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are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8F008F"/>
                </a:solidFill>
                <a:latin typeface="Comic Sans MS" pitchFamily="66" charset="0"/>
              </a:rPr>
              <a:t>strongly</a:t>
            </a:r>
          </a:p>
          <a:p>
            <a:r>
              <a:rPr lang="en-US" sz="5400" dirty="0" smtClean="0">
                <a:solidFill>
                  <a:srgbClr val="8F008F"/>
                </a:solidFill>
                <a:latin typeface="Comic Sans MS" pitchFamily="66" charset="0"/>
              </a:rPr>
              <a:t>connected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baseline="30000" dirty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AND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baseline="300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4572000"/>
            <a:ext cx="7620000" cy="12192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4069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334000" cy="1066800"/>
          </a:xfrm>
        </p:spPr>
        <p:txBody>
          <a:bodyPr>
            <a:normAutofit/>
          </a:bodyPr>
          <a:lstStyle/>
          <a:p>
            <a:r>
              <a:rPr lang="en-US" sz="6000" b="0" dirty="0" smtClean="0"/>
              <a:t>symmetry</a:t>
            </a:r>
            <a:endParaRPr lang="en-US" sz="6000" b="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817549" y="2014478"/>
            <a:ext cx="6898117" cy="29392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>
              <a:spcAft>
                <a:spcPts val="600"/>
              </a:spcAft>
            </a:pPr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symmetric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marL="742950" indent="-285750">
              <a:spcAft>
                <a:spcPts val="600"/>
              </a:spcAft>
            </a:pP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IMPLIES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endParaRPr lang="en-US" sz="6000" dirty="0" smtClean="0">
              <a:solidFill>
                <a:srgbClr val="1E03BD"/>
              </a:solidFill>
              <a:latin typeface="Comic Sans MS" pitchFamily="66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5800" y="3886200"/>
            <a:ext cx="7620000" cy="12192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1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57200" y="1676400"/>
            <a:ext cx="80772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transitive, symmetric &amp;</a:t>
            </a:r>
          </a:p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reflexive</a:t>
            </a:r>
            <a:endParaRPr lang="en-US" sz="7200" dirty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64466" y="274638"/>
            <a:ext cx="7422334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rgbClr val="000000"/>
                </a:solidFill>
              </a:rPr>
              <a:t>equivalence relations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1701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295400"/>
            <a:ext cx="7620000" cy="4724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an </a:t>
            </a:r>
            <a:r>
              <a:rPr lang="en-US" sz="6000" dirty="0" err="1" smtClean="0">
                <a:solidFill>
                  <a:srgbClr val="8F008F"/>
                </a:solidFill>
                <a:latin typeface="Comic Sans MS" pitchFamily="66" charset="0"/>
              </a:rPr>
              <a:t>equiv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8F008F"/>
                </a:solidFill>
                <a:latin typeface="Comic Sans MS" pitchFamily="66" charset="0"/>
              </a:rPr>
              <a:t>rel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/>
                <a:cs typeface="Comic Sans MS"/>
              </a:rPr>
              <a:t>is </a:t>
            </a:r>
            <a:r>
              <a:rPr lang="en-US" sz="6000" dirty="0" smtClean="0">
                <a:latin typeface="Comic Sans MS" pitchFamily="66" charset="0"/>
              </a:rPr>
              <a:t>the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strongly  </a:t>
            </a:r>
          </a:p>
          <a:p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connected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relation </a:t>
            </a:r>
          </a:p>
          <a:p>
            <a:r>
              <a:rPr lang="en-US" sz="6000" dirty="0" smtClean="0">
                <a:latin typeface="Comic Sans MS" pitchFamily="66" charset="0"/>
              </a:rPr>
              <a:t> of some digraph</a:t>
            </a:r>
            <a:endParaRPr lang="en-US" sz="6600" dirty="0" smtClean="0">
              <a:latin typeface="Comic Sans MS" pitchFamily="66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0000"/>
                </a:solidFill>
              </a:rPr>
              <a:t>equivalence relations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61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81600"/>
          </a:xfrm>
        </p:spPr>
        <p:txBody>
          <a:bodyPr/>
          <a:lstStyle/>
          <a:p>
            <a:r>
              <a:rPr lang="en-US" sz="4400" i="1" dirty="0" smtClean="0"/>
              <a:t>examples:</a:t>
            </a:r>
          </a:p>
          <a:p>
            <a:pPr marL="857250" indent="-857250">
              <a:buFont typeface="Arial"/>
              <a:buChar char="•"/>
            </a:pP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 </a:t>
            </a:r>
            <a:r>
              <a:rPr lang="en-US" sz="6000" dirty="0" smtClean="0"/>
              <a:t>(equality)</a:t>
            </a:r>
          </a:p>
          <a:p>
            <a:pPr marL="857250" indent="-857250">
              <a:buFont typeface="Arial"/>
              <a:buChar char="•"/>
            </a:pPr>
            <a:r>
              <a:rPr lang="en-US" sz="6000" dirty="0" smtClean="0">
                <a:solidFill>
                  <a:srgbClr val="0000FF"/>
                </a:solidFill>
              </a:rPr>
              <a:t>≡ (mod n)</a:t>
            </a:r>
          </a:p>
          <a:p>
            <a:pPr marL="857250" indent="-857250">
              <a:buFont typeface="Arial"/>
              <a:buChar char="•"/>
            </a:pPr>
            <a:r>
              <a:rPr lang="en-US" sz="6000" dirty="0" smtClean="0">
                <a:solidFill>
                  <a:srgbClr val="0000FF"/>
                </a:solidFill>
              </a:rPr>
              <a:t>same size</a:t>
            </a:r>
          </a:p>
          <a:p>
            <a:pPr marL="857250" indent="-857250">
              <a:buFont typeface="Arial"/>
              <a:buChar char="•"/>
            </a:pPr>
            <a:r>
              <a:rPr lang="en-US" sz="6000" dirty="0" smtClean="0">
                <a:solidFill>
                  <a:srgbClr val="0000FF"/>
                </a:solidFill>
              </a:rPr>
              <a:t>same color</a:t>
            </a:r>
            <a:endParaRPr lang="en-US" sz="6000" dirty="0">
              <a:solidFill>
                <a:srgbClr val="0000FF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0000"/>
                </a:solidFill>
              </a:rPr>
              <a:t>equivalence relations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1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3600" dirty="0"/>
              <a:t>Graphical Properties of Relations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1831975" y="1730375"/>
            <a:ext cx="222113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/>
                <a:cs typeface="Comic Sans MS"/>
              </a:rPr>
              <a:t>Reflexive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08200" y="2752725"/>
            <a:ext cx="1143000" cy="762000"/>
            <a:chOff x="1328" y="1734"/>
            <a:chExt cx="720" cy="480"/>
          </a:xfrm>
        </p:grpSpPr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1712" y="2118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328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1952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cxnSp>
          <p:nvCxnSpPr>
            <p:cNvPr id="560136" name="AutoShape 8"/>
            <p:cNvCxnSpPr>
              <a:cxnSpLocks noChangeShapeType="1"/>
              <a:stCxn id="560134" idx="4"/>
              <a:endCxn id="560133" idx="0"/>
            </p:cNvCxnSpPr>
            <p:nvPr/>
          </p:nvCxnSpPr>
          <p:spPr bwMode="auto">
            <a:xfrm>
              <a:off x="1376" y="1830"/>
              <a:ext cx="384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828800" y="2676525"/>
            <a:ext cx="1320800" cy="914400"/>
            <a:chOff x="1152" y="1686"/>
            <a:chExt cx="832" cy="576"/>
          </a:xfrm>
        </p:grpSpPr>
        <p:sp>
          <p:nvSpPr>
            <p:cNvPr id="560138" name="Freeform 10"/>
            <p:cNvSpPr>
              <a:spLocks/>
            </p:cNvSpPr>
            <p:nvPr/>
          </p:nvSpPr>
          <p:spPr bwMode="auto">
            <a:xfrm>
              <a:off x="1152" y="1694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39" name="Freeform 11"/>
            <p:cNvSpPr>
              <a:spLocks/>
            </p:cNvSpPr>
            <p:nvPr/>
          </p:nvSpPr>
          <p:spPr bwMode="auto">
            <a:xfrm>
              <a:off x="1808" y="1686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40" name="Freeform 12"/>
            <p:cNvSpPr>
              <a:spLocks/>
            </p:cNvSpPr>
            <p:nvPr/>
          </p:nvSpPr>
          <p:spPr bwMode="auto">
            <a:xfrm>
              <a:off x="1536" y="2078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600200" y="4030663"/>
            <a:ext cx="2605088" cy="1150937"/>
            <a:chOff x="1008" y="2539"/>
            <a:chExt cx="1641" cy="725"/>
          </a:xfrm>
        </p:grpSpPr>
        <p:sp>
          <p:nvSpPr>
            <p:cNvPr id="560142" name="Text Box 14"/>
            <p:cNvSpPr txBox="1">
              <a:spLocks noChangeArrowheads="1"/>
            </p:cNvSpPr>
            <p:nvPr/>
          </p:nvSpPr>
          <p:spPr bwMode="auto">
            <a:xfrm>
              <a:off x="1152" y="2539"/>
              <a:ext cx="149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/>
                  <a:cs typeface="Comic Sans MS"/>
                </a:rPr>
                <a:t>Transitive</a:t>
              </a: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008" y="3168"/>
              <a:ext cx="1392" cy="96"/>
              <a:chOff x="1008" y="3168"/>
              <a:chExt cx="1392" cy="96"/>
            </a:xfrm>
          </p:grpSpPr>
          <p:sp>
            <p:nvSpPr>
              <p:cNvPr id="560144" name="Oval 16"/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45" name="Oval 17"/>
              <p:cNvSpPr>
                <a:spLocks noChangeArrowheads="1"/>
              </p:cNvSpPr>
              <p:nvPr/>
            </p:nvSpPr>
            <p:spPr bwMode="auto">
              <a:xfrm>
                <a:off x="172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46" name="Oval 18"/>
              <p:cNvSpPr>
                <a:spLocks noChangeArrowheads="1"/>
              </p:cNvSpPr>
              <p:nvPr/>
            </p:nvSpPr>
            <p:spPr bwMode="auto">
              <a:xfrm>
                <a:off x="2304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cxnSp>
            <p:nvCxnSpPr>
              <p:cNvPr id="560147" name="AutoShape 19"/>
              <p:cNvCxnSpPr>
                <a:cxnSpLocks noChangeShapeType="1"/>
                <a:stCxn id="560144" idx="6"/>
                <a:endCxn id="560145" idx="2"/>
              </p:cNvCxnSpPr>
              <p:nvPr/>
            </p:nvCxnSpPr>
            <p:spPr bwMode="auto">
              <a:xfrm>
                <a:off x="1104" y="3216"/>
                <a:ext cx="624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48" name="AutoShape 20"/>
              <p:cNvCxnSpPr>
                <a:cxnSpLocks noChangeShapeType="1"/>
              </p:cNvCxnSpPr>
              <p:nvPr/>
            </p:nvCxnSpPr>
            <p:spPr bwMode="auto">
              <a:xfrm>
                <a:off x="1824" y="3216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49" name="Freeform 21"/>
          <p:cNvSpPr>
            <a:spLocks/>
          </p:cNvSpPr>
          <p:nvPr/>
        </p:nvSpPr>
        <p:spPr bwMode="auto">
          <a:xfrm>
            <a:off x="1752600" y="5105400"/>
            <a:ext cx="1981200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4" y="240"/>
              </a:cxn>
              <a:cxn ang="0">
                <a:pos x="1248" y="48"/>
              </a:cxn>
            </a:cxnLst>
            <a:rect l="0" t="0" r="r" b="b"/>
            <a:pathLst>
              <a:path w="1248" h="248">
                <a:moveTo>
                  <a:pt x="0" y="0"/>
                </a:moveTo>
                <a:cubicBezTo>
                  <a:pt x="208" y="116"/>
                  <a:pt x="416" y="232"/>
                  <a:pt x="624" y="240"/>
                </a:cubicBezTo>
                <a:cubicBezTo>
                  <a:pt x="832" y="248"/>
                  <a:pt x="1040" y="148"/>
                  <a:pt x="1248" y="48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>
              <a:latin typeface="Comic Sans MS"/>
              <a:cs typeface="Comic Sans MS"/>
            </a:endParaRPr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430838" y="5129213"/>
            <a:ext cx="1949450" cy="174625"/>
            <a:chOff x="3792" y="1824"/>
            <a:chExt cx="1228" cy="110"/>
          </a:xfrm>
        </p:grpSpPr>
        <p:cxnSp>
          <p:nvCxnSpPr>
            <p:cNvPr id="560172" name="AutoShape 44"/>
            <p:cNvCxnSpPr>
              <a:cxnSpLocks noChangeShapeType="1"/>
            </p:cNvCxnSpPr>
            <p:nvPr/>
          </p:nvCxnSpPr>
          <p:spPr bwMode="auto">
            <a:xfrm rot="5400000" flipH="1" flipV="1">
              <a:off x="4080" y="1632"/>
              <a:ext cx="14" cy="590"/>
            </a:xfrm>
            <a:prstGeom prst="curvedConnector3">
              <a:avLst>
                <a:gd name="adj1" fmla="val -1764287"/>
              </a:avLst>
            </a:prstGeom>
            <a:noFill/>
            <a:ln w="41275">
              <a:solidFill>
                <a:srgbClr val="008000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60173" name="AutoShape 45"/>
            <p:cNvCxnSpPr>
              <a:cxnSpLocks noChangeShapeType="1"/>
            </p:cNvCxnSpPr>
            <p:nvPr/>
          </p:nvCxnSpPr>
          <p:spPr bwMode="auto">
            <a:xfrm rot="5400000" flipV="1">
              <a:off x="4741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189538" y="3963988"/>
            <a:ext cx="2520950" cy="1319212"/>
            <a:chOff x="3640" y="1090"/>
            <a:chExt cx="1588" cy="831"/>
          </a:xfrm>
        </p:grpSpPr>
        <p:sp>
          <p:nvSpPr>
            <p:cNvPr id="560175" name="Text Box 47"/>
            <p:cNvSpPr txBox="1">
              <a:spLocks noChangeArrowheads="1"/>
            </p:cNvSpPr>
            <p:nvPr/>
          </p:nvSpPr>
          <p:spPr bwMode="auto">
            <a:xfrm>
              <a:off x="3640" y="1090"/>
              <a:ext cx="158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>
                  <a:latin typeface="Comic Sans MS"/>
                  <a:cs typeface="Comic Sans MS"/>
                </a:rPr>
                <a:t>Symmetric</a:t>
              </a:r>
            </a:p>
          </p:txBody>
        </p:sp>
        <p:sp>
          <p:nvSpPr>
            <p:cNvPr id="560176" name="Oval 48"/>
            <p:cNvSpPr>
              <a:spLocks noChangeArrowheads="1"/>
            </p:cNvSpPr>
            <p:nvPr/>
          </p:nvSpPr>
          <p:spPr bwMode="auto">
            <a:xfrm>
              <a:off x="3744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77" name="Oval 49"/>
            <p:cNvSpPr>
              <a:spLocks noChangeArrowheads="1"/>
            </p:cNvSpPr>
            <p:nvPr/>
          </p:nvSpPr>
          <p:spPr bwMode="auto">
            <a:xfrm>
              <a:off x="4368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78" name="Oval 50"/>
            <p:cNvSpPr>
              <a:spLocks noChangeArrowheads="1"/>
            </p:cNvSpPr>
            <p:nvPr/>
          </p:nvSpPr>
          <p:spPr bwMode="auto">
            <a:xfrm>
              <a:off x="4992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cxnSp>
          <p:nvCxnSpPr>
            <p:cNvPr id="560179" name="AutoShape 51"/>
            <p:cNvCxnSpPr>
              <a:cxnSpLocks noChangeShapeType="1"/>
            </p:cNvCxnSpPr>
            <p:nvPr/>
          </p:nvCxnSpPr>
          <p:spPr bwMode="auto">
            <a:xfrm rot="5400000" flipV="1">
              <a:off x="4069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80" name="AutoShape 52"/>
            <p:cNvCxnSpPr>
              <a:cxnSpLocks noChangeShapeType="1"/>
              <a:stCxn id="560178" idx="4"/>
              <a:endCxn id="560177" idx="4"/>
            </p:cNvCxnSpPr>
            <p:nvPr/>
          </p:nvCxnSpPr>
          <p:spPr bwMode="auto">
            <a:xfrm rot="5400000">
              <a:off x="4727" y="1609"/>
              <a:ext cx="1" cy="624"/>
            </a:xfrm>
            <a:prstGeom prst="curvedConnector3">
              <a:avLst>
                <a:gd name="adj1" fmla="val 27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072064" y="1730375"/>
            <a:ext cx="2763838" cy="2003425"/>
            <a:chOff x="3603" y="2530"/>
            <a:chExt cx="1741" cy="1262"/>
          </a:xfrm>
        </p:grpSpPr>
        <p:grpSp>
          <p:nvGrpSpPr>
            <p:cNvPr id="9" name="Group 57"/>
            <p:cNvGrpSpPr>
              <a:grpSpLocks/>
            </p:cNvGrpSpPr>
            <p:nvPr/>
          </p:nvGrpSpPr>
          <p:grpSpPr bwMode="auto">
            <a:xfrm>
              <a:off x="3792" y="3264"/>
              <a:ext cx="1104" cy="528"/>
              <a:chOff x="3792" y="3264"/>
              <a:chExt cx="1104" cy="528"/>
            </a:xfrm>
          </p:grpSpPr>
          <p:sp>
            <p:nvSpPr>
              <p:cNvPr id="560186" name="Oval 58"/>
              <p:cNvSpPr>
                <a:spLocks noChangeArrowheads="1"/>
              </p:cNvSpPr>
              <p:nvPr/>
            </p:nvSpPr>
            <p:spPr bwMode="auto">
              <a:xfrm>
                <a:off x="4800" y="33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87" name="Oval 59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88" name="Oval 60"/>
              <p:cNvSpPr>
                <a:spLocks noChangeArrowheads="1"/>
              </p:cNvSpPr>
              <p:nvPr/>
            </p:nvSpPr>
            <p:spPr bwMode="auto">
              <a:xfrm>
                <a:off x="4416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89" name="Oval 61"/>
              <p:cNvSpPr>
                <a:spLocks noChangeArrowheads="1"/>
              </p:cNvSpPr>
              <p:nvPr/>
            </p:nvSpPr>
            <p:spPr bwMode="auto">
              <a:xfrm>
                <a:off x="3792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560190" name="Text Box 62"/>
            <p:cNvSpPr txBox="1">
              <a:spLocks noChangeArrowheads="1"/>
            </p:cNvSpPr>
            <p:nvPr/>
          </p:nvSpPr>
          <p:spPr bwMode="auto">
            <a:xfrm>
              <a:off x="3603" y="2530"/>
              <a:ext cx="174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 dirty="0">
                  <a:latin typeface="Comic Sans MS"/>
                  <a:cs typeface="Comic Sans MS"/>
                </a:rPr>
                <a:t>Asymmetric</a:t>
              </a:r>
            </a:p>
          </p:txBody>
        </p: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3874" y="3278"/>
              <a:ext cx="974" cy="466"/>
              <a:chOff x="3874" y="3278"/>
              <a:chExt cx="974" cy="466"/>
            </a:xfrm>
          </p:grpSpPr>
          <p:cxnSp>
            <p:nvCxnSpPr>
              <p:cNvPr id="560192" name="AutoShape 64"/>
              <p:cNvCxnSpPr>
                <a:cxnSpLocks noChangeShapeType="1"/>
                <a:stCxn id="560186" idx="4"/>
              </p:cNvCxnSpPr>
              <p:nvPr/>
            </p:nvCxnSpPr>
            <p:spPr bwMode="auto">
              <a:xfrm flipH="1">
                <a:off x="4512" y="3408"/>
                <a:ext cx="336" cy="336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3" name="AutoShape 65"/>
              <p:cNvCxnSpPr>
                <a:cxnSpLocks noChangeShapeType="1"/>
                <a:stCxn id="560187" idx="7"/>
                <a:endCxn id="560186" idx="1"/>
              </p:cNvCxnSpPr>
              <p:nvPr/>
            </p:nvCxnSpPr>
            <p:spPr bwMode="auto">
              <a:xfrm>
                <a:off x="4162" y="3278"/>
                <a:ext cx="652" cy="4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4" name="AutoShape 66"/>
              <p:cNvCxnSpPr>
                <a:cxnSpLocks noChangeShapeType="1"/>
                <a:stCxn id="560187" idx="3"/>
                <a:endCxn id="560189" idx="7"/>
              </p:cNvCxnSpPr>
              <p:nvPr/>
            </p:nvCxnSpPr>
            <p:spPr bwMode="auto">
              <a:xfrm flipH="1">
                <a:off x="3874" y="3346"/>
                <a:ext cx="220" cy="364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83" name="Text Box 55"/>
          <p:cNvSpPr txBox="1">
            <a:spLocks noChangeArrowheads="1"/>
          </p:cNvSpPr>
          <p:nvPr/>
        </p:nvSpPr>
        <p:spPr bwMode="auto">
          <a:xfrm>
            <a:off x="7402329" y="2863850"/>
            <a:ext cx="921121" cy="646331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hlink"/>
                </a:solidFill>
                <a:latin typeface="Comic Sans MS"/>
                <a:cs typeface="Comic Sans MS"/>
              </a:rPr>
              <a:t>NO</a:t>
            </a:r>
          </a:p>
        </p:txBody>
      </p:sp>
      <p:grpSp>
        <p:nvGrpSpPr>
          <p:cNvPr id="11" name="Group 52"/>
          <p:cNvGrpSpPr/>
          <p:nvPr/>
        </p:nvGrpSpPr>
        <p:grpSpPr>
          <a:xfrm>
            <a:off x="5084763" y="2895600"/>
            <a:ext cx="2014538" cy="930275"/>
            <a:chOff x="5084763" y="2895600"/>
            <a:chExt cx="2014538" cy="930275"/>
          </a:xfrm>
        </p:grpSpPr>
        <p:grpSp>
          <p:nvGrpSpPr>
            <p:cNvPr id="12" name="Group 67"/>
            <p:cNvGrpSpPr>
              <a:grpSpLocks/>
            </p:cNvGrpSpPr>
            <p:nvPr/>
          </p:nvGrpSpPr>
          <p:grpSpPr bwMode="auto">
            <a:xfrm>
              <a:off x="5499101" y="2895600"/>
              <a:ext cx="1600200" cy="815975"/>
              <a:chOff x="3840" y="3264"/>
              <a:chExt cx="1008" cy="514"/>
            </a:xfrm>
          </p:grpSpPr>
          <p:cxnSp>
            <p:nvCxnSpPr>
              <p:cNvPr id="560196" name="AutoShape 68"/>
              <p:cNvCxnSpPr>
                <a:cxnSpLocks noChangeShapeType="1"/>
              </p:cNvCxnSpPr>
              <p:nvPr/>
            </p:nvCxnSpPr>
            <p:spPr bwMode="auto">
              <a:xfrm rot="5400000" flipH="1">
                <a:off x="4464" y="2928"/>
                <a:ext cx="48" cy="720"/>
              </a:xfrm>
              <a:prstGeom prst="curvedConnector3">
                <a:avLst>
                  <a:gd name="adj1" fmla="val 400000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7" name="AutoShape 69"/>
              <p:cNvCxnSpPr>
                <a:cxnSpLocks noChangeShapeType="1"/>
              </p:cNvCxnSpPr>
              <p:nvPr/>
            </p:nvCxnSpPr>
            <p:spPr bwMode="auto">
              <a:xfrm rot="16200000">
                <a:off x="3768" y="3384"/>
                <a:ext cx="384" cy="240"/>
              </a:xfrm>
              <a:prstGeom prst="curvedConnector2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8" name="AutoShape 7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488" y="3418"/>
                <a:ext cx="370" cy="350"/>
              </a:xfrm>
              <a:prstGeom prst="curvedConnector3">
                <a:avLst>
                  <a:gd name="adj1" fmla="val -42704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560202" name="Freeform 74"/>
            <p:cNvSpPr>
              <a:spLocks/>
            </p:cNvSpPr>
            <p:nvPr/>
          </p:nvSpPr>
          <p:spPr bwMode="auto">
            <a:xfrm>
              <a:off x="5084763" y="3533775"/>
              <a:ext cx="279400" cy="292100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99524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/>
      <p:bldP spid="560149" grpId="0" animBg="1"/>
      <p:bldP spid="5601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1752600"/>
            <a:ext cx="8839200" cy="2819400"/>
          </a:xfrm>
        </p:spPr>
        <p:txBody>
          <a:bodyPr/>
          <a:lstStyle/>
          <a:p>
            <a:r>
              <a:rPr lang="en-US" sz="8800" dirty="0" smtClean="0"/>
              <a:t>Representing</a:t>
            </a:r>
            <a:br>
              <a:rPr lang="en-US" sz="8800" dirty="0" smtClean="0"/>
            </a:br>
            <a:r>
              <a:rPr lang="en-US" sz="8800" dirty="0" smtClean="0"/>
              <a:t>Equivalences</a:t>
            </a:r>
            <a:endParaRPr lang="en-US" sz="8800" dirty="0">
              <a:solidFill>
                <a:srgbClr val="8F00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49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Representing equivalences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534400" cy="3505200"/>
          </a:xfrm>
        </p:spPr>
        <p:txBody>
          <a:bodyPr>
            <a:noAutofit/>
          </a:bodyPr>
          <a:lstStyle/>
          <a:p>
            <a:r>
              <a:rPr lang="en-US" sz="5400" dirty="0" smtClean="0"/>
              <a:t>For total </a:t>
            </a:r>
            <a:r>
              <a:rPr lang="en-US" sz="5400" dirty="0"/>
              <a:t>function </a:t>
            </a:r>
            <a:r>
              <a:rPr lang="en-US" sz="5400" dirty="0" err="1" smtClean="0">
                <a:solidFill>
                  <a:srgbClr val="0033CC"/>
                </a:solidFill>
              </a:rPr>
              <a:t>f:A→B</a:t>
            </a:r>
            <a:endParaRPr lang="en-US" sz="5400" dirty="0" smtClean="0">
              <a:solidFill>
                <a:srgbClr val="0033CC"/>
              </a:solidFill>
            </a:endParaRPr>
          </a:p>
          <a:p>
            <a:r>
              <a:rPr lang="en-US" sz="5400" dirty="0"/>
              <a:t>define  relation 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f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5400" dirty="0">
                <a:solidFill>
                  <a:srgbClr val="000000"/>
                </a:solidFill>
              </a:rPr>
              <a:t>on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A</a:t>
            </a:r>
            <a:r>
              <a:rPr lang="en-US" sz="5400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≡</a:t>
            </a:r>
            <a:r>
              <a:rPr lang="en-US" sz="6000" b="1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f 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a’ 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IFF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f(a) = f(a’)</a:t>
            </a:r>
            <a:endParaRPr lang="en-US" sz="60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154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4925">
          <a:solidFill>
            <a:srgbClr val="FF33CC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263</Words>
  <Application>Microsoft Macintosh PowerPoint</Application>
  <PresentationFormat>On-screen Show (4:3)</PresentationFormat>
  <Paragraphs>73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two-way walks</vt:lpstr>
      <vt:lpstr>symmetry</vt:lpstr>
      <vt:lpstr>PowerPoint Presentation</vt:lpstr>
      <vt:lpstr>equivalence relations</vt:lpstr>
      <vt:lpstr>equivalence relations</vt:lpstr>
      <vt:lpstr>Graphical Properties of Relations</vt:lpstr>
      <vt:lpstr>Representing Equivalences</vt:lpstr>
      <vt:lpstr>Representing equivalences</vt:lpstr>
      <vt:lpstr>Representing equivalences</vt:lpstr>
      <vt:lpstr>representing ≡  (mod n)</vt:lpstr>
      <vt:lpstr>Representing equivalences</vt:lpstr>
      <vt:lpstr>Representing equivalences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302</cp:revision>
  <cp:lastPrinted>2012-03-19T01:01:44Z</cp:lastPrinted>
  <dcterms:created xsi:type="dcterms:W3CDTF">2011-03-14T11:24:59Z</dcterms:created>
  <dcterms:modified xsi:type="dcterms:W3CDTF">2012-03-19T01:23:20Z</dcterms:modified>
</cp:coreProperties>
</file>