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2" r:id="rId2"/>
    <p:sldId id="303" r:id="rId3"/>
    <p:sldId id="342" r:id="rId4"/>
    <p:sldId id="343" r:id="rId5"/>
    <p:sldId id="345" r:id="rId6"/>
    <p:sldId id="346" r:id="rId7"/>
    <p:sldId id="367" r:id="rId8"/>
    <p:sldId id="348" r:id="rId9"/>
    <p:sldId id="368" r:id="rId10"/>
    <p:sldId id="349" r:id="rId11"/>
    <p:sldId id="350" r:id="rId12"/>
    <p:sldId id="352" r:id="rId13"/>
    <p:sldId id="351" r:id="rId14"/>
    <p:sldId id="353" r:id="rId15"/>
    <p:sldId id="354" r:id="rId1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800" y="-120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4,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Linearity of</a:t>
            </a:r>
          </a:p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Expectation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771960"/>
            <a:ext cx="8972831" cy="54538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Still is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1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by same reasoning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800" i="0" dirty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900" y="1428705"/>
            <a:ext cx="8349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’s</a:t>
            </a:r>
            <a:r>
              <a:rPr lang="en-US" sz="6000" i="0" dirty="0" smtClean="0">
                <a:latin typeface="+mj-lt"/>
              </a:rPr>
              <a:t> are totally </a:t>
            </a:r>
            <a:r>
              <a:rPr lang="en-US" sz="60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6000" i="0" dirty="0" smtClean="0">
              <a:latin typeface="+mj-lt"/>
            </a:endParaRPr>
          </a:p>
          <a:p>
            <a:r>
              <a:rPr lang="en-US" sz="6000" dirty="0" smtClean="0"/>
              <a:t>— </a:t>
            </a:r>
            <a:r>
              <a:rPr lang="en-US" sz="6000" i="0" dirty="0" smtClean="0">
                <a:latin typeface="+mj-lt"/>
              </a:rPr>
              <a:t>all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6000" i="0" dirty="0" smtClean="0">
                <a:latin typeface="+mj-lt"/>
              </a:rPr>
              <a:t> or all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0   </a:t>
            </a:r>
            <a:r>
              <a:rPr lang="en-US" sz="6000" dirty="0" smtClean="0"/>
              <a:t>— </a:t>
            </a:r>
            <a:r>
              <a:rPr lang="en-US" sz="6000" dirty="0" smtClean="0">
                <a:latin typeface="Comic Sans MS"/>
                <a:cs typeface="Comic Sans MS"/>
              </a:rPr>
              <a:t>but </a:t>
            </a:r>
            <a:endParaRPr lang="en-US" sz="6000" i="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60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60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solidFill>
                  <a:srgbClr val="9B2894"/>
                </a:solidFill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i="0" dirty="0" smtClean="0">
                <a:latin typeface="Comic Sans MS" pitchFamily="66" charset="0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E[Y]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381000" y="3352800"/>
            <a:ext cx="8001000" cy="1524000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</a:t>
            </a:r>
            <a:r>
              <a:rPr lang="en-US" sz="4000" i="0" dirty="0">
                <a:solidFill>
                  <a:srgbClr val="9B2894"/>
                </a:solidFill>
                <a:latin typeface="Comic Sans MS" pitchFamily="66" charset="0"/>
              </a:rPr>
              <a:t>independent</a:t>
            </a:r>
            <a:r>
              <a:rPr lang="en-US" sz="4000" i="0" dirty="0">
                <a:latin typeface="Comic Sans MS" pitchFamily="66" charset="0"/>
              </a:rPr>
              <a:t>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1828800"/>
            <a:ext cx="2819400" cy="4572000"/>
            <a:chOff x="457200" y="1828800"/>
            <a:chExt cx="2819400" cy="4572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B2894"/>
                </a:solidFill>
                <a:latin typeface="Comic Sans MS"/>
                <a:cs typeface="Comic Sans MS"/>
              </a:rPr>
              <a:t>even if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9B2894"/>
                </a:solidFill>
                <a:latin typeface="Comic Sans MS"/>
                <a:cs typeface="Comic Sans MS"/>
              </a:rPr>
              <a:t>are dependent</a:t>
            </a:r>
            <a:endParaRPr lang="en-US" sz="5400" dirty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599" y="1236084"/>
            <a:ext cx="8820431" cy="489364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5400" i="0" dirty="0" smtClean="0">
                <a:latin typeface="Comic Sans MS" pitchFamily="66" charset="0"/>
              </a:rPr>
              <a:t>::=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E[D]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5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 D(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{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5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b="1" i="0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{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i="0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301" y="1317037"/>
          <a:ext cx="7533778" cy="13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9" name="Equation" r:id="rId4" imgW="1701800" imgH="304800" progId="Equation.DSMT4">
                  <p:embed/>
                </p:oleObj>
              </mc:Choice>
              <mc:Fallback>
                <p:oleObj name="Equation" r:id="rId4" imgW="17018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01" y="1317037"/>
                        <a:ext cx="7533778" cy="134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92" y="2959570"/>
            <a:ext cx="759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latin typeface="+mj-lt"/>
              </a:rPr>
              <a:t>where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</a:t>
            </a:r>
          </a:p>
          <a:p>
            <a:r>
              <a:rPr lang="en-US" sz="6000" i="0" dirty="0" smtClean="0">
                <a:latin typeface="+mj-lt"/>
              </a:rPr>
              <a:t>for </a:t>
            </a:r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07196"/>
              </p:ext>
            </p:extLst>
          </p:nvPr>
        </p:nvGraphicFramePr>
        <p:xfrm>
          <a:off x="255588" y="1397000"/>
          <a:ext cx="86328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41" name="Equation" r:id="rId4" imgW="2159000" imgH="330200" progId="Equation.DSMT4">
                  <p:embed/>
                </p:oleObj>
              </mc:Choice>
              <mc:Fallback>
                <p:oleObj name="Equation" r:id="rId4" imgW="21590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397000"/>
                        <a:ext cx="863282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26319"/>
              </p:ext>
            </p:extLst>
          </p:nvPr>
        </p:nvGraphicFramePr>
        <p:xfrm>
          <a:off x="639763" y="3314700"/>
          <a:ext cx="796766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42" name="Equation" r:id="rId6" imgW="1968500" imgH="635000" progId="Equation.DSMT4">
                  <p:embed/>
                </p:oleObj>
              </mc:Choice>
              <mc:Fallback>
                <p:oleObj name="Equation" r:id="rId6" imgW="1968500" imgH="63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314700"/>
                        <a:ext cx="7967662" cy="256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3542" y="1371600"/>
            <a:ext cx="4886623" cy="4231128"/>
            <a:chOff x="371592" y="1371600"/>
            <a:chExt cx="4886623" cy="4231128"/>
          </a:xfrm>
        </p:grpSpPr>
        <p:sp>
          <p:nvSpPr>
            <p:cNvPr id="8" name="Rectangle 7"/>
            <p:cNvSpPr/>
            <p:nvPr/>
          </p:nvSpPr>
          <p:spPr bwMode="auto">
            <a:xfrm>
              <a:off x="371592" y="1371600"/>
              <a:ext cx="2845061" cy="1287322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786391" y="4736203"/>
              <a:ext cx="1471824" cy="866525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66700" y="990435"/>
            <a:ext cx="8877300" cy="47286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men each check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their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Hats get scrambled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so</a:t>
            </a:r>
          </a:p>
          <a:p>
            <a:pPr algn="ctr"/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pr{man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#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gets own hat back}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1/n 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men do we expect will get their hat back?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back.</a:t>
            </a:r>
          </a:p>
          <a:p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back.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But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E[# hats returned]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E[∑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algn="ctr">
          <a:solidFill>
            <a:srgbClr val="FF00FF"/>
          </a:solidFill>
          <a:prstDash val="sysDash"/>
          <a:round/>
          <a:headEnd/>
          <a:tailEnd type="arrow" w="lg" len="lg"/>
        </a:ln>
      </a:spPr>
      <a:bodyPr/>
      <a:lstStyle>
        <a:defPPr>
          <a:defRPr/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</TotalTime>
  <Words>662</Words>
  <Application>Microsoft Macintosh PowerPoint</Application>
  <PresentationFormat>On-screen Show (4:3)</PresentationFormat>
  <Paragraphs>100</Paragraphs>
  <Slides>15</Slides>
  <Notes>15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Default Design</vt:lpstr>
      <vt:lpstr>Equation</vt:lpstr>
      <vt:lpstr>PowerPoint Presentation</vt:lpstr>
      <vt:lpstr>Prediction is difficult, especially of the future</vt:lpstr>
      <vt:lpstr>Linearity of Expectation</vt:lpstr>
      <vt:lpstr>Linearity of Expectation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112</cp:revision>
  <cp:lastPrinted>2012-05-02T03:20:05Z</cp:lastPrinted>
  <dcterms:created xsi:type="dcterms:W3CDTF">2011-04-29T18:28:36Z</dcterms:created>
  <dcterms:modified xsi:type="dcterms:W3CDTF">2012-05-02T03:20:08Z</dcterms:modified>
</cp:coreProperties>
</file>