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347" r:id="rId2"/>
    <p:sldId id="364" r:id="rId3"/>
    <p:sldId id="350" r:id="rId4"/>
    <p:sldId id="351" r:id="rId5"/>
    <p:sldId id="352" r:id="rId6"/>
    <p:sldId id="353" r:id="rId7"/>
    <p:sldId id="354" r:id="rId8"/>
    <p:sldId id="365" r:id="rId9"/>
    <p:sldId id="367" r:id="rId10"/>
    <p:sldId id="355" r:id="rId11"/>
    <p:sldId id="356" r:id="rId12"/>
    <p:sldId id="357" r:id="rId13"/>
    <p:sldId id="358" r:id="rId14"/>
    <p:sldId id="359" r:id="rId15"/>
    <p:sldId id="363" r:id="rId16"/>
    <p:sldId id="361" r:id="rId17"/>
    <p:sldId id="369" r:id="rId18"/>
    <p:sldId id="368" r:id="rId19"/>
    <p:sldId id="370" r:id="rId20"/>
  </p:sldIdLst>
  <p:sldSz cx="9144000" cy="6858000" type="screen4x3"/>
  <p:notesSz cx="7315200" cy="9601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3399"/>
    <a:srgbClr val="E45ECA"/>
    <a:srgbClr val="F74BE3"/>
    <a:srgbClr val="33CC33"/>
    <a:srgbClr val="9751CB"/>
    <a:srgbClr val="F5FCFD"/>
    <a:srgbClr val="E9F8FB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858" autoAdjust="0"/>
    <p:restoredTop sz="94549" autoAdjust="0"/>
  </p:normalViewPr>
  <p:slideViewPr>
    <p:cSldViewPr snapToGrid="0" showGuides="1">
      <p:cViewPr>
        <p:scale>
          <a:sx n="150" d="100"/>
          <a:sy n="150" d="100"/>
        </p:scale>
        <p:origin x="-1128" y="-280"/>
      </p:cViewPr>
      <p:guideLst>
        <p:guide orient="horz" pos="214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Relationship Id="rId2" Type="http://schemas.openxmlformats.org/officeDocument/2006/relationships/slide" Target="slides/slide4.xml"/><Relationship Id="rId3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10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11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12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13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27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61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0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95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2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89390-A4EC-48EF-BF91-B75BA0D72483}" type="slidenum">
              <a:rPr lang="en-US"/>
              <a:pPr/>
              <a:t>3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4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5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7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8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9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795851" y="6515100"/>
            <a:ext cx="12973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3W.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9236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22, 2012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64" r:id="rId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Finite</a:t>
            </a:r>
          </a:p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Cardinality</a:t>
            </a:r>
          </a:p>
        </p:txBody>
      </p:sp>
    </p:spTree>
    <p:extLst>
      <p:ext uri="{BB962C8B-B14F-4D97-AF65-F5344CB8AC3E}">
        <p14:creationId xmlns:p14="http://schemas.microsoft.com/office/powerpoint/2010/main" val="353303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surj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378324"/>
            <a:ext cx="840263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err="1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Surjective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function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381782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7845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466432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499719"/>
            <a:ext cx="871405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total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[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1 out]</a:t>
            </a:r>
            <a:r>
              <a:rPr lang="en-US" sz="60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IMPLIES</a:t>
            </a:r>
            <a:endParaRPr lang="en-US" sz="6000" dirty="0" smtClean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injection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[</a:t>
            </a:r>
            <a:r>
              <a:rPr lang="en-US" sz="6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1 in]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IMPLIES</a:t>
            </a:r>
            <a:endParaRPr lang="en-US" sz="6000" dirty="0" smtClean="0">
              <a:latin typeface="Comic Sans MS" pitchFamily="66" charset="0"/>
              <a:cs typeface="Comic Sans MS"/>
            </a:endParaRP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     #arrows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|B|</a:t>
            </a:r>
            <a:endParaRPr lang="en-US" sz="6000" dirty="0">
              <a:latin typeface="Comic Sans MS" pitchFamily="66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5014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39195" y="1440364"/>
            <a:ext cx="855727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Total injective relation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  <a:r>
              <a:rPr lang="en-US" sz="8000" dirty="0" smtClean="0">
                <a:latin typeface="Comic Sans MS" pitchFamily="66" charset="0"/>
                <a:cs typeface="Comic Sans MS"/>
              </a:rPr>
              <a:t> </a:t>
            </a:r>
            <a:endParaRPr lang="en-US" sz="8000" dirty="0">
              <a:latin typeface="Comic Sans MS" pitchFamily="66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5643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jection</a:t>
            </a:r>
            <a:r>
              <a:rPr lang="en-US" dirty="0" smtClean="0"/>
              <a:t>” relations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1730" y="1618189"/>
            <a:ext cx="8517467" cy="3618448"/>
          </a:xfrm>
        </p:spPr>
        <p:txBody>
          <a:bodyPr/>
          <a:lstStyle/>
          <a:p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err="1">
                <a:solidFill>
                  <a:srgbClr val="0000FF"/>
                </a:solidFill>
              </a:rPr>
              <a:t>bij</a:t>
            </a:r>
            <a:r>
              <a:rPr lang="en-US" sz="4800" dirty="0">
                <a:solidFill>
                  <a:srgbClr val="0000FF"/>
                </a:solidFill>
              </a:rPr>
              <a:t> B</a:t>
            </a:r>
            <a:r>
              <a:rPr lang="en-US" sz="4800" dirty="0"/>
              <a:t> ::= </a:t>
            </a:r>
            <a:r>
              <a:rPr lang="en-US" sz="4800" b="1" dirty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>
                <a:solidFill>
                  <a:srgbClr val="0000FF"/>
                </a:solidFill>
                <a:latin typeface="Comic Sans MS"/>
              </a:rPr>
              <a:t>bijection:</a:t>
            </a:r>
            <a:r>
              <a:rPr lang="en-US" sz="4800" dirty="0" err="1">
                <a:solidFill>
                  <a:srgbClr val="0000FF"/>
                </a:solidFill>
              </a:rPr>
              <a:t>A</a:t>
            </a:r>
            <a:r>
              <a:rPr lang="en-US" sz="4800" dirty="0" err="1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>
                <a:solidFill>
                  <a:srgbClr val="0000FF"/>
                </a:solidFill>
              </a:rPr>
              <a:t>B</a:t>
            </a:r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surj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func: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inj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>
                <a:solidFill>
                  <a:srgbClr val="0000FF"/>
                </a:solidFill>
              </a:rPr>
              <a:t>B</a:t>
            </a:r>
            <a:r>
              <a:rPr lang="en-US" sz="4800" dirty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total in	j			                  </a:t>
            </a:r>
          </a:p>
          <a:p>
            <a:r>
              <a:rPr lang="en-US" sz="4800" dirty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               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relation: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720889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Lemma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769730"/>
              </p:ext>
            </p:extLst>
          </p:nvPr>
        </p:nvGraphicFramePr>
        <p:xfrm>
          <a:off x="1065321" y="2455342"/>
          <a:ext cx="6369866" cy="1335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60" name="Equation" r:id="rId4" imgW="1574800" imgH="330200" progId="Equation.DSMT4">
                  <p:embed/>
                </p:oleObj>
              </mc:Choice>
              <mc:Fallback>
                <p:oleObj name="Equation" r:id="rId4" imgW="15748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5321" y="2455342"/>
                        <a:ext cx="6369866" cy="1335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496023"/>
              </p:ext>
            </p:extLst>
          </p:nvPr>
        </p:nvGraphicFramePr>
        <p:xfrm>
          <a:off x="1537876" y="1236133"/>
          <a:ext cx="5948772" cy="1310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61" name="Equation" r:id="rId6" imgW="1498600" imgH="330200" progId="Equation.DSMT4">
                  <p:embed/>
                </p:oleObj>
              </mc:Choice>
              <mc:Fallback>
                <p:oleObj name="Equation" r:id="rId6" imgW="14986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7876" y="1236133"/>
                        <a:ext cx="5948772" cy="1310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984399"/>
              </p:ext>
            </p:extLst>
          </p:nvPr>
        </p:nvGraphicFramePr>
        <p:xfrm>
          <a:off x="1263648" y="3766093"/>
          <a:ext cx="626110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62" name="Equation" r:id="rId8" imgW="1473200" imgH="330200" progId="Equation.DSMT4">
                  <p:embed/>
                </p:oleObj>
              </mc:Choice>
              <mc:Fallback>
                <p:oleObj name="Equation" r:id="rId8" imgW="1473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63648" y="3766093"/>
                        <a:ext cx="6261100" cy="140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79571" y="5146006"/>
            <a:ext cx="4797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 pitchFamily="66" charset="0"/>
                <a:cs typeface="Comic Sans MS"/>
              </a:rPr>
              <a:t>for </a:t>
            </a:r>
            <a:r>
              <a:rPr lang="en-US" sz="5400" dirty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72" y="1314505"/>
            <a:ext cx="8983133" cy="1123895"/>
          </a:xfrm>
        </p:spPr>
        <p:txBody>
          <a:bodyPr anchor="t"/>
          <a:lstStyle/>
          <a:p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endParaRPr lang="en-US" sz="4800" dirty="0" smtClean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0" y="2207621"/>
            <a:ext cx="9144000" cy="120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|C|</a:t>
            </a:r>
            <a:endParaRPr lang="en-US" sz="4800" dirty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67734" y="317159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|A| </a:t>
            </a:r>
            <a:r>
              <a:rPr lang="en-US" sz="4800" kern="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|B|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=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3968" y="4163872"/>
            <a:ext cx="5613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 pitchFamily="66" charset="0"/>
                <a:cs typeface="Comic Sans MS"/>
              </a:rPr>
              <a:t>for </a:t>
            </a:r>
            <a:r>
              <a:rPr lang="en-US" sz="5400" dirty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B, C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559839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9" grpId="1"/>
      <p:bldP spid="8" grpId="0"/>
      <p:bldP spid="8" grpId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14505"/>
            <a:ext cx="9144000" cy="1169691"/>
          </a:xfrm>
        </p:spPr>
        <p:txBody>
          <a:bodyPr anchor="t"/>
          <a:lstStyle/>
          <a:p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endParaRPr lang="en-US" sz="4800" dirty="0" smtClean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77032" y="1298289"/>
            <a:ext cx="8513084" cy="109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B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0" y="2267247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0" y="2352613"/>
            <a:ext cx="9144000" cy="120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|C|</a:t>
            </a:r>
            <a:endParaRPr lang="en-US" sz="4800" dirty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0" y="3316667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|A| </a:t>
            </a:r>
            <a:r>
              <a:rPr lang="en-US" sz="4800" kern="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|B|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=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0" y="3293300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A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7301" y="4392472"/>
            <a:ext cx="860939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  <a:cs typeface="Comic Sans MS"/>
              </a:rPr>
              <a:t>for </a:t>
            </a:r>
            <a:r>
              <a:rPr lang="en-US" sz="4800" dirty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,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,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C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,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  <a:p>
            <a:pPr algn="ctr"/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immediate from Mapping Lemma</a:t>
            </a:r>
            <a:endParaRPr lang="en-US" sz="4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57211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7" grpId="0"/>
      <p:bldP spid="9" grpId="0"/>
      <p:bldP spid="9" grpId="1"/>
      <p:bldP spid="8" grpId="0"/>
      <p:bldP spid="8" grpId="1"/>
      <p:bldP spid="10" grpId="0"/>
      <p:bldP spid="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81008" y="1340623"/>
            <a:ext cx="8513084" cy="109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B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0" y="2140247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0" y="2946166"/>
            <a:ext cx="8940800" cy="121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A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4370" y="4781284"/>
            <a:ext cx="873525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1</a:t>
            </a:r>
            <a:r>
              <a:rPr lang="en-US" sz="5400" baseline="30000" dirty="0" smtClean="0">
                <a:latin typeface="Comic Sans MS"/>
                <a:cs typeface="Comic Sans MS"/>
              </a:rPr>
              <a:t>st</a:t>
            </a:r>
            <a:r>
              <a:rPr lang="en-US" sz="5400" dirty="0" smtClean="0">
                <a:latin typeface="Comic Sans MS"/>
                <a:cs typeface="Comic Sans MS"/>
              </a:rPr>
              <a:t> two claims are easy.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3</a:t>
            </a:r>
            <a:r>
              <a:rPr lang="en-US" sz="5400" baseline="30000" dirty="0" smtClean="0">
                <a:latin typeface="Comic Sans MS"/>
                <a:cs typeface="Comic Sans MS"/>
              </a:rPr>
              <a:t>rd</a:t>
            </a:r>
            <a:r>
              <a:rPr lang="en-US" sz="5400" dirty="0" smtClean="0">
                <a:latin typeface="Comic Sans MS"/>
                <a:cs typeface="Comic Sans MS"/>
              </a:rPr>
              <a:t> claim is tricky.</a:t>
            </a:r>
            <a:endParaRPr lang="en-US" sz="5400" dirty="0">
              <a:latin typeface="Comic Sans MS"/>
              <a:cs typeface="Comic Sans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0699" y="3935270"/>
            <a:ext cx="781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 pitchFamily="66" charset="0"/>
                <a:cs typeface="Comic Sans MS"/>
              </a:rPr>
              <a:t>for </a:t>
            </a:r>
            <a:r>
              <a:rPr lang="en-US" sz="5400" dirty="0" smtClean="0">
                <a:solidFill>
                  <a:srgbClr val="9751CB"/>
                </a:solidFill>
                <a:latin typeface="Comic Sans MS" pitchFamily="66" charset="0"/>
                <a:cs typeface="Comic Sans MS"/>
              </a:rPr>
              <a:t>infinite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B, C,</a:t>
            </a:r>
            <a:r>
              <a:rPr lang="en-US" sz="5400" dirty="0" smtClean="0">
                <a:latin typeface="Comic Sans MS" pitchFamily="66" charset="0"/>
                <a:cs typeface="Comic Sans MS"/>
              </a:rPr>
              <a:t> also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211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14505"/>
            <a:ext cx="9144000" cy="1169691"/>
          </a:xfrm>
        </p:spPr>
        <p:txBody>
          <a:bodyPr anchor="t"/>
          <a:lstStyle/>
          <a:p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endParaRPr lang="en-US" sz="4800" dirty="0" smtClean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77032" y="1298289"/>
            <a:ext cx="8513084" cy="109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B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0" y="2267247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0" y="2352613"/>
            <a:ext cx="9144000" cy="120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|C|</a:t>
            </a:r>
            <a:endParaRPr lang="en-US" sz="4800" dirty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0" y="3316667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|A| </a:t>
            </a:r>
            <a:r>
              <a:rPr lang="en-US" sz="4800" kern="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|B|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=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0" y="3293300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A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4370" y="4264823"/>
            <a:ext cx="873525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this last is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 NOT</a:t>
            </a:r>
            <a:r>
              <a:rPr lang="en-US" sz="5400" dirty="0" smtClean="0">
                <a:latin typeface="Comic Sans MS"/>
                <a:cs typeface="Comic Sans MS"/>
              </a:rPr>
              <a:t> obvious: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Schroeder-Bernstein </a:t>
            </a:r>
            <a:r>
              <a:rPr lang="en-US" sz="5400" dirty="0" err="1" smtClean="0">
                <a:latin typeface="Comic Sans MS"/>
                <a:cs typeface="Comic Sans MS"/>
              </a:rPr>
              <a:t>Thm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861183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7" grpId="0"/>
      <p:bldP spid="9" grpId="0"/>
      <p:bldP spid="9" grpId="1"/>
      <p:bldP spid="8" grpId="0"/>
      <p:bldP spid="8" grpId="1"/>
      <p:bldP spid="10" grpId="0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19514" y="1465697"/>
            <a:ext cx="8067636" cy="448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A </a:t>
            </a:r>
            <a:r>
              <a:rPr lang="en-US" sz="6000" dirty="0" err="1" smtClean="0">
                <a:latin typeface="Comic Sans MS" pitchFamily="66" charset="0"/>
                <a:cs typeface="Comic Sans MS"/>
              </a:rPr>
              <a:t>bijection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45609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</a:t>
            </a:r>
            <a:r>
              <a:rPr lang="en-US" dirty="0" smtClean="0">
                <a:solidFill>
                  <a:schemeClr val="tx1"/>
                </a:solidFill>
              </a:rPr>
              <a:t>e </a:t>
            </a:r>
            <a:r>
              <a:rPr lang="en-US" dirty="0">
                <a:solidFill>
                  <a:schemeClr val="tx1"/>
                </a:solidFill>
              </a:rPr>
              <a:t>of the </a:t>
            </a:r>
            <a:r>
              <a:rPr lang="en-US" dirty="0" smtClean="0">
                <a:solidFill>
                  <a:schemeClr val="tx1"/>
                </a:solidFill>
              </a:rPr>
              <a:t>power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627210" y="1417658"/>
            <a:ext cx="7754112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latin typeface="Comic Sans MS" pitchFamily="66" charset="0"/>
                <a:cs typeface="Comic Sans MS"/>
              </a:rPr>
              <a:t># subsets </a:t>
            </a:r>
            <a:r>
              <a:rPr lang="en-US" sz="4400" dirty="0">
                <a:latin typeface="Comic Sans MS" pitchFamily="66" charset="0"/>
                <a:cs typeface="Comic Sans MS"/>
              </a:rPr>
              <a:t>of 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a finite </a:t>
            </a:r>
            <a:r>
              <a:rPr lang="en-US" sz="4400" dirty="0">
                <a:latin typeface="Comic Sans MS" pitchFamily="66" charset="0"/>
                <a:cs typeface="Comic Sans MS"/>
              </a:rPr>
              <a:t>set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?</a:t>
            </a:r>
            <a:endParaRPr lang="en-US" sz="4400" dirty="0">
              <a:latin typeface="Comic Sans MS" pitchFamily="66" charset="0"/>
              <a:cs typeface="Comic Sans MS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(A)| </a:t>
            </a:r>
            <a:r>
              <a:rPr lang="en-US" sz="4000" dirty="0" smtClean="0">
                <a:latin typeface="Comic Sans MS" pitchFamily="66" charset="0"/>
                <a:cs typeface="Comic Sans MS"/>
              </a:rPr>
              <a:t>?</a:t>
            </a:r>
            <a:endParaRPr lang="en-US" sz="4000" dirty="0">
              <a:latin typeface="Comic Sans MS" pitchFamily="66" charset="0"/>
              <a:cs typeface="Comic Sans MS"/>
            </a:endParaRP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14325" y="3066054"/>
            <a:ext cx="851535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</a:pPr>
            <a:r>
              <a:rPr lang="en-US" sz="4800" dirty="0">
                <a:latin typeface="Comic Sans MS" pitchFamily="66" charset="0"/>
                <a:cs typeface="Comic Sans MS"/>
              </a:rPr>
              <a:t>for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800" dirty="0">
                <a:latin typeface="Comic Sans MS" pitchFamily="66" charset="0"/>
                <a:cs typeface="Comic Sans MS"/>
              </a:rPr>
              <a:t> 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{a, b, c}</a:t>
            </a:r>
            <a:r>
              <a:rPr lang="en-US" sz="4800" dirty="0">
                <a:latin typeface="Comic Sans MS" pitchFamily="66" charset="0"/>
                <a:cs typeface="Comic Sans MS"/>
              </a:rPr>
              <a:t>,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=</a:t>
            </a:r>
            <a:endParaRPr lang="en-US" sz="4800" dirty="0">
              <a:latin typeface="Comic Sans MS" pitchFamily="66" charset="0"/>
              <a:cs typeface="Comic Sans MS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{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Symbol" pitchFamily="18" charset="2"/>
              </a:rPr>
              <a:t>∅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Symbol" pitchFamily="18" charset="2"/>
              </a:rPr>
              <a:t>,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a,c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   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 }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84862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</a:t>
            </a:r>
            <a:r>
              <a:rPr lang="en-US" sz="3200" dirty="0" smtClean="0">
                <a:solidFill>
                  <a:srgbClr val="0000FF"/>
                </a:solidFill>
              </a:rPr>
              <a:t>(A)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 bit-strings</a:t>
            </a:r>
            <a:endParaRPr lang="en-US" sz="32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389349" y="1464770"/>
            <a:ext cx="8343277" cy="82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A	: 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 {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0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1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2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3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4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</a:t>
            </a:r>
            <a:r>
              <a:rPr lang="en-US" sz="4800" dirty="0">
                <a:latin typeface="Comic Sans MS" pitchFamily="66" charset="0"/>
                <a:cs typeface="Comic Sans MS"/>
              </a:rPr>
              <a:t>…  ,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n-1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}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    0   1   1  0   …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1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213217" y="2410382"/>
            <a:ext cx="87021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0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   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2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3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 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…  ,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n-1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228599" y="4100514"/>
            <a:ext cx="86582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this defines a </a:t>
            </a:r>
            <a:r>
              <a:rPr lang="en-US" sz="4400" dirty="0" err="1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,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so</a:t>
            </a:r>
          </a:p>
          <a:p>
            <a:pPr algn="ctr">
              <a:tabLst>
                <a:tab pos="1366838" algn="l"/>
              </a:tabLst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#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-bit strings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</a:t>
            </a:r>
            <a:r>
              <a:rPr lang="en-US" sz="4800" i="1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pow(A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)|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602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0999" grpId="0"/>
      <p:bldP spid="34100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806" y="304799"/>
            <a:ext cx="7696200" cy="1123167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pow(A</a:t>
            </a:r>
            <a:r>
              <a:rPr lang="en-US" sz="3200" dirty="0" smtClean="0">
                <a:solidFill>
                  <a:srgbClr val="0000FF"/>
                </a:solidFill>
              </a:rPr>
              <a:t>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</a:t>
            </a:r>
            <a:r>
              <a:rPr lang="en-US" sz="32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200" dirty="0" smtClean="0"/>
              <a:t>bit-strings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15855" y="1720354"/>
            <a:ext cx="881541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  <a:cs typeface="Comic Sans MS"/>
              </a:rPr>
              <a:t>every computer scientist</a:t>
            </a:r>
          </a:p>
          <a:p>
            <a:r>
              <a:rPr lang="en-US" sz="5400" dirty="0" smtClean="0">
                <a:latin typeface="Comic Sans MS" pitchFamily="66" charset="0"/>
                <a:cs typeface="Comic Sans MS"/>
              </a:rPr>
              <a:t>knows #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</a:t>
            </a:r>
            <a:r>
              <a:rPr lang="en-US" sz="5400" dirty="0" smtClean="0">
                <a:latin typeface="Comic Sans MS" pitchFamily="66" charset="0"/>
                <a:cs typeface="Comic Sans MS"/>
              </a:rPr>
              <a:t>-bit strings, so</a:t>
            </a:r>
            <a:endParaRPr lang="en-US" sz="6600" i="1" dirty="0" smtClean="0">
              <a:latin typeface="Comic Sans MS" pitchFamily="66" charset="0"/>
              <a:cs typeface="Comic Sans MS"/>
            </a:endParaRPr>
          </a:p>
          <a:p>
            <a:r>
              <a:rPr lang="en-US" sz="4400" dirty="0" smtClean="0">
                <a:latin typeface="Comic Sans MS" pitchFamily="66" charset="0"/>
                <a:cs typeface="Comic Sans MS"/>
              </a:rPr>
              <a:t>Corollary: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(A)| =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endParaRPr lang="en-US" sz="7200" i="1" baseline="30000" dirty="0">
              <a:latin typeface="Comic Sans MS" pitchFamily="66" charset="0"/>
              <a:cs typeface="Comic Sans MS"/>
            </a:endParaRPr>
          </a:p>
        </p:txBody>
      </p:sp>
      <p:sp useBgFill="1">
        <p:nvSpPr>
          <p:cNvPr id="2" name="TextBox 1"/>
          <p:cNvSpPr txBox="1"/>
          <p:nvPr/>
        </p:nvSpPr>
        <p:spPr>
          <a:xfrm>
            <a:off x="7021871" y="4340142"/>
            <a:ext cx="1153681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7200" baseline="30000" dirty="0">
                <a:solidFill>
                  <a:srgbClr val="0000FF"/>
                </a:solidFill>
                <a:latin typeface="Comic Sans MS"/>
                <a:cs typeface="Comic Sans MS"/>
              </a:rPr>
              <a:t>|A</a:t>
            </a:r>
            <a:r>
              <a:rPr lang="en-US" sz="7200" baseline="30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4185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889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</a:t>
            </a:r>
            <a:r>
              <a:rPr lang="en-US" sz="4000" b="1" dirty="0" smtClean="0">
                <a:solidFill>
                  <a:srgbClr val="7030A0"/>
                </a:solidFill>
                <a:latin typeface="Comic Sans MS" pitchFamily="66" charset="0"/>
                <a:cs typeface="Comic Sans MS"/>
                <a:sym typeface="Euclid Symbol" pitchFamily="18" charset="2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 &amp; </a:t>
            </a:r>
            <a:r>
              <a:rPr lang="en-US" sz="4400" dirty="0" err="1" smtClean="0">
                <a:solidFill>
                  <a:srgbClr val="0000FF"/>
                </a:solidFill>
              </a:rPr>
              <a:t>surjective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5864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out</a:t>
            </a:r>
          </a:p>
        </p:txBody>
      </p:sp>
      <p:cxnSp>
        <p:nvCxnSpPr>
          <p:cNvPr id="57" name="Straight Arrow Connector 56"/>
          <p:cNvCxnSpPr>
            <a:stCxn id="56" idx="6"/>
            <a:endCxn id="48" idx="2"/>
          </p:cNvCxnSpPr>
          <p:nvPr/>
        </p:nvCxnSpPr>
        <p:spPr>
          <a:xfrm>
            <a:off x="1864405" y="4344080"/>
            <a:ext cx="5298395" cy="72322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4277753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0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511910"/>
            <a:ext cx="84026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 function: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361" y="254000"/>
            <a:ext cx="6955971" cy="1094014"/>
          </a:xfrm>
        </p:spPr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surj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14673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511910"/>
            <a:ext cx="840263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             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  <a:p>
            <a:r>
              <a:rPr lang="en-US" sz="4400" dirty="0" smtClean="0">
                <a:latin typeface="Comic Sans MS" pitchFamily="66" charset="0"/>
                <a:cs typeface="Comic Sans MS"/>
              </a:rPr>
              <a:t>IMPLIES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surjection: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endParaRPr lang="en-US" sz="6000" dirty="0" smtClean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793653"/>
              </p:ext>
            </p:extLst>
          </p:nvPr>
        </p:nvGraphicFramePr>
        <p:xfrm>
          <a:off x="638175" y="1606550"/>
          <a:ext cx="32797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723900" imgH="215900" progId="Equation.3">
                  <p:embed/>
                </p:oleObj>
              </mc:Choice>
              <mc:Fallback>
                <p:oleObj name="Equation" r:id="rId5" imgW="723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alphaModFix amt="99000"/>
                      </a:blip>
                      <a:stretch>
                        <a:fillRect/>
                      </a:stretch>
                    </p:blipFill>
                    <p:spPr>
                      <a:xfrm>
                        <a:off x="638175" y="1606550"/>
                        <a:ext cx="3279775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361" y="254000"/>
            <a:ext cx="6955971" cy="1094014"/>
          </a:xfrm>
        </p:spPr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surj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883779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511910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             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  <a:p>
            <a:r>
              <a:rPr lang="en-US" sz="440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IMPLIES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#arrows.</a:t>
            </a:r>
          </a:p>
          <a:p>
            <a:r>
              <a:rPr lang="en-US" sz="6000" dirty="0"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              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endParaRPr lang="en-US" sz="6000" dirty="0" smtClean="0">
              <a:latin typeface="Comic Sans MS" pitchFamily="66" charset="0"/>
              <a:cs typeface="Comic Sans MS"/>
            </a:endParaRPr>
          </a:p>
          <a:p>
            <a:r>
              <a:rPr lang="en-US" sz="440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IMPLIES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#arrows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|B|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.</a:t>
            </a:r>
            <a:endParaRPr lang="en-US" sz="60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032000"/>
              </p:ext>
            </p:extLst>
          </p:nvPr>
        </p:nvGraphicFramePr>
        <p:xfrm>
          <a:off x="436562" y="1607080"/>
          <a:ext cx="368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90" name="Equation" r:id="rId5" imgW="812800" imgH="215900" progId="Equation.3">
                  <p:embed/>
                </p:oleObj>
              </mc:Choice>
              <mc:Fallback>
                <p:oleObj name="Equation" r:id="rId5" imgW="812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alphaModFix amt="99000"/>
                      </a:blip>
                      <a:stretch>
                        <a:fillRect/>
                      </a:stretch>
                    </p:blipFill>
                    <p:spPr>
                      <a:xfrm>
                        <a:off x="436562" y="1607080"/>
                        <a:ext cx="3683000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070180"/>
              </p:ext>
            </p:extLst>
          </p:nvPr>
        </p:nvGraphicFramePr>
        <p:xfrm>
          <a:off x="275827" y="3488267"/>
          <a:ext cx="4296173" cy="91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91" name="Equation" r:id="rId7" imgW="952500" imgH="203200" progId="Equation.DSMT4">
                  <p:embed/>
                </p:oleObj>
              </mc:Choice>
              <mc:Fallback>
                <p:oleObj name="Equation" r:id="rId7" imgW="952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5827" y="3488267"/>
                        <a:ext cx="4296173" cy="916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361" y="254000"/>
            <a:ext cx="6955971" cy="1094014"/>
          </a:xfrm>
        </p:spPr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surj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213449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uiExpand="1" build="allAtOnce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|11.9|6.8|5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0.2|8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0.2|8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0.2|8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0.2|8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20.7|15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2|35.3|43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8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29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5.2|10.5|4.1|8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5.2|10.5|4.1|8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5.2|10.5|4.1|8.9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4392</TotalTime>
  <Words>725</Words>
  <Application>Microsoft Macintosh PowerPoint</Application>
  <PresentationFormat>On-screen Show (4:3)</PresentationFormat>
  <Paragraphs>113</Paragraphs>
  <Slides>19</Slides>
  <Notes>17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1_Custom Design</vt:lpstr>
      <vt:lpstr>Equation</vt:lpstr>
      <vt:lpstr>PowerPoint Presentation</vt:lpstr>
      <vt:lpstr>Mapping Rule (bij)</vt:lpstr>
      <vt:lpstr>size of the power set</vt:lpstr>
      <vt:lpstr> pow(A) bijection to bit-strings</vt:lpstr>
      <vt:lpstr> pow(A) bijection to bit-strings</vt:lpstr>
      <vt:lpstr>function &amp; surjective </vt:lpstr>
      <vt:lpstr>Mapping Rule (surj)</vt:lpstr>
      <vt:lpstr>Mapping Rule (surj)</vt:lpstr>
      <vt:lpstr>Mapping Rule (surj)</vt:lpstr>
      <vt:lpstr>Mapping Rule (surj)</vt:lpstr>
      <vt:lpstr>injection archery </vt:lpstr>
      <vt:lpstr>Mapping Rule (inj)</vt:lpstr>
      <vt:lpstr>Mapping Rule (inj)</vt:lpstr>
      <vt:lpstr>“jection” relations</vt:lpstr>
      <vt:lpstr>Mapping Lemma</vt:lpstr>
      <vt:lpstr>Familiar “size” properties</vt:lpstr>
      <vt:lpstr>Familiar “size” properties</vt:lpstr>
      <vt:lpstr>Familiar “size” properties</vt:lpstr>
      <vt:lpstr>Familiar “size” properties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379</cp:revision>
  <cp:lastPrinted>2012-02-21T01:42:10Z</cp:lastPrinted>
  <dcterms:created xsi:type="dcterms:W3CDTF">2011-02-14T14:12:51Z</dcterms:created>
  <dcterms:modified xsi:type="dcterms:W3CDTF">2012-02-21T02:10:04Z</dcterms:modified>
</cp:coreProperties>
</file>