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263" r:id="rId4"/>
    <p:sldId id="311" r:id="rId5"/>
    <p:sldId id="302" r:id="rId6"/>
    <p:sldId id="303" r:id="rId7"/>
    <p:sldId id="264" r:id="rId8"/>
    <p:sldId id="265" r:id="rId9"/>
    <p:sldId id="262" r:id="rId10"/>
    <p:sldId id="260" r:id="rId11"/>
    <p:sldId id="266" r:id="rId12"/>
    <p:sldId id="309" r:id="rId13"/>
    <p:sldId id="341" r:id="rId14"/>
    <p:sldId id="310" r:id="rId15"/>
    <p:sldId id="278" r:id="rId16"/>
    <p:sldId id="274" r:id="rId17"/>
    <p:sldId id="279" r:id="rId18"/>
    <p:sldId id="275" r:id="rId19"/>
    <p:sldId id="342" r:id="rId20"/>
    <p:sldId id="305" r:id="rId21"/>
    <p:sldId id="343" r:id="rId22"/>
    <p:sldId id="344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1408" y="-112"/>
      </p:cViewPr>
      <p:guideLst>
        <p:guide orient="horz" pos="211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1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Ruin:</a:t>
            </a:r>
            <a:br>
              <a:rPr lang="en-US" sz="6600" dirty="0" smtClean="0"/>
            </a:br>
            <a:r>
              <a:rPr lang="en-US" sz="6000" dirty="0" smtClean="0"/>
              <a:t>Probability of Winning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848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</a:t>
            </a:r>
            <a:r>
              <a:rPr lang="en-US" sz="4800" dirty="0" smtClean="0">
                <a:solidFill>
                  <a:srgbClr val="0000FF"/>
                </a:solidFill>
              </a:rPr>
              <a:t>$T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3124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0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(</a:t>
            </a:r>
            <a:r>
              <a:rPr lang="en-US" sz="4800" dirty="0"/>
              <a:t>Gambler is broke)</a:t>
            </a:r>
            <a:endParaRPr lang="en-US" sz="4400" dirty="0"/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err="1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(Gambler </a:t>
            </a:r>
            <a:r>
              <a:rPr lang="en-US" sz="48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8200" y="47244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71DCE68-83CD-E84B-A3DE-B86BB2400F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AF848F9-8936-D246-AA1C-2FD33CAFBEED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4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5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6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E64F7034-A11A-0644-94AE-9DEDC6AA55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660066"/>
                </a:solidFill>
              </a:rPr>
              <a:t>exponentially </a:t>
            </a:r>
            <a:endParaRPr lang="en-US" sz="4400" dirty="0" smtClean="0">
              <a:solidFill>
                <a:srgbClr val="660066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BA9CD94-4669-0B46-B053-A48B6134F8AC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2895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Place </a:t>
            </a:r>
            <a:r>
              <a:rPr lang="en-US" sz="5400" dirty="0">
                <a:solidFill>
                  <a:srgbClr val="0000FF"/>
                </a:solidFill>
              </a:rPr>
              <a:t>$1</a:t>
            </a:r>
            <a:r>
              <a:rPr lang="en-US" sz="5400" dirty="0"/>
              <a:t> bets </a:t>
            </a:r>
            <a:r>
              <a:rPr lang="en-US" sz="5400" dirty="0" smtClean="0"/>
              <a:t>until </a:t>
            </a:r>
            <a:r>
              <a:rPr lang="en-US" sz="5400" dirty="0"/>
              <a:t>going broke or </a:t>
            </a:r>
            <a:r>
              <a:rPr lang="en-US" sz="5400" dirty="0" smtClean="0"/>
              <a:t>hitting target</a:t>
            </a:r>
          </a:p>
          <a:p>
            <a:pPr eaLnBrk="1" hangingPunct="1"/>
            <a:r>
              <a:rPr lang="en-US" sz="5400" dirty="0"/>
              <a:t>What is </a:t>
            </a:r>
            <a:r>
              <a:rPr lang="en-US" sz="5400" dirty="0" err="1" smtClean="0">
                <a:solidFill>
                  <a:srgbClr val="660066"/>
                </a:solidFill>
              </a:rPr>
              <a:t>Pr</a:t>
            </a:r>
            <a:r>
              <a:rPr lang="en-US" sz="5400" dirty="0" smtClean="0">
                <a:solidFill>
                  <a:srgbClr val="660066"/>
                </a:solidFill>
              </a:rPr>
              <a:t>[hit target]</a:t>
            </a:r>
            <a:r>
              <a:rPr lang="en-US" sz="5400" dirty="0" smtClean="0"/>
              <a:t>?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577593A4-8B7D-AB44-BAA0-E529A5D995E7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9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[Gambler </a:t>
            </a:r>
            <a:r>
              <a:rPr lang="en-US" sz="4800" dirty="0" smtClean="0">
                <a:solidFill>
                  <a:srgbClr val="660066"/>
                </a:solidFill>
              </a:rPr>
              <a:t>plays forever</a:t>
            </a:r>
            <a:r>
              <a:rPr lang="en-US" sz="4800" dirty="0" smtClean="0"/>
              <a:t>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because</a:t>
            </a:r>
          </a:p>
          <a:p>
            <a:pPr marL="0" indent="0" algn="ctr"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[ends in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5400" dirty="0"/>
              <a:t> 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ɛ</a:t>
            </a:r>
            <a:endParaRPr lang="en-US" sz="5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5400" dirty="0" smtClean="0"/>
              <a:t>so</a:t>
            </a:r>
          </a:p>
          <a:p>
            <a:pPr marL="0" indent="0" algn="ctr">
              <a:buNone/>
            </a:pPr>
            <a:r>
              <a:rPr lang="en-US" sz="5400" dirty="0" err="1"/>
              <a:t>Pr</a:t>
            </a:r>
            <a:r>
              <a:rPr lang="en-US" sz="5400" dirty="0" smtClean="0"/>
              <a:t>[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kT</a:t>
            </a:r>
            <a:r>
              <a:rPr lang="en-US" sz="5400" dirty="0" smtClean="0"/>
              <a:t> </a:t>
            </a:r>
            <a:r>
              <a:rPr lang="en-US" sz="5400" dirty="0"/>
              <a:t>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(1-ɛ)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endParaRPr lang="en-US" sz="5400" baseline="300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 algn="ctr">
              <a:buNone/>
            </a:pP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sz="6600" dirty="0" smtClean="0"/>
              <a:t>herefore</a:t>
            </a: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[ruin]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rgbClr val="660066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7200" dirty="0" smtClean="0">
                <a:solidFill>
                  <a:srgbClr val="660066"/>
                </a:solidFill>
              </a:rPr>
              <a:t> 1 - </a:t>
            </a:r>
            <a:r>
              <a:rPr lang="en-US" sz="7200" dirty="0" err="1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[hit target]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F859011-7C7E-724A-9635-B330832E05C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A58DCCE-006C-2247-9099-C179D2709666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/>
              <a:t>Suppose we’re playing a </a:t>
            </a:r>
            <a:r>
              <a:rPr lang="en-US" sz="4000" dirty="0">
                <a:solidFill>
                  <a:srgbClr val="660066"/>
                </a:solidFill>
              </a:rPr>
              <a:t>fair game</a:t>
            </a:r>
            <a:r>
              <a:rPr lang="en-US" sz="4000" dirty="0"/>
              <a:t>: </a:t>
            </a:r>
          </a:p>
          <a:p>
            <a:pPr marL="0" indent="0" algn="ctr" eaLnBrk="1" hangingPunct="1"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[win bet] </a:t>
            </a:r>
            <a:r>
              <a:rPr lang="en-US" sz="4000" dirty="0"/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1/2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660066"/>
                </a:solidFill>
              </a:rPr>
              <a:t>  </a:t>
            </a: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 smtClean="0">
                <a:solidFill>
                  <a:srgbClr val="0000FF"/>
                </a:solidFill>
              </a:rPr>
              <a:t>$200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with </a:t>
            </a:r>
            <a:r>
              <a:rPr lang="en-US" sz="4400" dirty="0" smtClean="0">
                <a:solidFill>
                  <a:srgbClr val="0000FF"/>
                </a:solidFill>
              </a:rPr>
              <a:t>$100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343400"/>
            <a:ext cx="632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600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with </a:t>
            </a:r>
            <a:r>
              <a:rPr lang="en-US" sz="4400" dirty="0">
                <a:solidFill>
                  <a:srgbClr val="0000FF"/>
                </a:solidFill>
              </a:rPr>
              <a:t>$500</a:t>
            </a:r>
            <a:r>
              <a:rPr lang="en-US" sz="44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114856" y="3573959"/>
            <a:ext cx="1219144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114800" y="5105400"/>
            <a:ext cx="1219200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B818657-C012-2D4E-9D91-E82567AD91A2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</a:t>
            </a:r>
            <a:r>
              <a:rPr lang="en-US" sz="5400" dirty="0" smtClean="0">
                <a:solidFill>
                  <a:srgbClr val="660066"/>
                </a:solidFill>
              </a:rPr>
              <a:t>fair game</a:t>
            </a:r>
            <a:r>
              <a:rPr lang="en-US" sz="5400" dirty="0" smtClean="0"/>
              <a:t>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</a:t>
            </a:r>
            <a:r>
              <a:rPr lang="en-US" sz="4800" dirty="0">
                <a:solidFill>
                  <a:srgbClr val="FF0000"/>
                </a:solidFill>
              </a:rPr>
              <a:t>unfair</a:t>
            </a:r>
            <a:r>
              <a:rPr lang="en-US" sz="4800" dirty="0"/>
              <a:t>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96949"/>
              </p:ext>
            </p:extLst>
          </p:nvPr>
        </p:nvGraphicFramePr>
        <p:xfrm>
          <a:off x="1927225" y="2208213"/>
          <a:ext cx="53657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9" name="Equation" r:id="rId4" imgW="1066800" imgH="469900" progId="Equation.DSMT4">
                  <p:embed/>
                </p:oleObj>
              </mc:Choice>
              <mc:Fallback>
                <p:oleObj name="Equation" r:id="rId4" imgW="1066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7225" y="2208213"/>
                        <a:ext cx="5365750" cy="236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8B4C27B2-6C40-2848-B9DB-97D985B60433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DEDA1A4-F92A-C247-BD53-F6346675D8E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</a:t>
            </a:r>
            <a:r>
              <a:rPr lang="en-US" dirty="0" smtClean="0">
                <a:solidFill>
                  <a:srgbClr val="000000"/>
                </a:solidFill>
              </a:rPr>
              <a:t>[hit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500 + 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 smtClean="0"/>
              <a:t>[reach</a:t>
            </a:r>
            <a:r>
              <a:rPr lang="en-US" sz="3600" dirty="0" smtClean="0">
                <a:solidFill>
                  <a:srgbClr val="0000FF"/>
                </a:solidFill>
              </a:rPr>
              <a:t> $1M + 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 smtClean="0"/>
              <a:t>]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1M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27F5B8B-217C-0D4F-99AD-868E856C8FC1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1012</Words>
  <Application>Microsoft Macintosh PowerPoint</Application>
  <PresentationFormat>On-screen Show (4:3)</PresentationFormat>
  <Paragraphs>204</Paragraphs>
  <Slides>22</Slides>
  <Notes>19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Gambler’s Ruin: Probability of Winning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General Approach</vt:lpstr>
      <vt:lpstr>General Approach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…otherwise Gambler is ruined</vt:lpstr>
      <vt:lpstr>…otherwise Gambler is ruined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313</cp:revision>
  <cp:lastPrinted>2012-05-15T22:44:22Z</cp:lastPrinted>
  <dcterms:created xsi:type="dcterms:W3CDTF">2011-05-09T16:25:32Z</dcterms:created>
  <dcterms:modified xsi:type="dcterms:W3CDTF">2012-05-15T22:44:26Z</dcterms:modified>
</cp:coreProperties>
</file>