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1" r:id="rId3"/>
    <p:sldId id="334" r:id="rId4"/>
    <p:sldId id="335" r:id="rId5"/>
    <p:sldId id="342" r:id="rId6"/>
    <p:sldId id="337" r:id="rId7"/>
    <p:sldId id="338" r:id="rId8"/>
    <p:sldId id="340" r:id="rId9"/>
    <p:sldId id="345" r:id="rId10"/>
    <p:sldId id="346" r:id="rId11"/>
    <p:sldId id="347" r:id="rId12"/>
    <p:sldId id="348" r:id="rId13"/>
    <p:sldId id="349" r:id="rId14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10000"/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-116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0" d="100"/>
        <a:sy n="2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81300" y="6627205"/>
            <a:ext cx="3581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         May 14,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14M.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200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8" r:id="rId3"/>
    <p:sldLayoutId id="2147483699" r:id="rId4"/>
    <p:sldLayoutId id="21474837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14M.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8686800" cy="4038600"/>
          </a:xfrm>
        </p:spPr>
        <p:txBody>
          <a:bodyPr/>
          <a:lstStyle/>
          <a:p>
            <a:pPr eaLnBrk="1" hangingPunct="1"/>
            <a:r>
              <a:rPr lang="en-US" sz="6600" dirty="0" smtClean="0"/>
              <a:t>Gambler’s Ruin:</a:t>
            </a:r>
            <a:br>
              <a:rPr lang="en-US" sz="6600" dirty="0" smtClean="0"/>
            </a:br>
            <a:r>
              <a:rPr lang="en-US" sz="6600" dirty="0" smtClean="0"/>
              <a:t>Expected Time</a:t>
            </a:r>
            <a:endParaRPr lang="en-US" sz="66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May 14,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</a:t>
            </a:r>
            <a:r>
              <a:rPr lang="en-US" sz="4800" dirty="0" smtClean="0">
                <a:solidFill>
                  <a:srgbClr val="660066"/>
                </a:solidFill>
              </a:rPr>
              <a:t> game</a:t>
            </a:r>
            <a:r>
              <a:rPr lang="en-US" sz="4800" dirty="0" smtClean="0"/>
              <a:t>, and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10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91539"/>
              </p:ext>
            </p:extLst>
          </p:nvPr>
        </p:nvGraphicFramePr>
        <p:xfrm>
          <a:off x="867508" y="3810000"/>
          <a:ext cx="743829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6" name="Equation" r:id="rId3" imgW="1790700" imgH="330200" progId="Equation.DSMT4">
                  <p:embed/>
                </p:oleObj>
              </mc:Choice>
              <mc:Fallback>
                <p:oleObj name="Equation" r:id="rId3" imgW="17907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7508" y="3810000"/>
                        <a:ext cx="7438292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161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favorable</a:t>
            </a:r>
            <a:r>
              <a:rPr lang="en-US" sz="4800" dirty="0" smtClean="0"/>
              <a:t> </a:t>
            </a:r>
            <a:r>
              <a:rPr lang="en-US" sz="4800" dirty="0" smtClean="0"/>
              <a:t>game,</a:t>
            </a:r>
          </a:p>
          <a:p>
            <a:pPr marL="0" indent="0">
              <a:buNone/>
            </a:pPr>
            <a:r>
              <a:rPr lang="en-US" sz="4800" dirty="0" smtClean="0"/>
              <a:t>ruin is </a:t>
            </a:r>
            <a:r>
              <a:rPr lang="en-US" sz="4800" dirty="0" smtClean="0"/>
              <a:t>not certain: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660066"/>
                </a:solidFill>
              </a:rPr>
              <a:t>play forever with </a:t>
            </a:r>
            <a:r>
              <a:rPr lang="en-US" sz="4800" dirty="0" err="1" smtClean="0">
                <a:solidFill>
                  <a:srgbClr val="660066"/>
                </a:solidFill>
              </a:rPr>
              <a:t>prob</a:t>
            </a:r>
            <a:r>
              <a:rPr lang="en-US" sz="4800" dirty="0" smtClean="0">
                <a:solidFill>
                  <a:srgbClr val="660066"/>
                </a:solidFill>
              </a:rPr>
              <a:t> </a:t>
            </a:r>
            <a:r>
              <a:rPr lang="en-US" sz="4800" b="1" dirty="0" smtClean="0">
                <a:solidFill>
                  <a:srgbClr val="660066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800" dirty="0" smtClean="0">
                <a:solidFill>
                  <a:srgbClr val="660066"/>
                </a:solidFill>
              </a:rPr>
              <a:t> 0</a:t>
            </a:r>
            <a:endParaRPr lang="en-US" sz="4800" dirty="0" smtClean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11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7159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favorable</a:t>
            </a:r>
            <a:r>
              <a:rPr lang="en-US" sz="4800" dirty="0" smtClean="0"/>
              <a:t> </a:t>
            </a:r>
            <a:r>
              <a:rPr lang="en-US" sz="4800" dirty="0" smtClean="0"/>
              <a:t>game,</a:t>
            </a:r>
          </a:p>
          <a:p>
            <a:pPr marL="0" indent="0">
              <a:buNone/>
            </a:pPr>
            <a:r>
              <a:rPr lang="en-US" sz="4800" dirty="0" smtClean="0"/>
              <a:t>ruin is </a:t>
            </a:r>
            <a:r>
              <a:rPr lang="en-US" sz="4800" dirty="0" smtClean="0"/>
              <a:t>not certain: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12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95434"/>
              </p:ext>
            </p:extLst>
          </p:nvPr>
        </p:nvGraphicFramePr>
        <p:xfrm>
          <a:off x="948796" y="4495800"/>
          <a:ext cx="712840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8" name="Equation" r:id="rId3" imgW="1625600" imgH="330200" progId="Equation.DSMT4">
                  <p:embed/>
                </p:oleObj>
              </mc:Choice>
              <mc:Fallback>
                <p:oleObj name="Equation" r:id="rId3" imgW="1625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8796" y="4495800"/>
                        <a:ext cx="7128404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35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00FF"/>
                </a:solidFill>
              </a:rPr>
              <a:t>fair</a:t>
            </a:r>
            <a:r>
              <a:rPr lang="en-US" sz="4800" dirty="0" smtClean="0"/>
              <a:t> </a:t>
            </a:r>
            <a:r>
              <a:rPr lang="en-US" sz="4800" dirty="0" smtClean="0"/>
              <a:t>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E10000"/>
                </a:solidFill>
              </a:rPr>
              <a:t>ruin </a:t>
            </a:r>
            <a:r>
              <a:rPr lang="en-US" sz="4800" dirty="0" smtClean="0">
                <a:solidFill>
                  <a:srgbClr val="E10000"/>
                </a:solidFill>
              </a:rPr>
              <a:t>is also certain</a:t>
            </a:r>
            <a:r>
              <a:rPr lang="en-US" sz="4800" dirty="0" smtClean="0"/>
              <a:t>, but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expected time to ruin </a:t>
            </a:r>
            <a:r>
              <a:rPr lang="en-US" sz="48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∞</a:t>
            </a:r>
          </a:p>
          <a:p>
            <a:pPr marL="0" indent="0" algn="ctr">
              <a:buNone/>
            </a:pPr>
            <a:r>
              <a:rPr lang="en-US" sz="4800" dirty="0" smtClean="0">
                <a:latin typeface="Comic Sans MS"/>
                <a:cs typeface="Comic Sans MS"/>
              </a:rPr>
              <a:t>(class problem)</a:t>
            </a:r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13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52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253162" cy="1146176"/>
          </a:xfrm>
        </p:spPr>
        <p:txBody>
          <a:bodyPr/>
          <a:lstStyle/>
          <a:p>
            <a:r>
              <a:rPr lang="en-US" dirty="0" smtClean="0"/>
              <a:t>How Long Till the 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How many bets expected till Gambler either hits target or get ruined?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2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0320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57138"/>
              </p:ext>
            </p:extLst>
          </p:nvPr>
        </p:nvGraphicFramePr>
        <p:xfrm>
          <a:off x="200025" y="2590800"/>
          <a:ext cx="85820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2057400" imgH="292100" progId="Equation.DSMT4">
                  <p:embed/>
                </p:oleObj>
              </mc:Choice>
              <mc:Fallback>
                <p:oleObj name="Equation" r:id="rId3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00025" y="2590800"/>
                        <a:ext cx="85820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63955"/>
              </p:ext>
            </p:extLst>
          </p:nvPr>
        </p:nvGraphicFramePr>
        <p:xfrm>
          <a:off x="228600" y="3886200"/>
          <a:ext cx="8590279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5" imgW="2057400" imgH="292100" progId="Equation.DSMT4">
                  <p:embed/>
                </p:oleObj>
              </mc:Choice>
              <mc:Fallback>
                <p:oleObj name="Equation" r:id="rId5" imgW="205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3886200"/>
                        <a:ext cx="8590279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28300"/>
              </p:ext>
            </p:extLst>
          </p:nvPr>
        </p:nvGraphicFramePr>
        <p:xfrm>
          <a:off x="152401" y="1371600"/>
          <a:ext cx="8839200" cy="120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7" imgW="2146300" imgH="292100" progId="Equation.DSMT4">
                  <p:embed/>
                </p:oleObj>
              </mc:Choice>
              <mc:Fallback>
                <p:oleObj name="Equation" r:id="rId7" imgW="2146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1" y="1371600"/>
                        <a:ext cx="8839200" cy="1202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143000" y="304800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ＭＳ Ｐゴシック" pitchFamily="-11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  <a:cs typeface="ＭＳ Ｐゴシック" pitchFamily="-11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-64" charset="0"/>
                <a:ea typeface="ＭＳ Ｐゴシック" pitchFamily="-64" charset="-128"/>
              </a:defRPr>
            </a:lvl9pPr>
          </a:lstStyle>
          <a:p>
            <a:r>
              <a:rPr lang="en-US" dirty="0" smtClean="0"/>
              <a:t>Expected number of 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9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94503"/>
              </p:ext>
            </p:extLst>
          </p:nvPr>
        </p:nvGraphicFramePr>
        <p:xfrm>
          <a:off x="304800" y="1295400"/>
          <a:ext cx="8443481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2" name="Equation" r:id="rId3" imgW="2590800" imgH="812800" progId="Equation.DSMT4">
                  <p:embed/>
                </p:oleObj>
              </mc:Choice>
              <mc:Fallback>
                <p:oleObj name="Equation" r:id="rId3" imgW="25908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95400"/>
                        <a:ext cx="8443481" cy="264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16025"/>
              </p:ext>
            </p:extLst>
          </p:nvPr>
        </p:nvGraphicFramePr>
        <p:xfrm>
          <a:off x="657409" y="4191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3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409" y="4191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2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351148"/>
              </p:ext>
            </p:extLst>
          </p:nvPr>
        </p:nvGraphicFramePr>
        <p:xfrm>
          <a:off x="228600" y="1524000"/>
          <a:ext cx="869442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6" name="Equation" r:id="rId3" imgW="3035300" imgH="558800" progId="Equation.DSMT4">
                  <p:embed/>
                </p:oleObj>
              </mc:Choice>
              <mc:Fallback>
                <p:oleObj name="Equation" r:id="rId3" imgW="30353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524000"/>
                        <a:ext cx="869442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47236"/>
              </p:ext>
            </p:extLst>
          </p:nvPr>
        </p:nvGraphicFramePr>
        <p:xfrm>
          <a:off x="781419" y="3048000"/>
          <a:ext cx="7829181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7" name="Equation" r:id="rId5" imgW="1803400" imgH="330200" progId="Equation.DSMT4">
                  <p:embed/>
                </p:oleObj>
              </mc:Choice>
              <mc:Fallback>
                <p:oleObj name="Equation" r:id="rId5" imgW="1803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419" y="3048000"/>
                        <a:ext cx="7829181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Total Expectation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recurrence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32004"/>
              </p:ext>
            </p:extLst>
          </p:nvPr>
        </p:nvGraphicFramePr>
        <p:xfrm>
          <a:off x="609600" y="2209800"/>
          <a:ext cx="79019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8" name="Equation" r:id="rId3" imgW="1549400" imgH="508000" progId="Equation.DSMT4">
                  <p:embed/>
                </p:oleObj>
              </mc:Choice>
              <mc:Fallback>
                <p:oleObj name="Equation" r:id="rId3" imgW="1549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09800"/>
                        <a:ext cx="79019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number of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47800"/>
            <a:ext cx="9067800" cy="4800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Solve linear recurrence as usual. </a:t>
            </a:r>
          </a:p>
          <a:p>
            <a:pPr>
              <a:spcAft>
                <a:spcPts val="1200"/>
              </a:spcAft>
            </a:pPr>
            <a:r>
              <a:rPr lang="en-US" sz="4400" dirty="0" smtClean="0"/>
              <a:t>Elegant result in the </a:t>
            </a:r>
            <a:r>
              <a:rPr lang="en-US" sz="4400" dirty="0" smtClean="0">
                <a:solidFill>
                  <a:srgbClr val="008000"/>
                </a:solidFill>
              </a:rPr>
              <a:t>fair case</a:t>
            </a:r>
            <a:r>
              <a:rPr lang="en-US" sz="4400" dirty="0" smtClean="0"/>
              <a:t>:</a:t>
            </a:r>
          </a:p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</a:rPr>
              <a:t>  e</a:t>
            </a:r>
            <a:r>
              <a:rPr lang="en-US" sz="6000" baseline="-25000" dirty="0" smtClean="0">
                <a:solidFill>
                  <a:srgbClr val="0000FF"/>
                </a:solidFill>
              </a:rPr>
              <a:t>n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n(T-n)</a:t>
            </a:r>
          </a:p>
          <a:p>
            <a:r>
              <a:rPr lang="en-US" sz="6000" dirty="0" smtClean="0">
                <a:solidFill>
                  <a:srgbClr val="0000FF"/>
                </a:solidFill>
              </a:rPr>
              <a:t>      </a:t>
            </a:r>
            <a:r>
              <a:rPr lang="en-US" sz="6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solidFill>
                  <a:srgbClr val="0000FF"/>
                </a:solidFill>
              </a:rPr>
              <a:t> (initial stake)</a:t>
            </a:r>
          </a:p>
          <a:p>
            <a:r>
              <a:rPr lang="en-US" sz="6000" dirty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</a:rPr>
              <a:t>          ∙(intended profit)</a:t>
            </a:r>
            <a:endParaRPr lang="en-US" sz="6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5411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1624"/>
            <a:ext cx="7772400" cy="1222375"/>
          </a:xfrm>
        </p:spPr>
        <p:txBody>
          <a:bodyPr/>
          <a:lstStyle/>
          <a:p>
            <a:r>
              <a:rPr lang="en-US" dirty="0" smtClean="0"/>
              <a:t>Expected number of </a:t>
            </a:r>
            <a:r>
              <a:rPr lang="en-US" dirty="0" smtClean="0">
                <a:solidFill>
                  <a:srgbClr val="008000"/>
                </a:solidFill>
              </a:rPr>
              <a:t>fair</a:t>
            </a:r>
            <a:r>
              <a:rPr lang="en-US" dirty="0" smtClean="0"/>
              <a:t> bets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877D3CB-F960-BD47-98A7-06971C50484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Albert R Meyer,                       May 14, 2012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For example</a:t>
            </a:r>
            <a:r>
              <a:rPr lang="en-US" sz="4800" dirty="0" smtClean="0">
                <a:solidFill>
                  <a:srgbClr val="0000FF"/>
                </a:solidFill>
              </a:rPr>
              <a:t>, </a:t>
            </a:r>
            <a:r>
              <a:rPr lang="en-US" sz="4800" dirty="0" smtClean="0"/>
              <a:t>starting with</a:t>
            </a:r>
            <a:r>
              <a:rPr lang="en-US" sz="4800" dirty="0" smtClean="0">
                <a:solidFill>
                  <a:srgbClr val="0000FF"/>
                </a:solidFill>
              </a:rPr>
              <a:t> $1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aiming to reach $1000,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expect to make</a:t>
            </a:r>
            <a:r>
              <a:rPr lang="en-US" sz="4800" dirty="0" smtClean="0">
                <a:solidFill>
                  <a:srgbClr val="0000FF"/>
                </a:solidFill>
              </a:rPr>
              <a:t> 999 bets</a:t>
            </a:r>
          </a:p>
          <a:p>
            <a:r>
              <a:rPr lang="en-US" sz="4800" dirty="0" smtClean="0">
                <a:solidFill>
                  <a:srgbClr val="000000"/>
                </a:solidFill>
              </a:rPr>
              <a:t>(and most likely go broke)</a:t>
            </a:r>
          </a:p>
          <a:p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Problem: There must be an intuitive proof.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800" y="5638800"/>
            <a:ext cx="2734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660066"/>
                </a:solidFill>
              </a:rPr>
              <a:t>Find one.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038" y="301624"/>
            <a:ext cx="6100762" cy="1146176"/>
          </a:xfrm>
        </p:spPr>
        <p:txBody>
          <a:bodyPr/>
          <a:lstStyle/>
          <a:p>
            <a:r>
              <a:rPr lang="en-US" dirty="0" smtClean="0"/>
              <a:t>Keep </a:t>
            </a:r>
            <a:r>
              <a:rPr lang="en-US" dirty="0"/>
              <a:t>P</a:t>
            </a:r>
            <a:r>
              <a:rPr lang="en-US" dirty="0" smtClean="0"/>
              <a:t>laying until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 smtClean="0"/>
              <a:t>Suppose keep playing until ruined? …that is</a:t>
            </a:r>
            <a:r>
              <a:rPr lang="en-US" sz="4800" dirty="0"/>
              <a:t>, Target </a:t>
            </a:r>
            <a:r>
              <a:rPr lang="en-US" sz="4800" b="1" dirty="0">
                <a:latin typeface="Euclid Symbol" charset="2"/>
                <a:cs typeface="Euclid Symbol" charset="2"/>
              </a:rPr>
              <a:t>=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800" dirty="0" smtClean="0"/>
              <a:t>.</a:t>
            </a:r>
          </a:p>
          <a:p>
            <a:pPr marL="0" indent="0">
              <a:buNone/>
            </a:pPr>
            <a:r>
              <a:rPr lang="en-US" sz="4800" dirty="0"/>
              <a:t>I</a:t>
            </a:r>
            <a:r>
              <a:rPr lang="en-US" sz="4800" dirty="0" smtClean="0"/>
              <a:t>n </a:t>
            </a:r>
            <a:r>
              <a:rPr lang="en-US" sz="4800" dirty="0" smtClean="0">
                <a:solidFill>
                  <a:srgbClr val="FF0000"/>
                </a:solidFill>
              </a:rPr>
              <a:t>un</a:t>
            </a:r>
            <a:r>
              <a:rPr lang="en-US" sz="4800" dirty="0" smtClean="0"/>
              <a:t>favorable game,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660066"/>
                </a:solidFill>
              </a:rPr>
              <a:t>ruin is certain</a:t>
            </a:r>
            <a:r>
              <a:rPr lang="en-US" sz="48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14M.</a:t>
            </a:r>
            <a:fld id="{E877D3CB-F960-BD47-98A7-06971C504846}" type="slidenum">
              <a:rPr lang="en-US" smtClean="0"/>
              <a:pPr>
                <a:defRPr/>
              </a:pPr>
              <a:t>9</a:t>
            </a:fld>
            <a:endParaRPr lang="en-US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Albert R Meyer,                        May 14, 2012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91175"/>
              </p:ext>
            </p:extLst>
          </p:nvPr>
        </p:nvGraphicFramePr>
        <p:xfrm>
          <a:off x="1040859" y="3886200"/>
          <a:ext cx="703634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0" name="Equation" r:id="rId3" imgW="1778000" imgH="596900" progId="Equation.DSMT4">
                  <p:embed/>
                </p:oleObj>
              </mc:Choice>
              <mc:Fallback>
                <p:oleObj name="Equation" r:id="rId3" imgW="1778000" imgH="596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859" y="3886200"/>
                        <a:ext cx="7036341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60628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422</Words>
  <Application>Microsoft Macintosh PowerPoint</Application>
  <PresentationFormat>On-screen Show (4:3)</PresentationFormat>
  <Paragraphs>71</Paragraphs>
  <Slides>13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Blank Presentation</vt:lpstr>
      <vt:lpstr>Equation</vt:lpstr>
      <vt:lpstr>MathType 6.0 Equation</vt:lpstr>
      <vt:lpstr>Gambler’s Ruin: Expected Time</vt:lpstr>
      <vt:lpstr>How Long Till the End?</vt:lpstr>
      <vt:lpstr>PowerPoint Presentation</vt:lpstr>
      <vt:lpstr>Apply Total Expectation</vt:lpstr>
      <vt:lpstr>Apply Total Expectation</vt:lpstr>
      <vt:lpstr>Linear recurrence</vt:lpstr>
      <vt:lpstr>Expected number of bets</vt:lpstr>
      <vt:lpstr>Expected number of fair bets</vt:lpstr>
      <vt:lpstr>Keep Playing until Ruin</vt:lpstr>
      <vt:lpstr>Keep Playing until Ruin</vt:lpstr>
      <vt:lpstr>Keep Playing until Ruin</vt:lpstr>
      <vt:lpstr>Keep Playing until Ruin</vt:lpstr>
      <vt:lpstr>Keep Playing until Ruin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317</cp:revision>
  <cp:lastPrinted>2012-05-14T05:30:13Z</cp:lastPrinted>
  <dcterms:created xsi:type="dcterms:W3CDTF">2011-05-09T16:25:32Z</dcterms:created>
  <dcterms:modified xsi:type="dcterms:W3CDTF">2012-05-14T05:32:38Z</dcterms:modified>
</cp:coreProperties>
</file>