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8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728" r:id="rId2"/>
    <p:sldId id="815" r:id="rId3"/>
    <p:sldId id="875" r:id="rId4"/>
    <p:sldId id="809" r:id="rId5"/>
    <p:sldId id="811" r:id="rId6"/>
    <p:sldId id="856" r:id="rId7"/>
    <p:sldId id="857" r:id="rId8"/>
    <p:sldId id="867" r:id="rId9"/>
    <p:sldId id="844" r:id="rId10"/>
    <p:sldId id="859" r:id="rId11"/>
    <p:sldId id="891" r:id="rId12"/>
    <p:sldId id="890" r:id="rId13"/>
    <p:sldId id="885" r:id="rId14"/>
    <p:sldId id="883" r:id="rId15"/>
    <p:sldId id="884" r:id="rId16"/>
    <p:sldId id="892" r:id="rId17"/>
    <p:sldId id="886" r:id="rId18"/>
    <p:sldId id="888" r:id="rId19"/>
    <p:sldId id="889" r:id="rId20"/>
    <p:sldId id="810" r:id="rId21"/>
    <p:sldId id="845" r:id="rId22"/>
    <p:sldId id="819" r:id="rId23"/>
    <p:sldId id="874" r:id="rId24"/>
    <p:sldId id="820" r:id="rId25"/>
    <p:sldId id="821" r:id="rId26"/>
    <p:sldId id="854" r:id="rId27"/>
    <p:sldId id="822" r:id="rId28"/>
    <p:sldId id="876" r:id="rId29"/>
    <p:sldId id="877" r:id="rId30"/>
    <p:sldId id="894" r:id="rId31"/>
    <p:sldId id="878" r:id="rId32"/>
    <p:sldId id="895" r:id="rId33"/>
    <p:sldId id="879" r:id="rId34"/>
    <p:sldId id="880" r:id="rId35"/>
    <p:sldId id="846" r:id="rId36"/>
    <p:sldId id="852" r:id="rId37"/>
    <p:sldId id="847" r:id="rId38"/>
    <p:sldId id="848" r:id="rId39"/>
    <p:sldId id="849" r:id="rId40"/>
    <p:sldId id="835" r:id="rId41"/>
    <p:sldId id="828" r:id="rId42"/>
    <p:sldId id="896" r:id="rId43"/>
    <p:sldId id="882" r:id="rId44"/>
    <p:sldId id="829" r:id="rId45"/>
    <p:sldId id="866" r:id="rId46"/>
    <p:sldId id="861" r:id="rId47"/>
    <p:sldId id="868" r:id="rId48"/>
    <p:sldId id="862" r:id="rId49"/>
    <p:sldId id="863" r:id="rId50"/>
    <p:sldId id="865" r:id="rId51"/>
    <p:sldId id="824" r:id="rId52"/>
    <p:sldId id="893" r:id="rId53"/>
  </p:sldIdLst>
  <p:sldSz cx="9144000" cy="6858000" type="screen4x3"/>
  <p:notesSz cx="9601200" cy="73152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9077" autoAdjust="0"/>
    <p:restoredTop sz="96453" autoAdjust="0"/>
  </p:normalViewPr>
  <p:slideViewPr>
    <p:cSldViewPr showGuides="1">
      <p:cViewPr varScale="1">
        <p:scale>
          <a:sx n="164" d="100"/>
          <a:sy n="164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tags" Target="tags/tag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F84639-2B90-4E81-B648-5F5660F8A5B6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39A13-3CD6-4166-96AC-0CE160525001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24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25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52F27-C733-4D86-BD5D-60F4C8A68B5C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27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28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A18490-2E38-406B-B406-B0AEE7828AB3}" type="slidenum">
              <a:rPr lang="en-US" smtClean="0">
                <a:latin typeface="Times New Roman" pitchFamily="8" charset="0"/>
              </a:rPr>
              <a:pPr/>
              <a:t>35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1BAE-80A7-42EB-A289-7AA110833EF1}" type="slidenum">
              <a:rPr lang="en-US" smtClean="0">
                <a:latin typeface="Times New Roman" pitchFamily="8" charset="0"/>
              </a:rPr>
              <a:pPr/>
              <a:t>36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C3D76-44CE-4CD5-A5DF-BA248A8838FC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AF4B28-2381-41C5-9738-0D5F7EF648B8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75C75-F24E-432E-8F73-8959217AB0C5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CAEDA-6092-4BBC-95C4-C1A327277B30}" type="slidenum">
              <a:rPr lang="en-US" smtClean="0">
                <a:latin typeface="Times New Roman" pitchFamily="8" charset="0"/>
              </a:rPr>
              <a:pPr/>
              <a:t>39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CC570A-E1BC-4CB4-B4D2-AB1F3D2A8546}" type="slidenum">
              <a:rPr lang="en-US" smtClean="0">
                <a:latin typeface="Times New Roman" pitchFamily="8" charset="0"/>
              </a:rPr>
              <a:pPr/>
              <a:t>40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41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42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7D971-AB60-4CE7-89A6-DF5676EB8740}" type="slidenum">
              <a:rPr lang="en-US" smtClean="0">
                <a:latin typeface="Times New Roman" pitchFamily="8" charset="0"/>
              </a:rPr>
              <a:pPr/>
              <a:t>43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68BF8-C93A-41A1-BF8E-DF03B3588B40}" type="slidenum">
              <a:rPr lang="en-US" smtClean="0">
                <a:latin typeface="Times New Roman" pitchFamily="8" charset="0"/>
              </a:rPr>
              <a:pPr/>
              <a:t>44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0EC5B-AB36-4405-8AF7-B23D065DB48B}" type="slidenum">
              <a:rPr lang="en-US" smtClean="0">
                <a:latin typeface="Times New Roman" pitchFamily="8" charset="0"/>
              </a:rPr>
              <a:pPr/>
              <a:t>45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EBE29-0F4B-49ED-85FC-B127C93EB9C8}" type="slidenum">
              <a:rPr lang="en-US" smtClean="0">
                <a:latin typeface="Times New Roman" pitchFamily="8" charset="0"/>
              </a:rPr>
              <a:pPr/>
              <a:t>46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13FF-D5D5-4A43-B0E4-0EAA443A9E65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0B55ED-9ED0-4C64-9D5D-28DC4AA79C35}" type="slidenum">
              <a:rPr lang="en-US"/>
              <a:pPr/>
              <a:t>47</a:t>
            </a:fld>
            <a:endParaRPr lang="en-US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CA40-49A0-45F4-B741-3CE37188ACC4}" type="slidenum">
              <a:rPr lang="en-US" smtClean="0">
                <a:latin typeface="Times New Roman" pitchFamily="8" charset="0"/>
              </a:rPr>
              <a:pPr/>
              <a:t>48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/>
            <a:fld id="{AD18C0C4-7447-40FE-B826-3D54933616AD}" type="slidenum">
              <a:rPr lang="en-US" sz="1300">
                <a:latin typeface="Times New Roman" pitchFamily="8" charset="0"/>
              </a:rPr>
              <a:pPr algn="r" defTabSz="966788"/>
              <a:t>49</a:t>
            </a:fld>
            <a:endParaRPr lang="en-US" sz="1300">
              <a:latin typeface="Times New Roman" pitchFamily="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53" tIns="48326" rIns="96653" bIns="48326"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1FCDE-70E9-4F74-AB1E-02AC1D13FDB0}" type="slidenum">
              <a:rPr lang="en-US" smtClean="0">
                <a:latin typeface="Times New Roman" pitchFamily="8" charset="0"/>
              </a:rPr>
              <a:pPr/>
              <a:t>50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41645-C8E8-4E44-963B-11F3B4121D5E}" type="slidenum">
              <a:rPr lang="en-US" smtClean="0">
                <a:latin typeface="Times New Roman" pitchFamily="8" charset="0"/>
              </a:rPr>
              <a:pPr/>
              <a:t>52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0D53B-8806-42C4-A112-C47B961B7A77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22B74-49C9-4AD3-AA49-BE9CFF84FC19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1E22E7B5-2173-45C0-91E4-0BE2C4FA0906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F7436493-75D1-4215-A5C2-684F8CBEDD7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71C3A9A3-8A9A-4556-94F5-B6209F7C326B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5W</a:t>
            </a:r>
            <a:r>
              <a:rPr lang="en-US" sz="1200" dirty="0" smtClean="0"/>
              <a:t>.</a:t>
            </a:r>
            <a:fld id="{642CDC47-E076-488B-86E3-5AAAF27BBDC3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</a:t>
            </a:r>
            <a:r>
              <a:rPr lang="en-US" sz="1200" dirty="0" err="1"/>
              <a:t>ec</a:t>
            </a:r>
            <a:r>
              <a:rPr lang="en-US" sz="1200" dirty="0" smtClean="0"/>
              <a:t> 5W.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October 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1524000"/>
            <a:ext cx="8991600" cy="4800600"/>
          </a:xfrm>
        </p:spPr>
        <p:txBody>
          <a:bodyPr/>
          <a:lstStyle/>
          <a:p>
            <a:pPr eaLnBrk="1" hangingPunct="1"/>
            <a:r>
              <a:rPr lang="en-US" sz="6000" b="1" dirty="0" smtClean="0"/>
              <a:t> Number Theory:</a:t>
            </a:r>
          </a:p>
          <a:p>
            <a:pPr eaLnBrk="1" hangingPunct="1"/>
            <a:r>
              <a:rPr lang="en-US" sz="6000" b="1" dirty="0" smtClean="0"/>
              <a:t>GCD’s &amp; linear combinations</a:t>
            </a:r>
          </a:p>
          <a:p>
            <a:pPr eaLnBrk="1" hangingPunct="1"/>
            <a:r>
              <a:rPr lang="en-US" sz="6000" b="1" dirty="0" smtClean="0"/>
              <a:t>Unique factorization</a:t>
            </a:r>
          </a:p>
          <a:p>
            <a:pPr eaLnBrk="1" hangingPunct="1"/>
            <a:r>
              <a:rPr lang="en-US" sz="6000" b="1" dirty="0" smtClean="0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55813" y="411163"/>
            <a:ext cx="5370512" cy="1068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Times New Roman" pitchFamily="8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</a:b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Times New Roman" pitchFamily="8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Times New Roman" pitchFamily="8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err="1" smtClean="0">
                <a:solidFill>
                  <a:srgbClr val="0000CC"/>
                </a:solidFill>
              </a:rPr>
              <a:t>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gcd(10,12) = 2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gcd(13,12) = 1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gcd(17,17) = 17</a:t>
            </a:r>
          </a:p>
          <a:p>
            <a:pPr marL="0" indent="0" eaLnBrk="1" hangingPunct="1"/>
            <a:r>
              <a:rPr lang="en-US" sz="5400" dirty="0" smtClean="0">
                <a:solidFill>
                  <a:srgbClr val="0000CC"/>
                </a:solidFill>
              </a:rPr>
              <a:t>gcd(0,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)   =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</a:rPr>
              <a:t>    for </a:t>
            </a:r>
            <a:r>
              <a:rPr lang="en-US" sz="5400" dirty="0" err="1" smtClean="0">
                <a:solidFill>
                  <a:srgbClr val="0000CC"/>
                </a:solidFill>
              </a:rPr>
              <a:t>n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</a:rPr>
              <a:t>0</a:t>
            </a:r>
            <a:endParaRPr lang="en-US" sz="5400" dirty="0" smtClean="0"/>
          </a:p>
          <a:p>
            <a:pPr marL="0" indent="0" eaLnBrk="1" hangingPunct="1"/>
            <a:endParaRPr lang="en-US" sz="5400" dirty="0" smtClean="0"/>
          </a:p>
          <a:p>
            <a:pPr marL="0" indent="0" eaLnBrk="1" hangingPunct="1"/>
            <a:endParaRPr lang="en-US" sz="5400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0"/>
            <a:ext cx="3886200" cy="10668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GCD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638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/>
              <a:t>::= the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i="1" dirty="0" smtClean="0"/>
              <a:t>greatest</a:t>
            </a:r>
            <a:r>
              <a:rPr lang="en-US" sz="5400" dirty="0" smtClean="0"/>
              <a:t> common</a:t>
            </a:r>
            <a:r>
              <a:rPr lang="en-US" sz="5400" i="1" dirty="0" smtClean="0"/>
              <a:t> </a:t>
            </a:r>
            <a:r>
              <a:rPr lang="en-US" sz="5400" dirty="0" smtClean="0"/>
              <a:t>divisor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and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0" indent="0" eaLnBrk="1" hangingPunct="1"/>
            <a:r>
              <a:rPr lang="en-US" sz="4800" i="1" dirty="0" smtClean="0"/>
              <a:t>lemma: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implies</a:t>
            </a:r>
          </a:p>
          <a:p>
            <a:pPr marL="0" indent="0" algn="ctr" eaLnBrk="1" hangingPunct="1">
              <a:spcBef>
                <a:spcPts val="0"/>
              </a:spcBef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p,a</a:t>
            </a:r>
            <a:r>
              <a:rPr lang="en-US" sz="5400" dirty="0" smtClean="0">
                <a:solidFill>
                  <a:srgbClr val="0000CC"/>
                </a:solidFill>
              </a:rPr>
              <a:t>) = 1</a:t>
            </a:r>
            <a:r>
              <a:rPr lang="en-US" sz="5400" dirty="0" smtClean="0"/>
              <a:t> or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</a:p>
          <a:p>
            <a:pPr marL="0" indent="0" eaLnBrk="1" hangingPunct="1"/>
            <a:r>
              <a:rPr lang="en-US" sz="4800" i="1" dirty="0" smtClean="0"/>
              <a:t>proof:</a:t>
            </a:r>
            <a:r>
              <a:rPr lang="en-US" sz="5400" i="1" dirty="0" smtClean="0"/>
              <a:t> </a:t>
            </a:r>
            <a:r>
              <a:rPr lang="en-US" sz="5400" dirty="0" smtClean="0"/>
              <a:t>The only divisors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5400" dirty="0" smtClean="0"/>
              <a:t>of </a:t>
            </a:r>
            <a:r>
              <a:rPr lang="en-US" sz="5400" dirty="0" smtClean="0">
                <a:solidFill>
                  <a:srgbClr val="0000CC"/>
                </a:solidFill>
              </a:rPr>
              <a:t>p </a:t>
            </a:r>
            <a:r>
              <a:rPr lang="en-US" sz="5400" dirty="0" smtClean="0"/>
              <a:t>are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&amp;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Rectangle 5"/>
          <p:cNvSpPr>
            <a:spLocks/>
          </p:cNvSpPr>
          <p:nvPr/>
        </p:nvSpPr>
        <p:spPr bwMode="auto">
          <a:xfrm>
            <a:off x="76200" y="3276600"/>
            <a:ext cx="8957967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a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qb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+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</a:t>
            </a:r>
            <a:endParaRPr lang="en-US" sz="54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any divisor 2 of these 3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</a:p>
          <a:p>
            <a:pPr algn="l"/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terms,  divides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all 3.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169925" y="1219200"/>
            <a:ext cx="8556992" cy="173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Lemma</a:t>
            </a:r>
            <a:r>
              <a:rPr lang="en-US" sz="48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5400" dirty="0" smtClean="0">
                <a:solidFill>
                  <a:srgbClr val="00CC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54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for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Euclid Symbol" pitchFamily="-107" charset="2"/>
                <a:ea typeface="Euclid Symbol" pitchFamily="-107" charset="2"/>
                <a:cs typeface="Euclid Symbol" pitchFamily="-107" charset="2"/>
                <a:sym typeface="Helvetica" pitchFamily="-107" charset="0"/>
              </a:rPr>
              <a:t>≠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0</a:t>
            </a:r>
          </a:p>
          <a:p>
            <a:pPr algn="l"/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  <a:r>
              <a:rPr lang="en-US" sz="54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, </a:t>
            </a:r>
            <a:r>
              <a:rPr lang="en-US" sz="54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rem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</a:t>
            </a:r>
            <a:endParaRPr lang="en-US" sz="4800" dirty="0" smtClean="0">
              <a:solidFill>
                <a:srgbClr val="0000FF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8134" name="Rectangle 7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000" b="1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Remainder Lemma</a:t>
            </a:r>
            <a:endParaRPr lang="en-US" sz="4000" b="1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sp>
        <p:nvSpPr>
          <p:cNvPr id="48135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A6E325A-5915-EE4F-8640-84FC4723E2B5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12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 autoUpdateAnimBg="0"/>
      <p:bldP spid="399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400800" cy="914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Euclidean Algorithm</a:t>
            </a:r>
            <a:endParaRPr lang="en-US" dirty="0"/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52400" y="914400"/>
            <a:ext cx="8712200" cy="5486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4800" dirty="0" smtClean="0"/>
              <a:t>as a </a:t>
            </a:r>
            <a:r>
              <a:rPr lang="en-US" sz="4800" dirty="0" smtClean="0">
                <a:solidFill>
                  <a:srgbClr val="3333CC"/>
                </a:solidFill>
              </a:rPr>
              <a:t>State </a:t>
            </a:r>
            <a:r>
              <a:rPr lang="en-US" sz="4800" dirty="0">
                <a:solidFill>
                  <a:srgbClr val="3333CC"/>
                </a:solidFill>
              </a:rPr>
              <a:t>Machine</a:t>
            </a:r>
            <a:r>
              <a:rPr lang="en-US" sz="4800" dirty="0"/>
              <a:t>:</a:t>
            </a:r>
          </a:p>
          <a:p>
            <a:pPr marL="304800" indent="-304800" eaLnBrk="1" hangingPunct="1"/>
            <a:r>
              <a:rPr lang="en-US" sz="4800" dirty="0"/>
              <a:t>States ::= </a:t>
            </a:r>
          </a:p>
          <a:p>
            <a:pPr marL="304800" indent="-304800" eaLnBrk="1" hangingPunct="1"/>
            <a:r>
              <a:rPr lang="en-US" sz="4800" dirty="0"/>
              <a:t>start ::=  (</a:t>
            </a:r>
            <a:r>
              <a:rPr lang="en-US" sz="4800" dirty="0" err="1">
                <a:solidFill>
                  <a:srgbClr val="0000FF"/>
                </a:solidFill>
              </a:rPr>
              <a:t>a</a:t>
            </a:r>
            <a:r>
              <a:rPr lang="en-US" sz="4800" dirty="0" err="1"/>
              <a:t>,</a:t>
            </a:r>
            <a:r>
              <a:rPr lang="en-US" sz="4800" dirty="0" err="1">
                <a:solidFill>
                  <a:srgbClr val="0000FF"/>
                </a:solidFill>
              </a:rPr>
              <a:t>b</a:t>
            </a:r>
            <a:r>
              <a:rPr lang="en-US" sz="4800" dirty="0"/>
              <a:t>)</a:t>
            </a:r>
          </a:p>
          <a:p>
            <a:pPr marL="304800" indent="-304800" eaLnBrk="1" hangingPunct="1"/>
            <a:r>
              <a:rPr lang="en-US" sz="4800" dirty="0"/>
              <a:t>state transitions defined by</a:t>
            </a:r>
          </a:p>
          <a:p>
            <a:pPr marL="304800" indent="-304800" algn="ctr" eaLnBrk="1" hangingPunct="1"/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x,y</a:t>
            </a:r>
            <a:r>
              <a:rPr lang="en-US" sz="5400" dirty="0">
                <a:solidFill>
                  <a:srgbClr val="0000FF"/>
                </a:solidFill>
              </a:rPr>
              <a:t>) </a:t>
            </a:r>
            <a:r>
              <a:rPr lang="en-US" sz="6000" b="1" dirty="0">
                <a:solidFill>
                  <a:srgbClr val="0000FF"/>
                </a:solidFill>
                <a:latin typeface="Euclid Symbol" pitchFamily="-107" charset="2"/>
                <a:ea typeface="Lucida Grande" pitchFamily="-107" charset="0"/>
                <a:cs typeface="Lucida Grande" pitchFamily="-107" charset="0"/>
                <a:sym typeface="Helvetica" pitchFamily="-107" charset="0"/>
              </a:rPr>
              <a:t>→</a:t>
            </a:r>
            <a:r>
              <a:rPr lang="en-US" sz="5400" dirty="0">
                <a:solidFill>
                  <a:srgbClr val="0000FF"/>
                </a:solidFill>
              </a:rPr>
              <a:t> (</a:t>
            </a:r>
            <a:r>
              <a:rPr lang="en-US" sz="5400" dirty="0" err="1">
                <a:solidFill>
                  <a:srgbClr val="0000FF"/>
                </a:solidFill>
              </a:rPr>
              <a:t>y</a:t>
            </a:r>
            <a:r>
              <a:rPr lang="en-US" sz="5400" dirty="0">
                <a:solidFill>
                  <a:srgbClr val="0000FF"/>
                </a:solidFill>
              </a:rPr>
              <a:t>, </a:t>
            </a:r>
            <a:r>
              <a:rPr lang="en-US" sz="5400" dirty="0" err="1">
                <a:solidFill>
                  <a:srgbClr val="0000FF"/>
                </a:solidFill>
              </a:rPr>
              <a:t>rem(x,y</a:t>
            </a:r>
            <a:r>
              <a:rPr lang="en-US" sz="5400" dirty="0">
                <a:solidFill>
                  <a:srgbClr val="0000FF"/>
                </a:solidFill>
              </a:rPr>
              <a:t>)) 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</a:p>
          <a:p>
            <a:pPr marL="304800" indent="-304800" eaLnBrk="1" hangingPunct="1"/>
            <a:r>
              <a:rPr lang="en-US" sz="4800" dirty="0" smtClean="0"/>
              <a:t>for  </a:t>
            </a:r>
            <a:r>
              <a:rPr lang="en-US" sz="4800" dirty="0" err="1"/>
              <a:t>y</a:t>
            </a:r>
            <a:r>
              <a:rPr lang="en-US" sz="4800" dirty="0"/>
              <a:t> ≠ 0</a:t>
            </a:r>
          </a:p>
        </p:txBody>
      </p:sp>
      <p:pic>
        <p:nvPicPr>
          <p:cNvPr id="4608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6023D8DE-FC6D-EB41-8F10-86D383DD26D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13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0685" y="1822450"/>
          <a:ext cx="240811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4" imgW="431800" imgH="165100" progId="Equation.DSMT4">
                  <p:embed/>
                </p:oleObj>
              </mc:Choice>
              <mc:Fallback>
                <p:oleObj name="Equation" r:id="rId4" imgW="431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85" y="1822450"/>
                        <a:ext cx="240811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GCD correctness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15900" y="1016000"/>
            <a:ext cx="8686800" cy="50419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>
                <a:solidFill>
                  <a:srgbClr val="3333CC"/>
                </a:solidFill>
              </a:rPr>
              <a:t>Euclidean Algorithm --</a:t>
            </a:r>
            <a:r>
              <a:rPr lang="en-US"/>
              <a:t>for</a:t>
            </a:r>
            <a:r>
              <a:rPr lang="en-US">
                <a:solidFill>
                  <a:srgbClr val="3333CC"/>
                </a:solidFill>
              </a:rPr>
              <a:t> </a:t>
            </a:r>
            <a:r>
              <a:rPr lang="en-US"/>
              <a:t>GCD(a, b)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x := a,   y := b.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If y = 0, return x &amp; terminate; 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else (x, y) := (y, rem(x,y))          simultaneously;</a:t>
            </a:r>
            <a:endParaRPr lang="en-US"/>
          </a:p>
          <a:p>
            <a:pPr marL="571500" indent="-571500" eaLnBrk="1" hangingPunct="1">
              <a:lnSpc>
                <a:spcPct val="90000"/>
              </a:lnSpc>
              <a:spcBef>
                <a:spcPts val="1100"/>
              </a:spcBef>
            </a:pPr>
            <a:r>
              <a:rPr lang="en-US" sz="4400"/>
              <a:t>Go to step 2.</a:t>
            </a:r>
          </a:p>
        </p:txBody>
      </p:sp>
      <p:pic>
        <p:nvPicPr>
          <p:cNvPr id="4403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5F483A26-C920-6341-81B8-9D978E2A8540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14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58763" y="1214438"/>
            <a:ext cx="8651875" cy="56435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3600"/>
              <a:t>Example: GCD(662,414)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GCD(414, 248)  since rem(662,414) = 248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GCD(248, 166)  since rem(414,248) = 166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GCD(166, 82)    since rem(248,166) =   82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GCD(82, 2)       since rem(166,82)   =     2</a:t>
            </a:r>
            <a:endParaRPr lang="en-US"/>
          </a:p>
          <a:p>
            <a:pPr marL="304800" indent="-304800" eaLnBrk="1" hangingPunct="1">
              <a:spcBef>
                <a:spcPts val="800"/>
              </a:spcBef>
            </a:pPr>
            <a:r>
              <a:rPr lang="en-US" sz="3200"/>
              <a:t>= GCD(2, 0)         since rem(82,2)       =     0</a:t>
            </a:r>
            <a:endParaRPr lang="en-US"/>
          </a:p>
          <a:p>
            <a:pPr marL="304800" indent="-304800" algn="ctr" eaLnBrk="1" hangingPunct="1"/>
            <a:r>
              <a:rPr lang="en-US">
                <a:solidFill>
                  <a:srgbClr val="3333CC"/>
                </a:solidFill>
              </a:rPr>
              <a:t>return value: 2</a:t>
            </a:r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9CFBFBC5-66C3-814E-BB53-62E87599AD47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15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239000" cy="48768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/>
              <a:t>Example: </a:t>
            </a:r>
            <a:r>
              <a:rPr lang="en-US" sz="4400" dirty="0">
                <a:solidFill>
                  <a:srgbClr val="0000CC"/>
                </a:solidFill>
              </a:rPr>
              <a:t>a</a:t>
            </a:r>
            <a:r>
              <a:rPr lang="en-US" sz="4400" dirty="0"/>
              <a:t> = 899, </a:t>
            </a:r>
            <a:r>
              <a:rPr lang="en-US" sz="4400" dirty="0">
                <a:solidFill>
                  <a:srgbClr val="0000CC"/>
                </a:solidFill>
              </a:rPr>
              <a:t>b</a:t>
            </a:r>
            <a:r>
              <a:rPr lang="en-US" sz="4400" dirty="0"/>
              <a:t>=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400" dirty="0" smtClean="0"/>
              <a:t>GCD(899, 493) =</a:t>
            </a:r>
          </a:p>
          <a:p>
            <a:r>
              <a:rPr lang="en-US" sz="4400" dirty="0" smtClean="0"/>
              <a:t>GCD(493, 406) =</a:t>
            </a:r>
          </a:p>
          <a:p>
            <a:r>
              <a:rPr lang="en-US" sz="4400" dirty="0" smtClean="0"/>
              <a:t>GCD(406, 87)   =</a:t>
            </a:r>
          </a:p>
          <a:p>
            <a:r>
              <a:rPr lang="en-US" sz="4400" dirty="0" smtClean="0"/>
              <a:t>GCD(87, 58)     =</a:t>
            </a:r>
          </a:p>
          <a:p>
            <a:r>
              <a:rPr lang="en-US" sz="4400" dirty="0" smtClean="0"/>
              <a:t>GCD(58, 29)     =</a:t>
            </a:r>
          </a:p>
          <a:p>
            <a:r>
              <a:rPr lang="en-US" sz="4400" dirty="0" smtClean="0"/>
              <a:t>GCD(29, 0)       =  29</a:t>
            </a:r>
            <a:endParaRPr lang="en-US" sz="44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4419600" cy="114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/>
              <a:t>GCD </a:t>
            </a:r>
            <a:r>
              <a:rPr lang="en-US" sz="4400" dirty="0" smtClean="0"/>
              <a:t>example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163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Rectangle 4"/>
          <p:cNvSpPr>
            <a:spLocks/>
          </p:cNvSpPr>
          <p:nvPr/>
        </p:nvSpPr>
        <p:spPr bwMode="auto">
          <a:xfrm>
            <a:off x="1358900" y="190500"/>
            <a:ext cx="7543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 anchor="ctr">
            <a:prstTxWarp prst="textNoShape">
              <a:avLst/>
            </a:prstTxWarp>
          </a:bodyPr>
          <a:lstStyle/>
          <a:p>
            <a:pPr algn="l"/>
            <a:r>
              <a:rPr lang="en-US" sz="4000" b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 correctness</a:t>
            </a:r>
          </a:p>
        </p:txBody>
      </p:sp>
      <p:sp>
        <p:nvSpPr>
          <p:cNvPr id="47108" name="Rectangle 5"/>
          <p:cNvSpPr>
            <a:spLocks/>
          </p:cNvSpPr>
          <p:nvPr/>
        </p:nvSpPr>
        <p:spPr bwMode="auto">
          <a:xfrm>
            <a:off x="387350" y="1181100"/>
            <a:ext cx="8305233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By Lemma,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is constant.</a:t>
            </a:r>
          </a:p>
          <a:p>
            <a:pPr algn="l"/>
            <a:r>
              <a:rPr lang="en-US" sz="44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so preserved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invariant is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))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400" dirty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:= [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400" dirty="0" err="1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rgbClr val="0000E5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400" dirty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520700" y="3657600"/>
            <a:ext cx="80137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800" dirty="0" err="1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P(start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is trivially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true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: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</a:t>
            </a:r>
          </a:p>
          <a:p>
            <a:pPr algn="ctr"/>
            <a:r>
              <a:rPr lang="en-US" sz="48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(a,b</a:t>
            </a:r>
            <a:r>
              <a:rPr lang="en-US" sz="4800" dirty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= </a:t>
            </a:r>
            <a:r>
              <a:rPr lang="en-US" sz="4800" dirty="0" err="1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r>
              <a:rPr lang="en-US" sz="48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  <a:endParaRPr lang="en-US" sz="44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</p:txBody>
      </p:sp>
      <p:sp>
        <p:nvSpPr>
          <p:cNvPr id="4711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0A77A92-F0EC-D64F-B06E-A981A66F3B3D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17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dirty="0"/>
              <a:t>GCD</a:t>
            </a:r>
            <a:r>
              <a:rPr lang="en-US" sz="4000" dirty="0" smtClean="0"/>
              <a:t> partial correctness</a:t>
            </a:r>
            <a:endParaRPr lang="en-US" sz="4000" dirty="0"/>
          </a:p>
        </p:txBody>
      </p:sp>
      <p:pic>
        <p:nvPicPr>
          <p:cNvPr id="491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/>
          </p:cNvSpPr>
          <p:nvPr/>
        </p:nvSpPr>
        <p:spPr bwMode="auto">
          <a:xfrm>
            <a:off x="381000" y="803464"/>
            <a:ext cx="645541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r>
              <a:rPr lang="en-US" sz="6000" dirty="0" smtClean="0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at</a:t>
            </a:r>
            <a:r>
              <a:rPr lang="en-US" sz="6000" dirty="0" smtClean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termination</a:t>
            </a:r>
            <a:endParaRPr lang="en-US" sz="6000" dirty="0" smtClean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      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66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66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241300" y="3068637"/>
            <a:ext cx="8369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Proof: at termination,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0, so</a:t>
            </a:r>
            <a:endParaRPr lang="en-US" sz="3600" dirty="0">
              <a:solidFill>
                <a:schemeClr val="tx1"/>
              </a:solidFill>
              <a:latin typeface="Comic Sans MS" pitchFamily="-107" charset="0"/>
              <a:ea typeface="Comic Sans MS" pitchFamily="-107" charset="0"/>
              <a:cs typeface="Comic Sans MS" pitchFamily="-107" charset="0"/>
              <a:sym typeface="Times New Roman" pitchFamily="-107" charset="0"/>
            </a:endParaRPr>
          </a:p>
          <a:p>
            <a:pPr algn="l"/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x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= gcd(x,0) = </a:t>
            </a:r>
            <a:r>
              <a:rPr lang="en-US" sz="4400" dirty="0" err="1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gcd(x,y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 </a:t>
            </a:r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6064250" y="3797300"/>
            <a:ext cx="28003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=</a:t>
            </a:r>
            <a:r>
              <a:rPr lang="en-US" sz="4400" dirty="0">
                <a:solidFill>
                  <a:srgbClr val="CC0099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 </a:t>
            </a:r>
            <a:r>
              <a:rPr lang="en-US" sz="4400" dirty="0" err="1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gcd(a,b</a:t>
            </a:r>
            <a:r>
              <a:rPr lang="en-US" sz="4400" dirty="0">
                <a:solidFill>
                  <a:srgbClr val="3333CC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95713" y="4457700"/>
            <a:ext cx="5156200" cy="1181100"/>
            <a:chOff x="0" y="0"/>
            <a:chExt cx="3247" cy="74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1544" y="-1448"/>
              <a:ext cx="240" cy="3136"/>
              <a:chOff x="0" y="0"/>
              <a:chExt cx="239" cy="3136"/>
            </a:xfrm>
          </p:grpSpPr>
          <p:sp>
            <p:nvSpPr>
              <p:cNvPr id="49163" name="AutoShape 10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  <a:close/>
                    <a:moveTo>
                      <a:pt x="0" y="0"/>
                    </a:moveTo>
                  </a:path>
                </a:pathLst>
              </a:cu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4" name="AutoShape 11"/>
              <p:cNvSpPr>
                <a:spLocks/>
              </p:cNvSpPr>
              <p:nvPr/>
            </p:nvSpPr>
            <p:spPr bwMode="auto">
              <a:xfrm>
                <a:off x="0" y="0"/>
                <a:ext cx="239" cy="3136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0" y="0"/>
                    </a:moveTo>
                    <a:cubicBezTo>
                      <a:pt x="5965" y="0"/>
                      <a:pt x="10800" y="61"/>
                      <a:pt x="10800" y="137"/>
                    </a:cubicBezTo>
                    <a:lnTo>
                      <a:pt x="10800" y="10663"/>
                    </a:lnTo>
                    <a:cubicBezTo>
                      <a:pt x="10800" y="10739"/>
                      <a:pt x="15635" y="10800"/>
                      <a:pt x="21600" y="10800"/>
                    </a:cubicBezTo>
                    <a:cubicBezTo>
                      <a:pt x="15635" y="10800"/>
                      <a:pt x="10800" y="10861"/>
                      <a:pt x="10800" y="10937"/>
                    </a:cubicBezTo>
                    <a:lnTo>
                      <a:pt x="10800" y="21463"/>
                    </a:lnTo>
                    <a:cubicBezTo>
                      <a:pt x="10800" y="21539"/>
                      <a:pt x="5965" y="21600"/>
                      <a:pt x="0" y="216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162" name="Rectangle 12"/>
            <p:cNvSpPr>
              <a:spLocks/>
            </p:cNvSpPr>
            <p:nvPr/>
          </p:nvSpPr>
          <p:spPr bwMode="auto">
            <a:xfrm>
              <a:off x="0" y="207"/>
              <a:ext cx="3247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rgbClr val="008000"/>
                  </a:solidFill>
                  <a:latin typeface="Comic Sans MS" pitchFamily="-107" charset="0"/>
                  <a:ea typeface="Comic Sans MS" pitchFamily="-107" charset="0"/>
                  <a:cs typeface="Comic Sans MS" pitchFamily="-107" charset="0"/>
                  <a:sym typeface="Comic Sans MS" pitchFamily="-107" charset="0"/>
                </a:rPr>
                <a:t>preserved invariant</a:t>
              </a:r>
            </a:p>
          </p:txBody>
        </p:sp>
      </p:grpSp>
      <p:sp>
        <p:nvSpPr>
          <p:cNvPr id="49160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878E80B9-7C41-C247-8F5E-937DA6E8B67F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18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 autoUpdateAnimBg="0"/>
      <p:bldP spid="409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GCD Termination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279400" y="1295400"/>
            <a:ext cx="8661400" cy="5562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sz="5400" dirty="0"/>
              <a:t>y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halves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or smaller </a:t>
            </a:r>
            <a:r>
              <a:rPr lang="en-US" sz="5400" dirty="0">
                <a:solidFill>
                  <a:srgbClr val="000000"/>
                </a:solidFill>
              </a:rPr>
              <a:t>at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every other step, so</a:t>
            </a: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/>
              <a:t>reaches minimum in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endParaRPr lang="en-US" sz="5400" b="1" dirty="0" smtClean="0">
              <a:solidFill>
                <a:srgbClr val="008000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              </a:t>
            </a:r>
            <a:r>
              <a:rPr lang="en-US" sz="5400" dirty="0" smtClean="0">
                <a:solidFill>
                  <a:srgbClr val="0000E5"/>
                </a:solidFill>
                <a:latin typeface="Comic Sans MS"/>
                <a:cs typeface="Comic Sans MS"/>
              </a:rPr>
              <a:t> 2</a:t>
            </a:r>
            <a:r>
              <a:rPr lang="en-US" sz="5400" dirty="0" smtClean="0">
                <a:solidFill>
                  <a:srgbClr val="0000E5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dirty="0" smtClean="0">
                <a:solidFill>
                  <a:srgbClr val="0000E5"/>
                </a:solidFill>
              </a:rPr>
              <a:t>log</a:t>
            </a:r>
            <a:r>
              <a:rPr lang="en-US" sz="5400" baseline="-25000" dirty="0" smtClean="0">
                <a:solidFill>
                  <a:srgbClr val="0000E5"/>
                </a:solidFill>
              </a:rPr>
              <a:t>2</a:t>
            </a:r>
            <a:r>
              <a:rPr lang="en-US" sz="5400" dirty="0" smtClean="0">
                <a:solidFill>
                  <a:srgbClr val="0000E5"/>
                </a:solidFill>
              </a:rPr>
              <a:t> </a:t>
            </a:r>
            <a:r>
              <a:rPr lang="en-US" sz="5400" dirty="0" err="1" smtClean="0">
                <a:solidFill>
                  <a:srgbClr val="0000E5"/>
                </a:solidFill>
              </a:rPr>
              <a:t>b</a:t>
            </a:r>
            <a:endParaRPr lang="en-US" sz="5400" dirty="0" smtClean="0">
              <a:solidFill>
                <a:srgbClr val="0000E5"/>
              </a:solidFill>
            </a:endParaRPr>
          </a:p>
          <a:p>
            <a:pPr marL="304800" indent="-304800" eaLnBrk="1" hangingPunct="1">
              <a:spcBef>
                <a:spcPct val="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transitions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018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2" name="Text Box 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t>lec 5W.</a:t>
            </a:r>
            <a:fld id="{487FA851-6999-5145-9743-102168041476}" type="slidenum">
              <a:rPr lang="en-US"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rPr>
              <a:pPr/>
              <a:t>19</a:t>
            </a:fld>
            <a:endParaRPr lang="en-US">
              <a:latin typeface="Comic Sans MS" pitchFamily="-107" charset="0"/>
              <a:ea typeface="Comic Sans MS" pitchFamily="-107" charset="0"/>
              <a:cs typeface="Comic Sans MS" pitchFamily="-107" charset="0"/>
              <a:sym typeface="Comic Sans MS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Arithmetic Assumptions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4038600"/>
          </a:xfrm>
        </p:spPr>
        <p:txBody>
          <a:bodyPr/>
          <a:lstStyle/>
          <a:p>
            <a:pPr marL="0" indent="0" eaLnBrk="1" hangingPunct="1"/>
            <a:r>
              <a:rPr lang="en-US" sz="4800" dirty="0" smtClean="0"/>
              <a:t>assume usual rules for </a:t>
            </a:r>
            <a:r>
              <a:rPr lang="en-US" sz="4800" dirty="0" smtClean="0">
                <a:solidFill>
                  <a:srgbClr val="0000CC"/>
                </a:solidFill>
              </a:rPr>
              <a:t>+</a:t>
            </a:r>
            <a:r>
              <a:rPr lang="en-US" sz="4800" dirty="0" smtClean="0"/>
              <a:t>,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4800" dirty="0" smtClean="0">
                <a:cs typeface="Times New Roman" pitchFamily="8" charset="0"/>
                <a:sym typeface="Euclid Symbol" pitchFamily="18" charset="2"/>
              </a:rPr>
              <a:t>, </a:t>
            </a:r>
            <a:r>
              <a:rPr lang="en-US" sz="4800" dirty="0" smtClean="0">
                <a:solidFill>
                  <a:srgbClr val="0000CC"/>
                </a:solidFill>
              </a:rPr>
              <a:t>- 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b+c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+ ac, 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ba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ab)c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= a (</a:t>
            </a:r>
            <a:r>
              <a:rPr lang="en-US" sz="5400" dirty="0" err="1" smtClean="0">
                <a:solidFill>
                  <a:srgbClr val="0000CC"/>
                </a:solidFill>
                <a:sym typeface="Euclid Symbol" pitchFamily="18" charset="2"/>
              </a:rPr>
              <a:t>bc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),  a – a =0,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a + 0 = a,  a+1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&gt;</a:t>
            </a:r>
            <a:r>
              <a:rPr lang="en-US" sz="5400" dirty="0" smtClean="0">
                <a:solidFill>
                  <a:srgbClr val="0000CC"/>
                </a:solidFill>
                <a:sym typeface="Euclid Symbol" pitchFamily="18" charset="2"/>
              </a:rPr>
              <a:t> a, ….</a:t>
            </a:r>
            <a:endParaRPr lang="en-US" sz="5400" dirty="0" smtClean="0">
              <a:sym typeface="Euclid Symbol" pitchFamily="18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E49EF4A-0141-43E8-AEBF-E2641D87AC29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Perfect numbers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is perfect ::=</a:t>
            </a:r>
          </a:p>
          <a:p>
            <a:pPr marL="0" indent="0" algn="ctr" eaLnBrk="1" hangingPunct="1">
              <a:buFontTx/>
              <a:buNone/>
            </a:pP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is the sum of its divisors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&lt;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</a:rPr>
              <a:t>.</a:t>
            </a:r>
            <a:endParaRPr lang="en-US" sz="4400" dirty="0" smtClean="0"/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Examples:</a:t>
            </a:r>
          </a:p>
          <a:p>
            <a:pPr lvl="1" eaLnBrk="1" hangingPunct="1"/>
            <a:r>
              <a:rPr lang="en-US" sz="3600" dirty="0" smtClean="0"/>
              <a:t>6=1+2+3</a:t>
            </a:r>
          </a:p>
          <a:p>
            <a:pPr lvl="1" eaLnBrk="1" hangingPunct="1"/>
            <a:r>
              <a:rPr lang="en-US" sz="3600" dirty="0" smtClean="0"/>
              <a:t>28=1+2+4+7+14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/>
              <a:t>Lots of even perfect numbers.</a:t>
            </a:r>
          </a:p>
          <a:p>
            <a:pPr marL="0" indent="0" eaLnBrk="1" hangingPunct="1"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Open:</a:t>
            </a:r>
            <a:r>
              <a:rPr lang="en-US" sz="4000" dirty="0" smtClean="0"/>
              <a:t> any odd perfect numbers?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10C25DE-71AD-46DD-8B4C-AFCAA74B9C10}" type="slidenum">
              <a:rPr lang="en-US" sz="1200" smtClean="0">
                <a:latin typeface="Comic Sans MS" pitchFamily="8" charset="0"/>
              </a:rPr>
              <a:pPr/>
              <a:t>20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  <a:sym typeface="Euclid Symbol" pitchFamily="18" charset="2"/>
              </a:rPr>
              <a:t>Corollary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52500"/>
            <a:ext cx="81407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The remainder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divided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by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 is an integer linear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 combination of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800" dirty="0" smtClean="0">
                <a:sym typeface="Euclid Symbol" pitchFamily="18" charset="2"/>
              </a:rPr>
              <a:t> &amp; 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800" dirty="0" smtClean="0">
                <a:sym typeface="Euclid Symbol" pitchFamily="18" charset="2"/>
              </a:rPr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6000" dirty="0" smtClean="0">
                <a:sym typeface="Euclid Symbol" pitchFamily="18" charset="2"/>
              </a:rPr>
              <a:t> = 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6000" dirty="0" smtClean="0"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+r</a:t>
            </a:r>
            <a:r>
              <a:rPr lang="en-US" sz="6000" dirty="0" smtClean="0">
                <a:sym typeface="Euclid Symbol" pitchFamily="18" charset="2"/>
              </a:rPr>
              <a:t>,   so</a:t>
            </a:r>
          </a:p>
          <a:p>
            <a:pPr marL="0" indent="0" algn="ctr" eaLnBrk="1" hangingPunct="1"/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r </a:t>
            </a:r>
            <a:r>
              <a:rPr lang="en-US" sz="6000" dirty="0" smtClean="0">
                <a:sym typeface="Euclid Symbol" pitchFamily="18" charset="2"/>
              </a:rPr>
              <a:t>= 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(-</a:t>
            </a:r>
            <a:r>
              <a:rPr lang="en-US" sz="6000" dirty="0" err="1" smtClean="0">
                <a:solidFill>
                  <a:srgbClr val="0000CC"/>
                </a:solidFill>
                <a:sym typeface="Euclid Symbol" pitchFamily="18" charset="2"/>
              </a:rPr>
              <a:t>q)b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+ 1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endParaRPr lang="en-US" sz="6000" i="1" dirty="0" smtClean="0">
              <a:solidFill>
                <a:srgbClr val="0000CC"/>
              </a:solidFill>
              <a:sym typeface="Euclid Symbol" pitchFamily="18" charset="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FDE0FFB-1482-4548-AF7B-3C634CB03670}" type="slidenum">
              <a:rPr lang="en-US" sz="1200" smtClean="0">
                <a:latin typeface="Comic Sans MS" pitchFamily="8" charset="0"/>
              </a:rPr>
              <a:pPr/>
              <a:t>21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09800"/>
            <a:ext cx="8153400" cy="3124200"/>
          </a:xfrm>
          <a:prstGeom prst="rect">
            <a:avLst/>
          </a:prstGeom>
          <a:noFill/>
          <a:ln w="4762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24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25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27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28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29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  <a:sym typeface="Euclid Symbol" pitchFamily="18" charset="2"/>
              </a:rPr>
              <a:t>The Division Theorem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826500" cy="5257800"/>
          </a:xfrm>
        </p:spPr>
        <p:txBody>
          <a:bodyPr/>
          <a:lstStyle/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For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i="1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ym typeface="Euclid Symbol" pitchFamily="18" charset="2"/>
              </a:rPr>
              <a:t>&gt; 0 and any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, have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quotient(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       </a:t>
            </a:r>
            <a:r>
              <a:rPr lang="en-US" sz="4400" dirty="0" err="1" smtClean="0">
                <a:solidFill>
                  <a:srgbClr val="0000E5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ym typeface="Euclid Symbol" pitchFamily="18" charset="2"/>
              </a:rPr>
              <a:t>remainder(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err="1" smtClean="0">
                <a:sym typeface="Euclid Symbol" pitchFamily="18" charset="2"/>
              </a:rPr>
              <a:t>,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)</a:t>
            </a:r>
            <a:endParaRPr lang="en-US" sz="4400" i="1" dirty="0" smtClean="0">
              <a:sym typeface="Euclid Symbol" pitchFamily="18" charset="2"/>
            </a:endParaRPr>
          </a:p>
          <a:p>
            <a:pPr marL="0" indent="0" eaLnBrk="1" hangingPunct="1"/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400" dirty="0" smtClean="0">
                <a:solidFill>
                  <a:srgbClr val="008000"/>
                </a:solidFill>
                <a:sym typeface="Euclid Symbol" pitchFamily="18" charset="2"/>
              </a:rPr>
              <a:t>unique</a:t>
            </a:r>
            <a:r>
              <a:rPr lang="en-US" sz="4400" dirty="0" smtClean="0">
                <a:sym typeface="Euclid Symbol" pitchFamily="18" charset="2"/>
              </a:rPr>
              <a:t> numbers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q</a:t>
            </a:r>
            <a:r>
              <a:rPr lang="en-US" sz="4400" dirty="0" smtClean="0">
                <a:sym typeface="Euclid Symbol" pitchFamily="18" charset="2"/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r</a:t>
            </a:r>
            <a:r>
              <a:rPr lang="en-US" sz="4400" dirty="0" smtClean="0">
                <a:sym typeface="Euclid Symbol" pitchFamily="18" charset="2"/>
              </a:rPr>
              <a:t> such that</a:t>
            </a:r>
          </a:p>
          <a:p>
            <a:pPr marL="0" indent="0" algn="ctr" eaLnBrk="1" hangingPunct="1">
              <a:spcAft>
                <a:spcPts val="600"/>
              </a:spcAft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a</a:t>
            </a:r>
            <a:r>
              <a:rPr lang="en-US" sz="4400" dirty="0" smtClean="0">
                <a:sym typeface="Euclid Symbol" pitchFamily="18" charset="2"/>
              </a:rPr>
              <a:t> = </a:t>
            </a:r>
            <a:r>
              <a:rPr lang="en-US" sz="4400" dirty="0" err="1" smtClean="0">
                <a:solidFill>
                  <a:srgbClr val="0000CC"/>
                </a:solidFill>
                <a:sym typeface="Euclid Symbol" pitchFamily="18" charset="2"/>
              </a:rPr>
              <a:t>qb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+ r </a:t>
            </a:r>
            <a:r>
              <a:rPr lang="en-US" sz="4400" dirty="0" smtClean="0">
                <a:sym typeface="Euclid Symbol" pitchFamily="18" charset="2"/>
              </a:rPr>
              <a:t>  and   0 </a:t>
            </a:r>
            <a:r>
              <a:rPr lang="en-US" sz="4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r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800" b="1" dirty="0" smtClean="0">
                <a:latin typeface="Times New Roman" pitchFamily="8" charset="0"/>
                <a:sym typeface="Euclid Symbol" pitchFamily="18" charset="2"/>
              </a:rPr>
              <a:t>&lt;</a:t>
            </a:r>
            <a:r>
              <a:rPr lang="en-US" sz="4800" dirty="0" smtClean="0">
                <a:latin typeface="Times New Roman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b</a:t>
            </a:r>
            <a:r>
              <a:rPr lang="en-US" sz="4400" dirty="0" smtClean="0">
                <a:sym typeface="Euclid Symbol" pitchFamily="18" charset="2"/>
              </a:rPr>
              <a:t>.</a:t>
            </a:r>
          </a:p>
          <a:p>
            <a:pPr marL="0" indent="0" algn="ctr" eaLnBrk="1" hangingPunct="1">
              <a:spcAft>
                <a:spcPts val="1800"/>
              </a:spcAft>
              <a:buFontTx/>
              <a:buNone/>
            </a:pPr>
            <a:r>
              <a:rPr lang="en-US" sz="4800" dirty="0" smtClean="0">
                <a:sym typeface="Euclid Symbol" pitchFamily="18" charset="2"/>
              </a:rPr>
              <a:t>Take this for granted too!</a:t>
            </a:r>
            <a:endParaRPr lang="en-US" sz="4400" i="1" dirty="0" smtClean="0">
              <a:sym typeface="Euclid Symbol" pitchFamily="18" charset="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7F314C4-F408-4600-BE33-C23BCB2C0942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3352800"/>
            <a:ext cx="8534400" cy="1752600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72704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30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43000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</a:t>
            </a:r>
            <a:r>
              <a:rPr lang="en-US" sz="3200" dirty="0">
                <a:solidFill>
                  <a:srgbClr val="FF00FF"/>
                </a:solidFill>
              </a:rPr>
              <a:t> 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</a:t>
            </a:r>
            <a:r>
              <a:rPr lang="en-US" sz="3200" dirty="0" smtClean="0"/>
              <a:t>29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</a:t>
            </a:r>
            <a:r>
              <a:rPr lang="en-US" sz="3200" dirty="0" smtClean="0"/>
              <a:t>  so </a:t>
            </a:r>
            <a:r>
              <a:rPr lang="en-US" sz="3200" dirty="0"/>
              <a:t>406 = 1·899 + -1·493</a:t>
            </a:r>
          </a:p>
          <a:p>
            <a:r>
              <a:rPr lang="en-US" sz="3200" dirty="0"/>
              <a:t>493 = 1·406 + 87        so </a:t>
            </a:r>
            <a:r>
              <a:rPr lang="en-US" sz="3200" dirty="0" smtClean="0"/>
              <a:t>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-1·899 + 2∙493</a:t>
            </a:r>
          </a:p>
          <a:p>
            <a:r>
              <a:rPr lang="en-US" sz="3200" dirty="0"/>
              <a:t>406 = 4·87 + 58         </a:t>
            </a:r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/>
              <a:t> 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5·899 + -9·493</a:t>
            </a:r>
          </a:p>
          <a:p>
            <a:r>
              <a:rPr lang="en-US" sz="3200" dirty="0"/>
              <a:t>87   = 1·58 + 29          </a:t>
            </a:r>
            <a:r>
              <a:rPr lang="en-US" sz="3200" dirty="0" smtClean="0"/>
              <a:t>so  </a:t>
            </a:r>
            <a:r>
              <a:rPr lang="en-US" sz="3200" dirty="0"/>
              <a:t>29 = 87 – 1·58</a:t>
            </a:r>
          </a:p>
          <a:p>
            <a:r>
              <a:rPr lang="en-US" sz="3200" dirty="0"/>
              <a:t>                                       </a:t>
            </a:r>
            <a:r>
              <a:rPr lang="en-US" sz="3200" dirty="0" smtClean="0"/>
              <a:t>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</a:t>
            </a:r>
            <a:r>
              <a:rPr lang="en-US" sz="3200" dirty="0">
                <a:solidFill>
                  <a:srgbClr val="FF00FF"/>
                </a:solidFill>
              </a:rPr>
              <a:t> 11</a:t>
            </a:r>
            <a:r>
              <a:rPr lang="en-US" sz="3200" dirty="0"/>
              <a:t>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27173450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33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76200" y="1371600"/>
            <a:ext cx="8915400" cy="417512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gcd(899,493) = </a:t>
            </a:r>
            <a:r>
              <a:rPr lang="en-US" dirty="0">
                <a:solidFill>
                  <a:srgbClr val="FF00FF"/>
                </a:solidFill>
              </a:rPr>
              <a:t>-6</a:t>
            </a:r>
            <a:r>
              <a:rPr lang="en-US" dirty="0"/>
              <a:t>·899 + </a:t>
            </a:r>
            <a:r>
              <a:rPr lang="en-US" dirty="0">
                <a:solidFill>
                  <a:srgbClr val="FF00FF"/>
                </a:solidFill>
              </a:rPr>
              <a:t>11</a:t>
            </a:r>
            <a:r>
              <a:rPr lang="en-US" dirty="0"/>
              <a:t>∙493</a:t>
            </a:r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+ (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>
                <a:solidFill>
                  <a:srgbClr val="0000CC"/>
                </a:solidFill>
              </a:rPr>
              <a:t>-899k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∙493</a:t>
            </a:r>
          </a:p>
          <a:p>
            <a:r>
              <a:rPr lang="en-US" sz="4400" dirty="0"/>
              <a:t>   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</a:p>
          <a:p>
            <a:r>
              <a:rPr lang="en-US" sz="4800" dirty="0"/>
              <a:t>so use </a:t>
            </a:r>
            <a:r>
              <a:rPr lang="en-US" sz="4800" dirty="0" err="1"/>
              <a:t>k</a:t>
            </a:r>
            <a:r>
              <a:rPr lang="en-US" sz="4800" dirty="0"/>
              <a:t>=1:  </a:t>
            </a:r>
            <a:r>
              <a:rPr lang="en-US" sz="4400" dirty="0">
                <a:solidFill>
                  <a:srgbClr val="0000CC"/>
                </a:solidFill>
              </a:rPr>
              <a:t>487</a:t>
            </a:r>
            <a:r>
              <a:rPr lang="en-US" sz="4400" dirty="0"/>
              <a:t>·899 +</a:t>
            </a:r>
            <a:r>
              <a:rPr lang="en-US" sz="4400" dirty="0">
                <a:solidFill>
                  <a:srgbClr val="0000CC"/>
                </a:solidFill>
              </a:rPr>
              <a:t> -888</a:t>
            </a:r>
            <a:r>
              <a:rPr lang="en-US" sz="4400" dirty="0"/>
              <a:t>∙493</a:t>
            </a:r>
          </a:p>
          <a:p>
            <a:r>
              <a:rPr lang="en-US" sz="4400" dirty="0"/>
              <a:t>			   = gcd(899,493)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34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6132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Did it with buckets: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5 gal.</a:t>
            </a:r>
          </a:p>
          <a:p>
            <a:pPr marL="0" indent="0" algn="ctr" eaLnBrk="1" hangingPunct="1">
              <a:buFontTx/>
              <a:buNone/>
            </a:pPr>
            <a:r>
              <a:rPr lang="en-US" sz="6000" smtClean="0"/>
              <a:t>3 gal. &amp; 9 gal.</a:t>
            </a:r>
          </a:p>
          <a:p>
            <a:pPr marL="0" indent="0" eaLnBrk="1" hangingPunct="1">
              <a:buFontTx/>
              <a:buNone/>
            </a:pPr>
            <a:r>
              <a:rPr lang="en-US" sz="6000" smtClean="0"/>
              <a:t>Now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/>
              <a:t> gal. and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 gal.?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9385E58-0B25-477C-A4F8-9A84A8BDD8DA}" type="slidenum">
              <a:rPr lang="en-US" sz="1200" smtClean="0">
                <a:latin typeface="Comic Sans MS" pitchFamily="8" charset="0"/>
              </a:rPr>
              <a:pPr/>
              <a:t>35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1725"/>
            <a:ext cx="8229600" cy="51466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smtClean="0"/>
              <a:t>Did it with buckets: 3 gal. &amp; 5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                                3 gal. &amp; 9 gal.</a:t>
            </a:r>
          </a:p>
          <a:p>
            <a:pPr marL="0" indent="0" eaLnBrk="1" hangingPunct="1">
              <a:buFontTx/>
              <a:buNone/>
            </a:pPr>
            <a:r>
              <a:rPr lang="en-US" sz="3600" smtClean="0"/>
              <a:t>How about </a:t>
            </a:r>
            <a:r>
              <a:rPr lang="en-US" sz="3600" smtClean="0">
                <a:solidFill>
                  <a:srgbClr val="0000CC"/>
                </a:solidFill>
              </a:rPr>
              <a:t>a</a:t>
            </a:r>
            <a:r>
              <a:rPr lang="en-US" sz="3600" smtClean="0"/>
              <a:t> gal. and </a:t>
            </a:r>
            <a:r>
              <a:rPr lang="en-US" sz="3600" smtClean="0">
                <a:solidFill>
                  <a:srgbClr val="0000CC"/>
                </a:solidFill>
              </a:rPr>
              <a:t>b</a:t>
            </a:r>
            <a:r>
              <a:rPr lang="en-US" sz="3600" smtClean="0"/>
              <a:t> gal.?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Note:</a:t>
            </a:r>
            <a:endParaRPr lang="en-US" sz="4000" smtClean="0"/>
          </a:p>
          <a:p>
            <a:pPr marL="0" indent="0" eaLnBrk="1" hangingPunct="1">
              <a:buFontTx/>
              <a:buNone/>
            </a:pPr>
            <a:r>
              <a:rPr lang="en-US" sz="4000" smtClean="0"/>
              <a:t>Under Die Hard rules, gal.’s in each bucket is always a</a:t>
            </a:r>
          </a:p>
          <a:p>
            <a:pPr marL="0" indent="0" eaLnBrk="1" hangingPunct="1">
              <a:buFontTx/>
              <a:buNone/>
            </a:pPr>
            <a:r>
              <a:rPr lang="en-US" sz="4000" i="1" smtClean="0"/>
              <a:t>linear combination</a:t>
            </a:r>
            <a:r>
              <a:rPr lang="en-US" sz="4000" smtClean="0"/>
              <a:t> of </a:t>
            </a:r>
            <a:r>
              <a:rPr lang="en-US" sz="4000" smtClean="0">
                <a:solidFill>
                  <a:srgbClr val="0000CC"/>
                </a:solidFill>
              </a:rPr>
              <a:t>a</a:t>
            </a:r>
            <a:r>
              <a:rPr lang="en-US" sz="4000" smtClean="0"/>
              <a:t> and </a:t>
            </a:r>
            <a:r>
              <a:rPr lang="en-US" sz="4000" smtClean="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7DD4A805-C295-4F53-8D96-6B5594CCA0A4}" type="slidenum">
              <a:rPr lang="en-US" sz="1200" smtClean="0">
                <a:latin typeface="Comic Sans MS" pitchFamily="8" charset="0"/>
              </a:rPr>
              <a:pPr/>
              <a:t>36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9100" y="914400"/>
            <a:ext cx="8343900" cy="5257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Can get </a:t>
            </a:r>
            <a:r>
              <a:rPr lang="en-US" sz="4400" i="1" dirty="0" smtClean="0"/>
              <a:t>any</a:t>
            </a:r>
            <a:r>
              <a:rPr lang="en-US" sz="4400" dirty="0" smtClean="0"/>
              <a:t> linear combination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of </a:t>
            </a:r>
            <a:r>
              <a:rPr lang="en-US" sz="4400" dirty="0" smtClean="0">
                <a:solidFill>
                  <a:srgbClr val="0000CC"/>
                </a:solidFill>
              </a:rPr>
              <a:t>a, </a:t>
            </a:r>
            <a:r>
              <a:rPr lang="en-US" sz="4400" dirty="0" err="1" smtClean="0">
                <a:solidFill>
                  <a:srgbClr val="0000CC"/>
                </a:solidFill>
              </a:rPr>
              <a:t>b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in a Die Hard bucket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(if there’s room for it).</a:t>
            </a:r>
          </a:p>
          <a:p>
            <a:pPr marL="0" indent="0" eaLnBrk="1" hangingPunct="1"/>
            <a:r>
              <a:rPr lang="en-US" sz="4800" dirty="0" smtClean="0"/>
              <a:t>Namely, say </a:t>
            </a:r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Get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r>
              <a:rPr lang="en-US" sz="4800" dirty="0" smtClean="0">
                <a:solidFill>
                  <a:srgbClr val="0000CC"/>
                </a:solidFill>
              </a:rPr>
              <a:t> +</a:t>
            </a:r>
            <a:r>
              <a:rPr lang="en-US" sz="4800" dirty="0" err="1" smtClean="0">
                <a:solidFill>
                  <a:srgbClr val="0000CC"/>
                </a:solidFill>
              </a:rPr>
              <a:t>tb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into the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b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gal.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bucket as follows: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4B01F29-C1CE-4BC8-935F-1AD570B35676}" type="slidenum">
              <a:rPr lang="en-US" sz="1200" smtClean="0">
                <a:latin typeface="Comic Sans MS" pitchFamily="8" charset="0"/>
              </a:rPr>
              <a:pPr/>
              <a:t>37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 assume</a:t>
            </a:r>
            <a:r>
              <a:rPr lang="en-US" sz="4400" dirty="0" smtClean="0">
                <a:solidFill>
                  <a:srgbClr val="0000CC"/>
                </a:solidFill>
              </a:rPr>
              <a:t> s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400" dirty="0" smtClean="0">
                <a:solidFill>
                  <a:srgbClr val="0000CC"/>
                </a:solidFill>
              </a:rPr>
              <a:t> 0.  </a:t>
            </a:r>
            <a:r>
              <a:rPr lang="en-US" sz="4400" dirty="0" smtClean="0"/>
              <a:t>do</a:t>
            </a:r>
            <a:r>
              <a:rPr lang="en-US" sz="4400" dirty="0" smtClean="0">
                <a:solidFill>
                  <a:srgbClr val="0000CC"/>
                </a:solidFill>
              </a:rPr>
              <a:t> s  </a:t>
            </a:r>
            <a:r>
              <a:rPr lang="en-US" sz="4400" dirty="0" smtClean="0"/>
              <a:t>times:</a:t>
            </a:r>
          </a:p>
          <a:p>
            <a:pPr marL="0" indent="0" eaLnBrk="1" hangingPunct="1"/>
            <a:r>
              <a:rPr lang="en-US" sz="4400" dirty="0" smtClean="0"/>
              <a:t> fill bucket</a:t>
            </a:r>
            <a:r>
              <a:rPr lang="en-US" sz="4400" dirty="0" smtClean="0">
                <a:solidFill>
                  <a:srgbClr val="0000CC"/>
                </a:solidFill>
              </a:rPr>
              <a:t> a,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pour into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        -- if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total poured = </a:t>
            </a:r>
            <a:r>
              <a:rPr lang="en-US" sz="4800" dirty="0" err="1" smtClean="0">
                <a:solidFill>
                  <a:srgbClr val="0000CC"/>
                </a:solidFill>
              </a:rPr>
              <a:t>sa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/>
            <a:r>
              <a:rPr lang="en-US" sz="4800" dirty="0" smtClean="0">
                <a:solidFill>
                  <a:srgbClr val="0000CC"/>
                </a:solidFill>
              </a:rPr>
              <a:t>0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/>
              <a:t>amount left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&lt;</a:t>
            </a:r>
            <a:r>
              <a:rPr lang="en-US" sz="4800" b="1" dirty="0" smtClean="0"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# times 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  <a:r>
              <a:rPr lang="en-US" sz="44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emptied must be </a:t>
            </a:r>
            <a:r>
              <a:rPr lang="en-US" sz="4400" i="1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t</a:t>
            </a:r>
            <a:r>
              <a:rPr lang="en-US" sz="4400" dirty="0" smtClean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3C15F690-8892-4DD3-8BA4-6A9D741BE269}" type="slidenum">
              <a:rPr lang="en-US" sz="1200" smtClean="0">
                <a:latin typeface="Comic Sans MS" pitchFamily="8" charset="0"/>
              </a:rPr>
              <a:pPr/>
              <a:t>38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dirty="0" smtClean="0"/>
              <a:t> In fact, no need to count:</a:t>
            </a:r>
          </a:p>
          <a:p>
            <a:pPr marL="0" indent="0" eaLnBrk="1" hangingPunct="1"/>
            <a:r>
              <a:rPr lang="en-US" sz="4800" dirty="0" smtClean="0"/>
              <a:t> fill bucket</a:t>
            </a:r>
            <a:r>
              <a:rPr lang="en-US" sz="4800" dirty="0" smtClean="0">
                <a:solidFill>
                  <a:srgbClr val="0000CC"/>
                </a:solidFill>
              </a:rPr>
              <a:t> a</a:t>
            </a:r>
            <a:r>
              <a:rPr lang="en-US" sz="4800" i="1" dirty="0" smtClean="0">
                <a:solidFill>
                  <a:srgbClr val="0000CC"/>
                </a:solidFill>
              </a:rPr>
              <a:t>, </a:t>
            </a:r>
            <a:r>
              <a:rPr lang="en-US" sz="4800" dirty="0" smtClean="0"/>
              <a:t>pour into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      -- if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fills, empty it.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8000"/>
                </a:solidFill>
              </a:rPr>
              <a:t>until desired amount</a:t>
            </a:r>
            <a:r>
              <a:rPr lang="en-US" sz="4800" dirty="0" smtClean="0"/>
              <a:t> is in </a:t>
            </a: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Generalized Die Hard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E680C0B-B278-462E-930F-2DEA2B77CE81}" type="slidenum">
              <a:rPr lang="en-US" sz="1200" smtClean="0">
                <a:latin typeface="Comic Sans MS" pitchFamily="8" charset="0"/>
              </a:rPr>
              <a:pPr/>
              <a:t>39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Divisibility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42672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5400" dirty="0" smtClean="0">
                <a:solidFill>
                  <a:srgbClr val="3333CC"/>
                </a:solidFill>
              </a:rPr>
              <a:t>c </a:t>
            </a:r>
            <a:r>
              <a:rPr lang="en-US" sz="5400" dirty="0" smtClean="0">
                <a:solidFill>
                  <a:srgbClr val="00B050"/>
                </a:solidFill>
              </a:rPr>
              <a:t>divides</a:t>
            </a:r>
            <a:r>
              <a:rPr lang="en-US" sz="5400" dirty="0" smtClean="0">
                <a:solidFill>
                  <a:srgbClr val="3333CC"/>
                </a:solidFill>
              </a:rPr>
              <a:t> a  </a:t>
            </a:r>
            <a:r>
              <a:rPr lang="en-US" sz="5400" dirty="0" smtClean="0">
                <a:solidFill>
                  <a:schemeClr val="tx2"/>
                </a:solidFill>
              </a:rPr>
              <a:t>(</a:t>
            </a:r>
            <a:r>
              <a:rPr lang="en-US" sz="5400" dirty="0" err="1" smtClean="0">
                <a:solidFill>
                  <a:srgbClr val="3333CC"/>
                </a:solidFill>
              </a:rPr>
              <a:t>c|a</a:t>
            </a:r>
            <a:r>
              <a:rPr lang="en-US" sz="5400" dirty="0" smtClean="0">
                <a:solidFill>
                  <a:schemeClr val="tx2"/>
                </a:solidFill>
              </a:rPr>
              <a:t>) </a:t>
            </a:r>
            <a:r>
              <a:rPr lang="en-US" sz="5400" dirty="0" err="1" smtClean="0">
                <a:solidFill>
                  <a:schemeClr val="tx2"/>
                </a:solidFill>
              </a:rPr>
              <a:t>iff</a:t>
            </a:r>
            <a:r>
              <a:rPr lang="en-US" sz="5400" dirty="0" smtClean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rgbClr val="3333CC"/>
                </a:solidFill>
              </a:rPr>
              <a:t>        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a = 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err="1" smtClean="0">
                <a:solidFill>
                  <a:srgbClr val="0000CC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  for some </a:t>
            </a:r>
            <a:r>
              <a:rPr lang="en-US" sz="6000" dirty="0" smtClean="0">
                <a:solidFill>
                  <a:srgbClr val="0000CC"/>
                </a:solidFill>
              </a:rPr>
              <a:t>k</a:t>
            </a:r>
            <a:endParaRPr lang="en-US" sz="6000" dirty="0" smtClean="0">
              <a:solidFill>
                <a:srgbClr val="0000CC"/>
              </a:solidFill>
              <a:latin typeface="Arial Unicode MS" pitchFamily="34" charset="-128"/>
            </a:endParaRP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5|15 because 15 = 3</a:t>
            </a:r>
            <a:r>
              <a:rPr lang="en-US" sz="5400" dirty="0" smtClean="0"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5</a:t>
            </a:r>
          </a:p>
          <a:p>
            <a:pPr marL="609600" indent="-609600" eaLnBrk="1" hangingPunct="1"/>
            <a:r>
              <a:rPr lang="en-US" sz="5400" dirty="0" smtClean="0">
                <a:cs typeface="Times New Roman" pitchFamily="8" charset="0"/>
              </a:rPr>
              <a:t>n|0   because  0 = 0</a:t>
            </a:r>
            <a:r>
              <a:rPr lang="en-US" sz="5400" dirty="0" smtClean="0">
                <a:solidFill>
                  <a:srgbClr val="000000"/>
                </a:solidFill>
                <a:cs typeface="Times New Roman" pitchFamily="8" charset="0"/>
                <a:sym typeface="Euclid Symbol" pitchFamily="18" charset="2"/>
              </a:rPr>
              <a:t>⋅</a:t>
            </a:r>
            <a:r>
              <a:rPr lang="en-US" sz="5400" dirty="0" smtClean="0">
                <a:cs typeface="Times New Roman" pitchFamily="8" charset="0"/>
              </a:rPr>
              <a:t>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F7DD1098-2BC7-4561-8625-7458D71B36A2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675" y="1528763"/>
            <a:ext cx="8315325" cy="3805237"/>
          </a:xfrm>
          <a:noFill/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9600" b="1" smtClean="0"/>
              <a:t>Prime</a:t>
            </a:r>
          </a:p>
          <a:p>
            <a:pPr marL="0" indent="0" algn="ctr" eaLnBrk="1" hangingPunct="1">
              <a:buFontTx/>
              <a:buNone/>
            </a:pPr>
            <a:r>
              <a:rPr lang="en-US" sz="9600" b="1" smtClean="0"/>
              <a:t>Factorization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168D7955-BF0F-4CD5-928E-4D4BF92A10C1}" type="slidenum">
              <a:rPr lang="en-US" sz="1200" smtClean="0">
                <a:latin typeface="Comic Sans MS" pitchFamily="8" charset="0"/>
              </a:rPr>
              <a:pPr/>
              <a:t>40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990600"/>
            <a:ext cx="8458200" cy="54054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</a:t>
            </a:r>
            <a:r>
              <a:rPr lang="en-US" sz="4000" dirty="0" smtClean="0"/>
              <a:t>: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dirty="0" smtClean="0"/>
              <a:t> prime and </a:t>
            </a:r>
            <a:r>
              <a:rPr lang="en-US" sz="4400" dirty="0" smtClean="0">
                <a:solidFill>
                  <a:srgbClr val="0000CC"/>
                </a:solidFill>
              </a:rPr>
              <a:t>p</a:t>
            </a:r>
            <a:r>
              <a:rPr lang="en-US" sz="4400" baseline="-250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|</a:t>
            </a:r>
            <a:r>
              <a:rPr lang="en-US" sz="4400" baseline="-250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ab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smtClean="0"/>
              <a:t>implies 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 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p|b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i="1" dirty="0" err="1" smtClean="0"/>
              <a:t>pf</a:t>
            </a:r>
            <a:r>
              <a:rPr lang="en-US" sz="4400" dirty="0" smtClean="0"/>
              <a:t>: say </a:t>
            </a:r>
            <a:r>
              <a:rPr lang="en-US" sz="44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p|a</a:t>
            </a:r>
            <a:r>
              <a:rPr lang="en-US" sz="4400" dirty="0" smtClean="0">
                <a:solidFill>
                  <a:srgbClr val="0000CC"/>
                </a:solidFill>
              </a:rPr>
              <a:t>), </a:t>
            </a:r>
            <a:r>
              <a:rPr lang="en-US" sz="4400" dirty="0" smtClean="0"/>
              <a:t>so </a:t>
            </a:r>
            <a:r>
              <a:rPr lang="en-US" sz="4400" dirty="0" err="1" smtClean="0">
                <a:solidFill>
                  <a:srgbClr val="0000CC"/>
                </a:solidFill>
              </a:rPr>
              <a:t>gcd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p,a</a:t>
            </a:r>
            <a:r>
              <a:rPr lang="en-US" sz="4400" dirty="0" smtClean="0">
                <a:solidFill>
                  <a:srgbClr val="0000CC"/>
                </a:solidFill>
              </a:rPr>
              <a:t>) = 1.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 </a:t>
            </a:r>
            <a:r>
              <a:rPr lang="en-US" sz="4400" dirty="0" err="1" smtClean="0">
                <a:solidFill>
                  <a:srgbClr val="0000CC"/>
                </a:solidFill>
              </a:rPr>
              <a:t>sa</a:t>
            </a:r>
            <a:r>
              <a:rPr lang="en-US" sz="4400" dirty="0" smtClean="0">
                <a:solidFill>
                  <a:srgbClr val="0000CC"/>
                </a:solidFill>
              </a:rPr>
              <a:t>    +  </a:t>
            </a:r>
            <a:r>
              <a:rPr lang="en-US" sz="4400" dirty="0" err="1" smtClean="0">
                <a:solidFill>
                  <a:srgbClr val="0000CC"/>
                </a:solidFill>
              </a:rPr>
              <a:t>tp</a:t>
            </a:r>
            <a:r>
              <a:rPr lang="en-US" sz="4400" dirty="0" smtClean="0">
                <a:solidFill>
                  <a:srgbClr val="0000CC"/>
                </a:solidFill>
              </a:rPr>
              <a:t>     = 1</a:t>
            </a:r>
          </a:p>
          <a:p>
            <a:pPr marL="0" indent="0" eaLnBrk="1" hangingPunct="1"/>
            <a:r>
              <a:rPr lang="en-US" sz="4400" dirty="0" smtClean="0">
                <a:solidFill>
                  <a:srgbClr val="0000CC"/>
                </a:solidFill>
              </a:rPr>
              <a:t>          (</a:t>
            </a:r>
            <a:r>
              <a:rPr lang="en-US" sz="4400" dirty="0" err="1" smtClean="0">
                <a:solidFill>
                  <a:srgbClr val="0000CC"/>
                </a:solidFill>
              </a:rPr>
              <a:t>sa)b</a:t>
            </a:r>
            <a:r>
              <a:rPr lang="en-US" sz="4400" dirty="0" smtClean="0">
                <a:solidFill>
                  <a:srgbClr val="0000CC"/>
                </a:solidFill>
              </a:rPr>
              <a:t> + (</a:t>
            </a:r>
            <a:r>
              <a:rPr lang="en-US" sz="4400" dirty="0" err="1" smtClean="0">
                <a:solidFill>
                  <a:srgbClr val="0000CC"/>
                </a:solidFill>
              </a:rPr>
              <a:t>tp)b</a:t>
            </a:r>
            <a:r>
              <a:rPr lang="en-US" sz="4400" dirty="0" smtClean="0">
                <a:solidFill>
                  <a:srgbClr val="0000CC"/>
                </a:solidFill>
              </a:rPr>
              <a:t> = 1</a:t>
            </a:r>
            <a:r>
              <a:rPr lang="en-US" sz="4400" dirty="0" smtClean="0"/>
              <a:t>∙</a:t>
            </a:r>
            <a:r>
              <a:rPr lang="en-US" sz="4400" dirty="0" smtClean="0">
                <a:solidFill>
                  <a:srgbClr val="0000CC"/>
                </a:solidFill>
              </a:rPr>
              <a:t>b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22888"/>
              </p:ext>
            </p:extLst>
          </p:nvPr>
        </p:nvGraphicFramePr>
        <p:xfrm>
          <a:off x="2406650" y="3468688"/>
          <a:ext cx="120015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468688"/>
                        <a:ext cx="1200150" cy="270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397500" y="3400425"/>
            <a:ext cx="1612900" cy="2767013"/>
            <a:chOff x="4940300" y="3400425"/>
            <a:chExt cx="1612900" cy="2767013"/>
          </a:xfrm>
        </p:grpSpPr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4940300" y="5181600"/>
              <a:ext cx="698500" cy="7016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graphicFrame>
          <p:nvGraphicFramePr>
            <p:cNvPr id="307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523927"/>
                </p:ext>
              </p:extLst>
            </p:nvPr>
          </p:nvGraphicFramePr>
          <p:xfrm>
            <a:off x="5487988" y="3400425"/>
            <a:ext cx="1065212" cy="276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Equation" r:id="rId6" imgW="139700" imgH="482600" progId="Equation.3">
                    <p:embed/>
                  </p:oleObj>
                </mc:Choice>
                <mc:Fallback>
                  <p:oleObj name="Equation" r:id="rId6" imgW="139700" imgH="48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7988" y="3400425"/>
                          <a:ext cx="1065212" cy="276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41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75149"/>
              </p:ext>
            </p:extLst>
          </p:nvPr>
        </p:nvGraphicFramePr>
        <p:xfrm>
          <a:off x="3930650" y="3394075"/>
          <a:ext cx="120015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8" imgW="152400" imgH="482600" progId="Equation.3">
                  <p:embed/>
                </p:oleObj>
              </mc:Choice>
              <mc:Fallback>
                <p:oleObj name="Equation" r:id="rId8" imgW="1524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394075"/>
                        <a:ext cx="1200150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dirty="0" smtClean="0"/>
              <a:t> prime and 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|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ab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implies 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/>
              <a:t>or</a:t>
            </a:r>
            <a:r>
              <a:rPr lang="en-US" sz="4800" dirty="0" smtClean="0">
                <a:solidFill>
                  <a:srgbClr val="0000CC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p|b</a:t>
            </a:r>
            <a:endParaRPr lang="en-US" sz="48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800" i="1" dirty="0" err="1" smtClean="0"/>
              <a:t>pf</a:t>
            </a:r>
            <a:r>
              <a:rPr lang="en-US" sz="4800" dirty="0" smtClean="0"/>
              <a:t>: say </a:t>
            </a:r>
            <a:r>
              <a:rPr lang="en-US" sz="4800" dirty="0" smtClean="0">
                <a:solidFill>
                  <a:schemeClr val="accent2"/>
                </a:solidFill>
                <a:sym typeface="Euclid Symbol" pitchFamily="18" charset="2"/>
              </a:rPr>
              <a:t>not</a:t>
            </a:r>
            <a:r>
              <a:rPr lang="en-US" sz="4800" dirty="0" smtClean="0">
                <a:solidFill>
                  <a:srgbClr val="0000CC"/>
                </a:solidFill>
                <a:sym typeface="Euclid Symbol" pitchFamily="18" charset="2"/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p|a</a:t>
            </a:r>
            <a:r>
              <a:rPr lang="en-US" sz="4800" dirty="0" smtClean="0">
                <a:solidFill>
                  <a:srgbClr val="0000CC"/>
                </a:solidFill>
              </a:rPr>
              <a:t>), </a:t>
            </a:r>
            <a:r>
              <a:rPr lang="en-US" sz="4800" dirty="0" smtClean="0"/>
              <a:t>so </a:t>
            </a:r>
            <a:r>
              <a:rPr lang="en-US" sz="4800" dirty="0" err="1" smtClean="0">
                <a:solidFill>
                  <a:srgbClr val="0000CC"/>
                </a:solidFill>
              </a:rPr>
              <a:t>gcd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p,a</a:t>
            </a:r>
            <a:r>
              <a:rPr lang="en-US" sz="4800" dirty="0" smtClean="0">
                <a:solidFill>
                  <a:srgbClr val="0000CC"/>
                </a:solidFill>
              </a:rPr>
              <a:t>) = </a:t>
            </a:r>
            <a:r>
              <a:rPr lang="en-US" sz="4800" dirty="0" smtClean="0">
                <a:solidFill>
                  <a:srgbClr val="0000CC"/>
                </a:solidFill>
              </a:rPr>
              <a:t>1</a:t>
            </a:r>
            <a:endParaRPr lang="en-US" sz="4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4400" dirty="0" smtClean="0"/>
              <a:t>so,     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sa</a:t>
            </a:r>
            <a:r>
              <a:rPr lang="en-US" sz="6000" dirty="0" smtClean="0">
                <a:solidFill>
                  <a:srgbClr val="0000CC"/>
                </a:solidFill>
              </a:rPr>
              <a:t>    +  </a:t>
            </a:r>
            <a:r>
              <a:rPr lang="en-US" sz="6000" dirty="0" err="1" smtClean="0">
                <a:solidFill>
                  <a:srgbClr val="0000CC"/>
                </a:solidFill>
              </a:rPr>
              <a:t>tp</a:t>
            </a:r>
            <a:r>
              <a:rPr lang="en-US" sz="6000" dirty="0" smtClean="0">
                <a:solidFill>
                  <a:srgbClr val="0000CC"/>
                </a:solidFill>
              </a:rPr>
              <a:t>     = </a:t>
            </a:r>
            <a:r>
              <a:rPr lang="en-US" sz="6000" dirty="0" smtClean="0">
                <a:solidFill>
                  <a:srgbClr val="0000CC"/>
                </a:solidFill>
              </a:rPr>
              <a:t>1</a:t>
            </a:r>
            <a:endParaRPr lang="en-US" sz="4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02367"/>
              </p:ext>
            </p:extLst>
          </p:nvPr>
        </p:nvGraphicFramePr>
        <p:xfrm>
          <a:off x="2286000" y="2743200"/>
          <a:ext cx="1447800" cy="326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152400" imgH="457200" progId="Equation.DSMT4">
                  <p:embed/>
                </p:oleObj>
              </mc:Choice>
              <mc:Fallback>
                <p:oleObj name="Equation" r:id="rId4" imgW="1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1447800" cy="32632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6400800" y="5036403"/>
            <a:ext cx="808034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CB10A8"/>
                </a:solidFill>
              </a:rPr>
              <a:t>so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02695"/>
              </p:ext>
            </p:extLst>
          </p:nvPr>
        </p:nvGraphicFramePr>
        <p:xfrm>
          <a:off x="7302151" y="2819400"/>
          <a:ext cx="130844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139700" imgH="482600" progId="Equation.3">
                  <p:embed/>
                </p:oleObj>
              </mc:Choice>
              <mc:Fallback>
                <p:oleObj name="Equation" r:id="rId6" imgW="139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151" y="2819400"/>
                        <a:ext cx="1308449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6842125" y="5775325"/>
            <a:ext cx="1312863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QED</a:t>
            </a: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42</a:t>
            </a:fld>
            <a:endParaRPr lang="en-US" sz="1200" dirty="0" smtClean="0">
              <a:latin typeface="Comic Sans MS" pitchFamily="8" charset="0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2147"/>
              </p:ext>
            </p:extLst>
          </p:nvPr>
        </p:nvGraphicFramePr>
        <p:xfrm>
          <a:off x="4495801" y="2743200"/>
          <a:ext cx="136297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8" imgW="139700" imgH="457200" progId="Equation.DSMT4">
                  <p:embed/>
                </p:oleObj>
              </mc:Choice>
              <mc:Fallback>
                <p:oleObj name="Equation" r:id="rId8" imgW="13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2743200"/>
                        <a:ext cx="1362976" cy="335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5600" y="3632537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FF"/>
                </a:solidFill>
              </a:rPr>
              <a:t>b         b       </a:t>
            </a:r>
            <a:r>
              <a:rPr lang="en-US" sz="6000" baseline="-25000" dirty="0" smtClean="0">
                <a:solidFill>
                  <a:srgbClr val="FF00FF"/>
                </a:solidFill>
              </a:rPr>
              <a:t> </a:t>
            </a:r>
            <a:r>
              <a:rPr lang="en-US" sz="6000" dirty="0" smtClean="0">
                <a:solidFill>
                  <a:srgbClr val="FF00FF"/>
                </a:solidFill>
              </a:rPr>
              <a:t>b      </a:t>
            </a:r>
            <a:endParaRPr lang="en-US" sz="6000" dirty="0" smtClean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573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429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Lemma</a:t>
            </a:r>
            <a:r>
              <a:rPr lang="en-US" sz="4400" dirty="0" smtClean="0"/>
              <a:t>: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prime and </a:t>
            </a:r>
            <a:r>
              <a:rPr lang="en-US" sz="5400" dirty="0" err="1" smtClean="0">
                <a:solidFill>
                  <a:srgbClr val="0000CC"/>
                </a:solidFill>
              </a:rPr>
              <a:t>p|(a·b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</a:p>
          <a:p>
            <a:pPr marL="0" indent="0" algn="ctr" eaLnBrk="1" hangingPunct="1">
              <a:buFontTx/>
              <a:buNone/>
            </a:pP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implies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dirty="0" smtClean="0">
                <a:solidFill>
                  <a:srgbClr val="0000CC"/>
                </a:solidFill>
              </a:rPr>
              <a:t>  </a:t>
            </a:r>
            <a:r>
              <a:rPr lang="en-US" sz="5400" dirty="0" smtClean="0"/>
              <a:t>or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p|b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in Class Problem 3.</a:t>
            </a:r>
            <a:endParaRPr lang="en-US" sz="5400" dirty="0" smtClean="0">
              <a:solidFill>
                <a:srgbClr val="0000CC"/>
              </a:solidFill>
            </a:endParaRPr>
          </a:p>
        </p:txBody>
      </p:sp>
      <p:sp>
        <p:nvSpPr>
          <p:cNvPr id="3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2DB9C430-3F2F-43A5-BD8A-0C6CA31B929D}" type="slidenum">
              <a:rPr lang="en-US" sz="1200" smtClean="0">
                <a:latin typeface="Comic Sans MS" pitchFamily="8" charset="0"/>
              </a:rPr>
              <a:pPr/>
              <a:t>43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Prime Divisibility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086600" y="5867400"/>
            <a:ext cx="184150" cy="7016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4875" y="1376363"/>
            <a:ext cx="7477125" cy="41862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Cor</a:t>
            </a:r>
            <a:r>
              <a:rPr lang="en-US" sz="5400" i="1" dirty="0" smtClean="0"/>
              <a:t> </a:t>
            </a:r>
            <a:r>
              <a:rPr lang="en-US" sz="5400" dirty="0" smtClean="0"/>
              <a:t>:If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dirty="0" smtClean="0"/>
              <a:t> is prime, and</a:t>
            </a:r>
          </a:p>
          <a:p>
            <a:pPr marL="0" indent="0" algn="ctr" eaLnBrk="1" hangingPunct="1"/>
            <a:r>
              <a:rPr lang="en-US" sz="5400" dirty="0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 ··· ·a</a:t>
            </a:r>
            <a:r>
              <a:rPr lang="en-US" sz="5400" baseline="-25000" dirty="0" smtClean="0">
                <a:solidFill>
                  <a:srgbClr val="0000CC"/>
                </a:solidFill>
              </a:rPr>
              <a:t>m</a:t>
            </a:r>
            <a:endParaRPr lang="en-US" sz="5400" dirty="0" smtClean="0">
              <a:solidFill>
                <a:srgbClr val="0000CC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5400" dirty="0" smtClean="0"/>
              <a:t>then </a:t>
            </a:r>
            <a:r>
              <a:rPr lang="en-US" sz="5400" dirty="0" err="1" smtClean="0">
                <a:solidFill>
                  <a:srgbClr val="0000CC"/>
                </a:solidFill>
              </a:rPr>
              <a:t>p|a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5400" i="1" dirty="0" err="1" smtClean="0"/>
              <a:t>pf</a:t>
            </a:r>
            <a:r>
              <a:rPr lang="en-US" sz="5400" dirty="0" smtClean="0"/>
              <a:t>: By induction on </a:t>
            </a:r>
            <a:r>
              <a:rPr lang="en-US" sz="5400" dirty="0" smtClean="0">
                <a:solidFill>
                  <a:srgbClr val="0000CC"/>
                </a:solidFill>
              </a:rPr>
              <a:t>m</a:t>
            </a:r>
            <a:r>
              <a:rPr lang="en-US" sz="5400" dirty="0" smtClean="0"/>
              <a:t>.</a:t>
            </a:r>
          </a:p>
        </p:txBody>
      </p:sp>
      <p:sp>
        <p:nvSpPr>
          <p:cNvPr id="286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79D9AAE-A808-4685-9C0F-E5A5F353A41A}" type="slidenum">
              <a:rPr lang="en-US" sz="1200" smtClean="0">
                <a:latin typeface="Comic Sans MS" pitchFamily="8" charset="0"/>
              </a:rPr>
              <a:pPr/>
              <a:t>44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86200"/>
          </a:xfrm>
          <a:ln w="38100">
            <a:solidFill>
              <a:srgbClr val="FF00FF"/>
            </a:solidFill>
            <a:prstDash val="dash"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Every integer </a:t>
            </a:r>
            <a:r>
              <a:rPr lang="en-US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6000" dirty="0" smtClean="0">
                <a:solidFill>
                  <a:srgbClr val="000000"/>
                </a:solidFill>
              </a:rPr>
              <a:t> 1 factors </a:t>
            </a:r>
            <a:r>
              <a:rPr lang="en-US" sz="6000" dirty="0" smtClean="0">
                <a:solidFill>
                  <a:srgbClr val="008000"/>
                </a:solidFill>
              </a:rPr>
              <a:t>uniquely</a:t>
            </a:r>
            <a:r>
              <a:rPr lang="en-US" sz="6000" dirty="0" smtClean="0">
                <a:solidFill>
                  <a:srgbClr val="000000"/>
                </a:solidFill>
              </a:rPr>
              <a:t> into a weakly increasing sequence of primes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Fundamental </a:t>
            </a:r>
            <a:r>
              <a:rPr lang="en-US" sz="3600" dirty="0" err="1" smtClean="0">
                <a:solidFill>
                  <a:schemeClr val="tx1"/>
                </a:solidFill>
              </a:rPr>
              <a:t>Thm</a:t>
            </a:r>
            <a:r>
              <a:rPr lang="en-US" sz="3600" dirty="0" smtClean="0">
                <a:solidFill>
                  <a:schemeClr val="tx1"/>
                </a:solidFill>
              </a:rPr>
              <a:t>. of Arithmetic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ED062411-6F17-41FB-A2D2-BA09849AA3A4}" type="slidenum">
              <a:rPr lang="en-US" sz="1200" smtClean="0">
                <a:latin typeface="Comic Sans MS" pitchFamily="8" charset="0"/>
              </a:rPr>
              <a:pPr/>
              <a:t>45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886200"/>
          </a:xfrm>
        </p:spPr>
        <p:txBody>
          <a:bodyPr/>
          <a:lstStyle/>
          <a:p>
            <a:pPr marL="0" indent="0" eaLnBrk="1" hangingPunct="1"/>
            <a:r>
              <a:rPr lang="en-US" sz="5400" dirty="0" smtClean="0"/>
              <a:t>Every integer </a:t>
            </a:r>
            <a:r>
              <a:rPr lang="en-US" sz="5400" dirty="0" smtClean="0">
                <a:solidFill>
                  <a:srgbClr val="0000CC"/>
                </a:solidFill>
              </a:rPr>
              <a:t>n </a:t>
            </a:r>
            <a:r>
              <a:rPr lang="en-US" sz="5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54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/>
              <a:t> has a </a:t>
            </a:r>
            <a:r>
              <a:rPr lang="en-US" sz="5400" dirty="0" smtClean="0">
                <a:solidFill>
                  <a:srgbClr val="008000"/>
                </a:solidFill>
              </a:rPr>
              <a:t>unique</a:t>
            </a:r>
            <a:r>
              <a:rPr lang="en-US" sz="5400" i="1" dirty="0" smtClean="0"/>
              <a:t> </a:t>
            </a:r>
            <a:r>
              <a:rPr lang="en-US" sz="5400" dirty="0" smtClean="0"/>
              <a:t>factorization into primes: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·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 ··· ·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= n</a:t>
            </a:r>
          </a:p>
          <a:p>
            <a:pPr marL="0" indent="0" eaLnBrk="1" hangingPunct="1"/>
            <a:r>
              <a:rPr lang="en-US" sz="5400" dirty="0" smtClean="0"/>
              <a:t> with   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0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p</a:t>
            </a:r>
            <a:r>
              <a:rPr lang="en-US" sz="5400" baseline="-25000" dirty="0" smtClean="0">
                <a:solidFill>
                  <a:srgbClr val="0000CC"/>
                </a:solidFill>
                <a:cs typeface="Times New Roman" pitchFamily="8" charset="0"/>
              </a:rPr>
              <a:t>1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···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5400" dirty="0" smtClean="0">
                <a:solidFill>
                  <a:srgbClr val="0000CC"/>
                </a:solidFill>
                <a:cs typeface="Times New Roman" pitchFamily="8" charset="0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  <a:cs typeface="Times New Roman" pitchFamily="8" charset="0"/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  <a:cs typeface="Times New Roman" pitchFamily="8" charset="0"/>
              </a:rPr>
              <a:t>k</a:t>
            </a:r>
            <a:endParaRPr lang="en-US" sz="5400" dirty="0" smtClean="0">
              <a:solidFill>
                <a:srgbClr val="0000CC"/>
              </a:solidFill>
              <a:cs typeface="Times New Roman" pitchFamily="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049879D-65FD-478A-BB9D-5DDF81B450BA}" type="slidenum">
              <a:rPr lang="en-US" sz="1200" smtClean="0">
                <a:latin typeface="Comic Sans MS" pitchFamily="8" charset="0"/>
              </a:rPr>
              <a:pPr/>
              <a:t>46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5W.</a:t>
            </a:r>
            <a:fld id="{D3851385-812A-493F-95C9-342353735912}" type="slidenum">
              <a:rPr lang="en-US" sz="1200" smtClean="0"/>
              <a:pPr/>
              <a:t>47</a:t>
            </a:fld>
            <a:endParaRPr lang="en-US" sz="12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Prime Factorization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396240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Fundamental Theorem of Arithmetic</a:t>
            </a:r>
          </a:p>
          <a:p>
            <a:r>
              <a:rPr lang="en-US" sz="4400" i="1" dirty="0"/>
              <a:t>Example:</a:t>
            </a:r>
          </a:p>
          <a:p>
            <a:r>
              <a:rPr lang="en-US" sz="5400" dirty="0"/>
              <a:t>61394323221 =</a:t>
            </a:r>
          </a:p>
          <a:p>
            <a:pPr algn="ctr"/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11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37</a:t>
            </a:r>
            <a:r>
              <a:rPr lang="en-US" sz="5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Euclid Symbol" pitchFamily="18" charset="2"/>
              </a:rPr>
              <a:t>·</a:t>
            </a:r>
            <a:r>
              <a:rPr lang="en-US" sz="5400" dirty="0"/>
              <a:t>53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Prime Factorization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err="1" smtClean="0">
                <a:solidFill>
                  <a:srgbClr val="FF00FF"/>
                </a:solidFill>
              </a:rPr>
              <a:t>pf</a:t>
            </a:r>
            <a:r>
              <a:rPr lang="en-US" sz="3600" dirty="0" smtClean="0">
                <a:solidFill>
                  <a:srgbClr val="FF00FF"/>
                </a:solidFill>
              </a:rPr>
              <a:t>:</a:t>
            </a:r>
            <a:r>
              <a:rPr lang="en-US" sz="3600" dirty="0" smtClean="0"/>
              <a:t> suppose not.  choose smallest </a:t>
            </a:r>
            <a:r>
              <a:rPr lang="en-US" sz="3600" dirty="0" smtClean="0">
                <a:solidFill>
                  <a:srgbClr val="0000CC"/>
                </a:solidFill>
              </a:rPr>
              <a:t>n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3600" dirty="0" smtClean="0">
                <a:solidFill>
                  <a:srgbClr val="0000CC"/>
                </a:solidFill>
              </a:rPr>
              <a:t>1</a:t>
            </a:r>
            <a:r>
              <a:rPr lang="en-US" sz="3600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>
                <a:solidFill>
                  <a:srgbClr val="0000CC"/>
                </a:solidFill>
              </a:rPr>
              <a:t>n =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baseline="-25000" dirty="0" smtClean="0">
                <a:solidFill>
                  <a:srgbClr val="0000CC"/>
                </a:solidFill>
              </a:rPr>
              <a:t>  </a:t>
            </a:r>
            <a:r>
              <a:rPr lang="en-US" sz="4800" dirty="0" smtClean="0">
                <a:solidFill>
                  <a:srgbClr val="0000CC"/>
                </a:solidFill>
              </a:rPr>
              <a:t>=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·q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dirty="0" err="1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endParaRPr lang="en-US" sz="4800" baseline="-25000" dirty="0" smtClean="0">
              <a:solidFill>
                <a:srgbClr val="0000CC"/>
              </a:solidFill>
            </a:endParaRP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p</a:t>
            </a:r>
            <a:r>
              <a:rPr lang="en-US" sz="4800" baseline="-25000" dirty="0" smtClean="0">
                <a:solidFill>
                  <a:srgbClr val="0000CC"/>
                </a:solidFill>
              </a:rPr>
              <a:t>k</a:t>
            </a:r>
          </a:p>
          <a:p>
            <a:pPr marL="0" indent="0" algn="ctr" eaLnBrk="1" hangingPunct="1"/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···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m</a:t>
            </a:r>
          </a:p>
          <a:p>
            <a:pPr marL="0" indent="0" eaLnBrk="1" hangingPunct="1">
              <a:buFontTx/>
              <a:buNone/>
            </a:pPr>
            <a:r>
              <a:rPr lang="en-US" sz="4800" dirty="0" smtClean="0"/>
              <a:t>can assume </a:t>
            </a:r>
            <a:r>
              <a:rPr lang="en-US" sz="4800" dirty="0" smtClean="0">
                <a:solidFill>
                  <a:srgbClr val="0000CC"/>
                </a:solidFill>
              </a:rPr>
              <a:t>q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4800" dirty="0" smtClean="0">
                <a:solidFill>
                  <a:srgbClr val="0000CC"/>
                </a:solidFill>
              </a:rPr>
              <a:t> p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</a:p>
          <a:p>
            <a:pPr marL="0" indent="0" algn="ctr" eaLnBrk="1" hangingPunct="1">
              <a:buFontTx/>
              <a:buNone/>
            </a:pPr>
            <a:r>
              <a:rPr lang="en-US" sz="4800" dirty="0" smtClean="0"/>
              <a:t>so</a:t>
            </a:r>
            <a:r>
              <a:rPr lang="en-US" sz="4800" dirty="0" smtClean="0">
                <a:solidFill>
                  <a:srgbClr val="0000CC"/>
                </a:solidFill>
              </a:rPr>
              <a:t> q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b="1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any p</a:t>
            </a:r>
            <a:r>
              <a:rPr lang="en-US" sz="4800" baseline="-25000" dirty="0" smtClean="0">
                <a:solidFill>
                  <a:srgbClr val="0000CC"/>
                </a:solidFill>
                <a:latin typeface="+mj-lt"/>
                <a:cs typeface="Times New Roman" pitchFamily="18" charset="0"/>
                <a:sym typeface="Euclid Symbol"/>
              </a:rPr>
              <a:t>i</a:t>
            </a:r>
            <a:endParaRPr lang="en-US" sz="4800" baseline="-25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C77994A2-4CBA-4465-B07E-B33D11EAAB7C}" type="slidenum">
              <a:rPr lang="en-US" sz="1200" smtClean="0">
                <a:latin typeface="Comic Sans MS" pitchFamily="8" charset="0"/>
              </a:rPr>
              <a:pPr/>
              <a:t>48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86800" cy="3810000"/>
          </a:xfrm>
        </p:spPr>
        <p:txBody>
          <a:bodyPr/>
          <a:lstStyle/>
          <a:p>
            <a:pPr marL="0" indent="0" eaLnBrk="1" hangingPunct="1"/>
            <a:r>
              <a:rPr lang="en-US" sz="5400" i="1" dirty="0" smtClean="0"/>
              <a:t>Pf</a:t>
            </a:r>
            <a:r>
              <a:rPr lang="en-US" sz="5400" dirty="0" smtClean="0"/>
              <a:t>:  but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|n </a:t>
            </a:r>
            <a:r>
              <a:rPr lang="en-US" sz="5400" dirty="0" smtClean="0"/>
              <a:t>&amp;</a:t>
            </a:r>
            <a:r>
              <a:rPr lang="en-US" sz="5400" dirty="0" smtClean="0">
                <a:solidFill>
                  <a:srgbClr val="0000CC"/>
                </a:solidFill>
              </a:rPr>
              <a:t> n=p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·p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···</a:t>
            </a:r>
            <a:r>
              <a:rPr lang="en-US" sz="5400" dirty="0" err="1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5400" dirty="0" smtClean="0"/>
              <a:t> </a:t>
            </a:r>
          </a:p>
          <a:p>
            <a:pPr marL="0" indent="0" eaLnBrk="1" hangingPunct="1"/>
            <a:r>
              <a:rPr lang="en-US" sz="5400" dirty="0" smtClean="0"/>
              <a:t>so</a:t>
            </a:r>
            <a:r>
              <a:rPr lang="en-US" sz="5400" i="1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q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|p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i="1" baseline="-250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for some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i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/>
              <a:t>by </a:t>
            </a:r>
            <a:r>
              <a:rPr lang="en-US" sz="5400" dirty="0" err="1" smtClean="0"/>
              <a:t>Cor</a:t>
            </a:r>
            <a:r>
              <a:rPr lang="en-US" sz="5400" dirty="0" smtClean="0"/>
              <a:t>,</a:t>
            </a:r>
          </a:p>
          <a:p>
            <a:pPr marL="0" indent="0" eaLnBrk="1" hangingPunct="1"/>
            <a:r>
              <a:rPr lang="en-US" sz="5400" dirty="0" smtClean="0"/>
              <a:t>contradicting that </a:t>
            </a:r>
            <a:r>
              <a:rPr lang="en-US" sz="5400" dirty="0" smtClean="0">
                <a:solidFill>
                  <a:srgbClr val="0000CC"/>
                </a:solidFill>
              </a:rPr>
              <a:t>p</a:t>
            </a:r>
            <a:r>
              <a:rPr lang="en-US" sz="5400" baseline="-25000" dirty="0" smtClean="0">
                <a:solidFill>
                  <a:srgbClr val="0000CC"/>
                </a:solidFill>
              </a:rPr>
              <a:t>i</a:t>
            </a:r>
            <a:r>
              <a:rPr lang="en-US" sz="5400" dirty="0" smtClean="0"/>
              <a:t> is prime</a:t>
            </a:r>
          </a:p>
        </p:txBody>
      </p:sp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 dirty="0" err="1" smtClean="0"/>
              <a:t>lec</a:t>
            </a:r>
            <a:r>
              <a:rPr lang="en-US" sz="1400" dirty="0" smtClean="0"/>
              <a:t> 5W.</a:t>
            </a:r>
            <a:fld id="{1E83CE83-D8E2-4A50-959E-C2B83E2300DA}" type="slidenum">
              <a:rPr lang="en-US" sz="1200" smtClean="0"/>
              <a:pPr algn="r"/>
              <a:t>49</a:t>
            </a:fld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7848600" cy="43434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c|a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609600" indent="-609600" eaLnBrk="1" hangingPunct="1"/>
            <a:r>
              <a:rPr lang="en-US" sz="6000" dirty="0" smtClean="0"/>
              <a:t>[</a:t>
            </a:r>
            <a:r>
              <a:rPr lang="en-US" sz="6000" dirty="0" smtClean="0">
                <a:solidFill>
                  <a:srgbClr val="0000CC"/>
                </a:solidFill>
              </a:rPr>
              <a:t>a=</a:t>
            </a:r>
            <a:r>
              <a:rPr lang="en-US" sz="6000" dirty="0" err="1" smtClean="0">
                <a:solidFill>
                  <a:srgbClr val="0000CC"/>
                </a:solidFill>
              </a:rPr>
              <a:t>k’c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</a:p>
          <a:p>
            <a:pPr marL="609600" indent="-609600" eaLnBrk="1" hangingPunct="1"/>
            <a:r>
              <a:rPr lang="en-US" sz="6000" dirty="0" smtClean="0">
                <a:solidFill>
                  <a:srgbClr val="0000CC"/>
                </a:solidFill>
                <a:sym typeface="Symbol" pitchFamily="8" charset="2"/>
              </a:rPr>
              <a:t>            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)=(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k</a:t>
            </a:r>
            <a:r>
              <a:rPr lang="en-US" sz="6000" dirty="0" smtClean="0">
                <a:solidFill>
                  <a:srgbClr val="0000CC"/>
                </a:solidFill>
              </a:rPr>
              <a:t>’)c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76800" y="4299287"/>
            <a:ext cx="1371600" cy="1034713"/>
            <a:chOff x="6477000" y="3333750"/>
            <a:chExt cx="1371600" cy="103471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7115175" y="2695575"/>
              <a:ext cx="95250" cy="13716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200" y="3352800"/>
              <a:ext cx="5998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rgbClr val="0000CC"/>
                  </a:solidFill>
                </a:rPr>
                <a:t>k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 Prime Factorization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i="1" dirty="0" err="1" smtClean="0"/>
              <a:t>Cor</a:t>
            </a:r>
            <a:r>
              <a:rPr lang="en-US" sz="6000" i="1" dirty="0" smtClean="0"/>
              <a:t> </a:t>
            </a:r>
            <a:r>
              <a:rPr lang="en-US" sz="6000" dirty="0" smtClean="0"/>
              <a:t>: if </a:t>
            </a:r>
            <a:r>
              <a:rPr lang="en-US" sz="6000" dirty="0" smtClean="0">
                <a:solidFill>
                  <a:srgbClr val="0000CC"/>
                </a:solidFill>
              </a:rPr>
              <a:t>n = p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·p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···</a:t>
            </a:r>
            <a:r>
              <a:rPr lang="en-US" sz="6000" dirty="0" err="1" smtClean="0">
                <a:solidFill>
                  <a:srgbClr val="0000CC"/>
                </a:solidFill>
              </a:rPr>
              <a:t>p</a:t>
            </a:r>
            <a:r>
              <a:rPr lang="en-US" sz="6000" baseline="-25000" dirty="0" err="1" smtClean="0">
                <a:solidFill>
                  <a:srgbClr val="0000CC"/>
                </a:solidFill>
              </a:rPr>
              <a:t>k</a:t>
            </a:r>
            <a:endParaRPr lang="en-US" sz="6000" dirty="0" smtClean="0"/>
          </a:p>
          <a:p>
            <a:pPr marL="0" indent="0" eaLnBrk="1" hangingPunct="1">
              <a:buFontTx/>
              <a:buNone/>
            </a:pPr>
            <a:r>
              <a:rPr lang="en-US" sz="6000" dirty="0" smtClean="0"/>
              <a:t>and </a:t>
            </a:r>
            <a:r>
              <a:rPr lang="en-US" sz="6000" dirty="0" err="1" smtClean="0">
                <a:solidFill>
                  <a:srgbClr val="0000CC"/>
                </a:solidFill>
              </a:rPr>
              <a:t>m</a:t>
            </a:r>
            <a:r>
              <a:rPr lang="en-US" sz="6000" dirty="0" err="1" smtClean="0"/>
              <a:t>|</a:t>
            </a:r>
            <a:r>
              <a:rPr lang="en-US" sz="6000" dirty="0" err="1" smtClean="0">
                <a:solidFill>
                  <a:srgbClr val="0000CC"/>
                </a:solidFill>
              </a:rPr>
              <a:t>n</a:t>
            </a:r>
            <a:r>
              <a:rPr lang="en-US" sz="6000" dirty="0" smtClean="0"/>
              <a:t>,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54238" y="3101975"/>
          <a:ext cx="47593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0" name="Equation" r:id="rId4" imgW="927000" imgH="291960" progId="Equation.DSMT4">
                  <p:embed/>
                </p:oleObj>
              </mc:Choice>
              <mc:Fallback>
                <p:oleObj name="Equation" r:id="rId4" imgW="927000" imgH="291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101975"/>
                        <a:ext cx="47593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95057273-9505-4353-AC2A-8AAF7E48A8DB}" type="slidenum">
              <a:rPr lang="en-US" sz="1200" smtClean="0">
                <a:latin typeface="Comic Sans MS" pitchFamily="8" charset="0"/>
              </a:rPr>
              <a:pPr/>
              <a:t>50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7875" y="1598226"/>
            <a:ext cx="304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EuclidSymbol"/>
              </a:rPr>
              <a:t>≠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Team Problems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4343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dirty="0" smtClean="0"/>
              <a:t>0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dirty="0" smtClean="0"/>
              <a:t>3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Problem 0.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6106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Use the </a:t>
            </a:r>
            <a:r>
              <a:rPr lang="en-US" sz="6000" dirty="0" err="1" smtClean="0"/>
              <a:t>Pulverizer</a:t>
            </a:r>
            <a:r>
              <a:rPr lang="en-US" sz="6000" dirty="0" smtClean="0"/>
              <a:t> to express GCD(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  <a:r>
              <a:rPr lang="en-US" sz="6000" smtClean="0"/>
              <a:t>) as a </a:t>
            </a:r>
            <a:r>
              <a:rPr lang="en-US" sz="6000" dirty="0" smtClean="0"/>
              <a:t>linear combination of </a:t>
            </a:r>
            <a:r>
              <a:rPr lang="en-US" sz="6000" dirty="0" smtClean="0">
                <a:solidFill>
                  <a:srgbClr val="0000CC"/>
                </a:solidFill>
              </a:rPr>
              <a:t>50</a:t>
            </a:r>
            <a:r>
              <a:rPr lang="en-US" sz="6000" dirty="0" smtClean="0"/>
              <a:t> and </a:t>
            </a:r>
            <a:r>
              <a:rPr lang="en-US" sz="6000" dirty="0" smtClean="0">
                <a:solidFill>
                  <a:srgbClr val="0000CC"/>
                </a:solidFill>
              </a:rPr>
              <a:t>21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07FBCCFB-3D10-4E22-81B9-FE6F7869D823}" type="slidenum">
              <a:rPr lang="en-US" sz="1200" smtClean="0">
                <a:latin typeface="Comic Sans MS" pitchFamily="8" charset="0"/>
              </a:rPr>
              <a:pPr/>
              <a:t>52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83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FF00FF"/>
                </a:solidFill>
              </a:rPr>
              <a:t>s</a:t>
            </a:r>
            <a:r>
              <a:rPr lang="en-US" sz="6000" dirty="0" err="1" smtClean="0">
                <a:solidFill>
                  <a:srgbClr val="0000CC"/>
                </a:solidFill>
              </a:rPr>
              <a:t>a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eaLnBrk="1" hangingPunct="1">
              <a:buFont typeface="Arial" pitchFamily="34" charset="0"/>
              <a:buChar char="•"/>
            </a:pPr>
            <a:r>
              <a:rPr lang="en-US" sz="6000" dirty="0" smtClean="0"/>
              <a:t>if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c|a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and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c|b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smtClean="0">
                <a:solidFill>
                  <a:srgbClr val="0000CC"/>
                </a:solidFill>
              </a:rPr>
              <a:t>c|(</a:t>
            </a:r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)</a:t>
            </a:r>
          </a:p>
          <a:p>
            <a:pPr marL="609600" indent="-609600" algn="ctr" eaLnBrk="1" hangingPunct="1"/>
            <a:r>
              <a:rPr lang="en-US" sz="6000" dirty="0" smtClean="0"/>
              <a:t>[if </a:t>
            </a:r>
            <a:r>
              <a:rPr lang="en-US" sz="6000" dirty="0" smtClean="0">
                <a:solidFill>
                  <a:srgbClr val="0000CC"/>
                </a:solidFill>
              </a:rPr>
              <a:t>a=k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c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0000CC"/>
                </a:solidFill>
              </a:rPr>
              <a:t>b=k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c </a:t>
            </a:r>
            <a:r>
              <a:rPr lang="en-US" sz="6000" dirty="0" smtClean="0"/>
              <a:t>then</a:t>
            </a:r>
          </a:p>
          <a:p>
            <a:pPr marL="609600" indent="-609600" algn="ctr" eaLnBrk="1" hangingPunct="1"/>
            <a:r>
              <a:rPr lang="en-US" sz="6000" dirty="0" err="1" smtClean="0">
                <a:solidFill>
                  <a:srgbClr val="0000CC"/>
                </a:solidFill>
              </a:rPr>
              <a:t>a+b</a:t>
            </a:r>
            <a:r>
              <a:rPr lang="en-US" sz="6000" dirty="0" smtClean="0">
                <a:solidFill>
                  <a:srgbClr val="0000CC"/>
                </a:solidFill>
              </a:rPr>
              <a:t>= (k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+k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)c </a:t>
            </a:r>
            <a:r>
              <a:rPr lang="en-US" sz="6000" dirty="0" smtClean="0"/>
              <a:t>]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implies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c|a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8" charset="2"/>
              </a:rPr>
              <a:t>and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</a:p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c|(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Divisibility Facts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62200" y="4241132"/>
            <a:ext cx="6099747" cy="1701218"/>
            <a:chOff x="2434653" y="4393532"/>
            <a:chExt cx="6099747" cy="1701218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5359066" y="3225466"/>
              <a:ext cx="330867" cy="26670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34653" y="4648200"/>
              <a:ext cx="609974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integer linear</a:t>
              </a:r>
            </a:p>
            <a:p>
              <a:pPr algn="ctr"/>
              <a:r>
                <a:rPr lang="en-US" sz="4400" dirty="0" smtClean="0">
                  <a:solidFill>
                    <a:srgbClr val="008000"/>
                  </a:solidFill>
                </a:rPr>
                <a:t>combination</a:t>
              </a:r>
              <a:r>
                <a:rPr lang="en-US" sz="4400" dirty="0" smtClean="0"/>
                <a:t> 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  <p:sp useBgFill="1">
        <p:nvSpPr>
          <p:cNvPr id="9" name="TextBox 8"/>
          <p:cNvSpPr txBox="1"/>
          <p:nvPr/>
        </p:nvSpPr>
        <p:spPr>
          <a:xfrm>
            <a:off x="4035332" y="3276600"/>
            <a:ext cx="2707793" cy="101566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(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s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a+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</a:t>
            </a:r>
            <a:r>
              <a:rPr kumimoji="0" lang="en-US" sz="6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b</a:t>
            </a: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)</a:t>
            </a:r>
            <a:endParaRPr lang="en-US" dirty="0"/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152400" y="1066800"/>
            <a:ext cx="8077200" cy="1066800"/>
          </a:xfrm>
          <a:prstGeom prst="rect">
            <a:avLst/>
          </a:prstGeom>
          <a:ln w="381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3168" y="1059359"/>
            <a:ext cx="6785832" cy="1150440"/>
            <a:chOff x="453168" y="1059359"/>
            <a:chExt cx="6785832" cy="1150440"/>
          </a:xfrm>
        </p:grpSpPr>
        <p:sp>
          <p:nvSpPr>
            <p:cNvPr id="14" name="Left Brace 13"/>
            <p:cNvSpPr/>
            <p:nvPr/>
          </p:nvSpPr>
          <p:spPr bwMode="auto">
            <a:xfrm rot="5400000">
              <a:off x="3619499" y="38099"/>
              <a:ext cx="304801" cy="4038600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3168" y="1059359"/>
              <a:ext cx="67858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CC"/>
                  </a:solidFill>
                </a:rPr>
                <a:t>c</a:t>
              </a:r>
              <a:r>
                <a:rPr lang="en-US" sz="4400" dirty="0" smtClean="0"/>
                <a:t> a </a:t>
              </a:r>
              <a:r>
                <a:rPr lang="en-US" sz="4400" dirty="0" smtClean="0">
                  <a:solidFill>
                    <a:srgbClr val="008000"/>
                  </a:solidFill>
                </a:rPr>
                <a:t>common divisor</a:t>
              </a:r>
              <a:r>
                <a:rPr lang="en-US" sz="4400" dirty="0" smtClean="0"/>
                <a:t> of </a:t>
              </a:r>
              <a:r>
                <a:rPr lang="en-US" sz="4400" dirty="0" err="1" smtClean="0">
                  <a:solidFill>
                    <a:srgbClr val="0000CC"/>
                  </a:solidFill>
                </a:rPr>
                <a:t>a,b</a:t>
              </a:r>
              <a:endParaRPr lang="en-US" sz="4400" dirty="0" smtClean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Divisibility Facts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419600"/>
          </a:xfrm>
        </p:spPr>
        <p:txBody>
          <a:bodyPr/>
          <a:lstStyle/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a|bc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and </a:t>
            </a:r>
            <a:r>
              <a:rPr lang="en-US" sz="6000" dirty="0" err="1" smtClean="0">
                <a:solidFill>
                  <a:srgbClr val="0000CC"/>
                </a:solidFill>
              </a:rPr>
              <a:t>b|c</a:t>
            </a:r>
            <a:r>
              <a:rPr lang="en-US" sz="6000" dirty="0" smtClean="0"/>
              <a:t> </a:t>
            </a:r>
            <a:r>
              <a:rPr lang="en-US" sz="6000" dirty="0" smtClean="0">
                <a:sym typeface="Symbol" pitchFamily="8" charset="2"/>
              </a:rPr>
              <a:t>implies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a|c</a:t>
            </a:r>
            <a:r>
              <a:rPr lang="en-US" sz="6000" dirty="0" smtClean="0"/>
              <a:t> </a:t>
            </a:r>
          </a:p>
          <a:p>
            <a:pPr marL="609600" indent="-609600" algn="ctr" eaLnBrk="1" hangingPunct="1">
              <a:buFontTx/>
              <a:buNone/>
            </a:pPr>
            <a:r>
              <a:rPr lang="en-US" sz="6000" dirty="0" err="1" smtClean="0">
                <a:solidFill>
                  <a:srgbClr val="0000CC"/>
                </a:solidFill>
              </a:rPr>
              <a:t>a|b</a:t>
            </a:r>
            <a:r>
              <a:rPr lang="en-US" sz="6000" dirty="0" smtClean="0"/>
              <a:t> </a:t>
            </a:r>
            <a:r>
              <a:rPr lang="en-US" sz="6000" dirty="0" err="1" smtClean="0">
                <a:sym typeface="Symbol" pitchFamily="8" charset="2"/>
              </a:rPr>
              <a:t>iff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ac|bc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</a:p>
          <a:p>
            <a:pPr marL="609600" indent="-609600" eaLnBrk="1" hangingPunct="1"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            </a:t>
            </a:r>
            <a:r>
              <a:rPr lang="en-US" sz="6000" dirty="0" smtClean="0"/>
              <a:t>for </a:t>
            </a:r>
            <a:r>
              <a:rPr lang="en-US" sz="6000" dirty="0" err="1" smtClean="0">
                <a:solidFill>
                  <a:srgbClr val="0000CC"/>
                </a:solidFill>
              </a:rPr>
              <a:t>c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≠</a:t>
            </a:r>
            <a:r>
              <a:rPr lang="en-US" sz="6000" dirty="0" smtClean="0">
                <a:solidFill>
                  <a:srgbClr val="0000CC"/>
                </a:solidFill>
                <a:sym typeface="Euclid Symbol" pitchFamily="18" charset="2"/>
              </a:rPr>
              <a:t> 0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6C6AF3CB-8CE8-4055-B165-1AE3BC7039EC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Common Divisors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</p:spPr>
        <p:txBody>
          <a:bodyPr/>
          <a:lstStyle/>
          <a:p>
            <a:pPr marL="609600" lvl="0" indent="-609600" eaLnBrk="1" hangingPunct="1">
              <a:defRPr/>
            </a:pPr>
            <a:r>
              <a:rPr lang="en-US" sz="5400" dirty="0" smtClean="0"/>
              <a:t>Common divisors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endParaRPr lang="en-US" sz="5400" dirty="0" smtClean="0"/>
          </a:p>
          <a:p>
            <a:pPr marL="609600" lvl="0" indent="-609600" eaLnBrk="1" hangingPunct="1">
              <a:defRPr/>
            </a:pPr>
            <a:r>
              <a:rPr lang="en-US" sz="5400" dirty="0" smtClean="0"/>
              <a:t>divide integer linear</a:t>
            </a:r>
          </a:p>
          <a:p>
            <a:pPr marL="609600" lvl="0" indent="-609600" eaLnBrk="1" hangingPunct="1">
              <a:defRPr/>
            </a:pPr>
            <a:r>
              <a:rPr lang="en-US" sz="5400" dirty="0" smtClean="0"/>
              <a:t>combinations of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 smtClean="0"/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8" charset="0"/>
              </a:rPr>
              <a:t>lec</a:t>
            </a:r>
            <a:r>
              <a:rPr lang="en-US" dirty="0" smtClean="0">
                <a:latin typeface="Comic Sans MS" pitchFamily="8" charset="0"/>
              </a:rPr>
              <a:t> 5W.</a:t>
            </a:r>
            <a:fld id="{41EDAC2E-DD1F-43A5-B4BD-E63A7B8ED48E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371600"/>
            <a:ext cx="8458200" cy="31242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9252</TotalTime>
  <Words>2877</Words>
  <Application>Microsoft Macintosh PowerPoint</Application>
  <PresentationFormat>On-screen Show (4:3)</PresentationFormat>
  <Paragraphs>433</Paragraphs>
  <Slides>52</Slides>
  <Notes>45</Notes>
  <HiddenSlides>23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6.042 Lecture Template</vt:lpstr>
      <vt:lpstr>Equation</vt:lpstr>
      <vt:lpstr>MathType 6.0 Equation</vt:lpstr>
      <vt:lpstr>Microsoft Equation</vt:lpstr>
      <vt:lpstr>PowerPoint Presentation</vt:lpstr>
      <vt:lpstr>Arithmetic Assumptions</vt:lpstr>
      <vt:lpstr>The Division Theorem</vt:lpstr>
      <vt:lpstr>Divisibility</vt:lpstr>
      <vt:lpstr>Simple Divisibility Facts</vt:lpstr>
      <vt:lpstr>Simple Divisibility Facts</vt:lpstr>
      <vt:lpstr>Simple Divisibility Facts</vt:lpstr>
      <vt:lpstr>Simple Divisibility Facts</vt:lpstr>
      <vt:lpstr>Common Divisors</vt:lpstr>
      <vt:lpstr>GCD</vt:lpstr>
      <vt:lpstr>GCD</vt:lpstr>
      <vt:lpstr>PowerPoint Presentation</vt:lpstr>
      <vt:lpstr>Euclidean Algorithm</vt:lpstr>
      <vt:lpstr>GCD correctness</vt:lpstr>
      <vt:lpstr>GCD example</vt:lpstr>
      <vt:lpstr>GCD example</vt:lpstr>
      <vt:lpstr>PowerPoint Presentation</vt:lpstr>
      <vt:lpstr>GCD partial correctness</vt:lpstr>
      <vt:lpstr>GCD Termination</vt:lpstr>
      <vt:lpstr>Perfect numbers</vt:lpstr>
      <vt:lpstr>Corollary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and t</vt:lpstr>
      <vt:lpstr>Finding s &gt; 0 and t</vt:lpstr>
      <vt:lpstr>Generalized Die Hard</vt:lpstr>
      <vt:lpstr>Generalized Die Hard</vt:lpstr>
      <vt:lpstr>Generalized Die Hard</vt:lpstr>
      <vt:lpstr>Generalized Die Hard</vt:lpstr>
      <vt:lpstr>Generalized Die Hard</vt:lpstr>
      <vt:lpstr>PowerPoint Presentation</vt:lpstr>
      <vt:lpstr>Prime Divisibility</vt:lpstr>
      <vt:lpstr>Prime Divisibility</vt:lpstr>
      <vt:lpstr>Prime Divisibility</vt:lpstr>
      <vt:lpstr>Prime Divisibility</vt:lpstr>
      <vt:lpstr>Fundamental Thm. of Arithmetic</vt:lpstr>
      <vt:lpstr>Unique Prime Factorization</vt:lpstr>
      <vt:lpstr>Unique Prime Factorization</vt:lpstr>
      <vt:lpstr>Unique Prime Factorization</vt:lpstr>
      <vt:lpstr>Unique Prime Factorization</vt:lpstr>
      <vt:lpstr>Unique Prime Factorization</vt:lpstr>
      <vt:lpstr>Team Problems</vt:lpstr>
      <vt:lpstr>Problem 0.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1334</cp:revision>
  <cp:lastPrinted>2012-03-04T16:44:15Z</cp:lastPrinted>
  <dcterms:created xsi:type="dcterms:W3CDTF">2011-03-02T16:56:28Z</dcterms:created>
  <dcterms:modified xsi:type="dcterms:W3CDTF">2012-03-04T16:51:14Z</dcterms:modified>
</cp:coreProperties>
</file>