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notesSlides/notesSlide8.xml" ContentType="application/vnd.openxmlformats-officedocument.presentationml.notesSlide+xml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322" r:id="rId2"/>
    <p:sldId id="350" r:id="rId3"/>
    <p:sldId id="351" r:id="rId4"/>
    <p:sldId id="352" r:id="rId5"/>
    <p:sldId id="361" r:id="rId6"/>
    <p:sldId id="353" r:id="rId7"/>
    <p:sldId id="354" r:id="rId8"/>
    <p:sldId id="355" r:id="rId9"/>
    <p:sldId id="356" r:id="rId10"/>
    <p:sldId id="357" r:id="rId11"/>
    <p:sldId id="374" r:id="rId12"/>
    <p:sldId id="375" r:id="rId13"/>
    <p:sldId id="381" r:id="rId14"/>
    <p:sldId id="376" r:id="rId15"/>
    <p:sldId id="387" r:id="rId16"/>
    <p:sldId id="379" r:id="rId17"/>
    <p:sldId id="380" r:id="rId18"/>
    <p:sldId id="382" r:id="rId19"/>
    <p:sldId id="388" r:id="rId20"/>
    <p:sldId id="383" r:id="rId21"/>
    <p:sldId id="389" r:id="rId22"/>
    <p:sldId id="384" r:id="rId23"/>
    <p:sldId id="386" r:id="rId24"/>
    <p:sldId id="385" r:id="rId25"/>
  </p:sldIdLst>
  <p:sldSz cx="9144000" cy="6858000" type="screen4x3"/>
  <p:notesSz cx="9601200" cy="7315200"/>
  <p:custDataLst>
    <p:tags r:id="rId29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 varScale="1">
        <p:scale>
          <a:sx n="144" d="100"/>
          <a:sy n="144" d="100"/>
        </p:scale>
        <p:origin x="-12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6.wmf"/><Relationship Id="rId3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6D728-B1AF-4013-9880-0BF07918A12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6B5C1-7066-479F-92F3-7C4CC3C1F3B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29EA6A-C54F-4C7E-8366-5E2F6208DD3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73DEA4-E1D9-4E36-8E32-D8107990FDE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F0218-A686-40F6-94CD-86BEA0758B9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DF5175-BF82-4DFC-B4F3-A07ACC7F9DD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812F3-CCCC-4B33-9A51-DD4E53A7BAD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A9813-E0CD-4711-B985-ACE881084E1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B8882-CA24-4CB0-99B0-EF7F2F2B58F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B971C7D4-D9BD-4A1F-AB94-94E3F5A0DD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9C0B6E0F-EDA7-4496-A72F-8E0EBD3F01E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88EF8437-3F51-4B27-A37C-59DA587AF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B6F1E441-844C-41E3-A135-77978BB366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9F.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April 13,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85800" y="2286000"/>
            <a:ext cx="7772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Generalized</a:t>
            </a:r>
            <a:br>
              <a:rPr lang="en-US" sz="6600" b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6600" b="1">
                <a:solidFill>
                  <a:schemeClr val="tx2"/>
                </a:solidFill>
                <a:latin typeface="Comic Sans MS" pitchFamily="66" charset="0"/>
              </a:rPr>
              <a:t>Counting Rules</a:t>
            </a:r>
            <a:endParaRPr lang="en-US" sz="1400" b="1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9AF8014A-8375-4BDA-82D2-FF4B1BDCA6AE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023938" y="1371600"/>
            <a:ext cx="7145337" cy="192087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5400">
                <a:latin typeface="Comic Sans MS" pitchFamily="66" charset="0"/>
              </a:rPr>
              <a:t># </a:t>
            </a:r>
            <a:r>
              <a:rPr lang="en-US" sz="5400">
                <a:solidFill>
                  <a:srgbClr val="3333CC"/>
                </a:solidFill>
                <a:latin typeface="Comic Sans MS" pitchFamily="66" charset="0"/>
              </a:rPr>
              <a:t>m</a:t>
            </a:r>
            <a:r>
              <a:rPr lang="en-US" sz="5400">
                <a:latin typeface="Comic Sans MS" pitchFamily="66" charset="0"/>
              </a:rPr>
              <a:t> element subsets</a:t>
            </a:r>
          </a:p>
          <a:p>
            <a:pPr marL="342900" indent="-342900"/>
            <a:r>
              <a:rPr lang="en-US" sz="5400">
                <a:latin typeface="Comic Sans MS" pitchFamily="66" charset="0"/>
              </a:rPr>
              <a:t>of an </a:t>
            </a:r>
            <a:r>
              <a:rPr lang="en-US" sz="540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5400">
                <a:latin typeface="Comic Sans MS" pitchFamily="66" charset="0"/>
              </a:rPr>
              <a:t> element set is</a:t>
            </a: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1981200" y="3167063"/>
          <a:ext cx="508952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6" imgW="1180800" imgH="507960" progId="Equation.DSMT4">
                  <p:embed/>
                </p:oleObj>
              </mc:Choice>
              <mc:Fallback>
                <p:oleObj name="Equation" r:id="rId6" imgW="118080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67063"/>
                        <a:ext cx="508952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685800" y="1371600"/>
            <a:ext cx="7772400" cy="4038600"/>
          </a:xfrm>
          <a:prstGeom prst="rect">
            <a:avLst/>
          </a:prstGeom>
          <a:noFill/>
          <a:ln w="444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3733800"/>
          </a:xfrm>
        </p:spPr>
        <p:txBody>
          <a:bodyPr/>
          <a:lstStyle/>
          <a:p>
            <a:r>
              <a:rPr lang="en-US" sz="4800" dirty="0" smtClean="0"/>
              <a:t>a 2-pair hand has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some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2 cards of a second rank</a:t>
            </a:r>
          </a:p>
          <a:p>
            <a:pPr>
              <a:buFont typeface="Arial"/>
              <a:buChar char="•"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1 card of still a third rank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9C0B6E0F-EDA7-4496-A72F-8E0EBD3F01E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848600" cy="3048000"/>
          </a:xfrm>
        </p:spPr>
        <p:txBody>
          <a:bodyPr/>
          <a:lstStyle/>
          <a:p>
            <a:r>
              <a:rPr lang="en-US" sz="4800" dirty="0" smtClean="0"/>
              <a:t>a 2-pair hand:</a:t>
            </a:r>
          </a:p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K</a:t>
            </a:r>
            <a:r>
              <a:rPr lang="en-US" sz="6600" dirty="0" smtClean="0">
                <a:solidFill>
                  <a:srgbClr val="FF0000"/>
                </a:solidFill>
              </a:rPr>
              <a:t>♥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rgbClr val="FF0000"/>
                </a:solidFill>
              </a:rPr>
              <a:t>♦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A</a:t>
            </a:r>
            <a:r>
              <a:rPr lang="en-US" sz="6600" dirty="0" smtClean="0">
                <a:solidFill>
                  <a:schemeClr val="tx2"/>
                </a:solidFill>
              </a:rPr>
              <a:t>♠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, 3</a:t>
            </a:r>
            <a:r>
              <a:rPr lang="en-US" sz="6600" dirty="0" smtClean="0">
                <a:solidFill>
                  <a:srgbClr val="000000"/>
                </a:solidFill>
              </a:rPr>
              <a:t>♣</a:t>
            </a:r>
            <a:endParaRPr lang="en-US" sz="66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9C0B6E0F-EDA7-4496-A72F-8E0EBD3F01E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9C0B6E0F-EDA7-4496-A72F-8E0EBD3F01E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then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suits            sets of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                                  2 suits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suit	 (4 suits)     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9C0B6E0F-EDA7-4496-A72F-8E0EBD3F01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13350" y="1874921"/>
          <a:ext cx="806450" cy="178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Equation" r:id="rId3" imgW="241300" imgH="533400" progId="Equation.DSMT4">
                  <p:embed/>
                </p:oleObj>
              </mc:Choice>
              <mc:Fallback>
                <p:oleObj name="Equation" r:id="rId3" imgW="2413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1874921"/>
                        <a:ext cx="806450" cy="17826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5213350" y="3475037"/>
          <a:ext cx="80645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Equation" r:id="rId5" imgW="241300" imgH="533400" progId="Equation.DSMT4">
                  <p:embed/>
                </p:oleObj>
              </mc:Choice>
              <mc:Fallback>
                <p:oleObj name="Equation" r:id="rId5" imgW="241300" imgH="533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475037"/>
                        <a:ext cx="80645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9C0B6E0F-EDA7-4496-A72F-8E0EBD3F01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6824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6479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successively choosing: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641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specifies 2-pair hand: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9C0B6E0F-EDA7-4496-A72F-8E0EBD3F01E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684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3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this method counts 6-tuples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ranks]</a:t>
            </a:r>
          </a:p>
          <a:p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		× </a:t>
            </a:r>
            <a:r>
              <a:rPr lang="en-US" sz="4400" dirty="0" smtClean="0">
                <a:solidFill>
                  <a:srgbClr val="000000"/>
                </a:solidFill>
              </a:rPr>
              <a:t>[last card rank]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[1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card suits] 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card suits]   	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 </a:t>
            </a:r>
            <a:r>
              <a:rPr lang="en-US" sz="4400" dirty="0" smtClean="0">
                <a:solidFill>
                  <a:srgbClr val="000000"/>
                </a:solidFill>
              </a:rPr>
              <a:t>[last card suit]</a:t>
            </a:r>
          </a:p>
          <a:p>
            <a:pPr algn="ctr"/>
            <a:r>
              <a:rPr lang="en-US" sz="4400" b="1" dirty="0" smtClean="0">
                <a:solidFill>
                  <a:srgbClr val="008000"/>
                </a:solidFill>
                <a:latin typeface="Comic Sans MS"/>
                <a:cs typeface="Comic Sans MS"/>
              </a:rPr>
              <a:t>correctly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9C0B6E0F-EDA7-4496-A72F-8E0EBD3F01E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50950"/>
            <a:ext cx="8763000" cy="51498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but the correspondence to</a:t>
            </a:r>
          </a:p>
          <a:p>
            <a:r>
              <a:rPr lang="en-US" sz="4400" dirty="0" smtClean="0">
                <a:solidFill>
                  <a:srgbClr val="000000"/>
                </a:solidFill>
              </a:rPr>
              <a:t>2-pair hands is </a:t>
            </a:r>
            <a:r>
              <a:rPr lang="en-US" sz="4400" dirty="0" smtClean="0">
                <a:solidFill>
                  <a:schemeClr val="accent2"/>
                </a:solidFill>
              </a:rPr>
              <a:t>not a </a:t>
            </a:r>
            <a:r>
              <a:rPr lang="en-US" sz="4400" dirty="0" err="1" smtClean="0">
                <a:solidFill>
                  <a:schemeClr val="accent2"/>
                </a:solidFill>
                <a:latin typeface="Comic Sans MS"/>
                <a:cs typeface="Comic Sans MS"/>
              </a:rPr>
              <a:t>bijection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  <a:endParaRPr lang="en-US" sz="4400" dirty="0" smtClean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9C0B6E0F-EDA7-4496-A72F-8E0EBD3F01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19600" y="331470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5" name="Equation" r:id="rId3" imgW="139700" imgH="228600" progId="Equation.DSMT4">
                  <p:embed/>
                </p:oleObj>
              </mc:Choice>
              <mc:Fallback>
                <p:oleObj name="Equation" r:id="rId3" imgW="1397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139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971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097959"/>
            <a:ext cx="7344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A, K,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                   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cxnSp>
        <p:nvCxnSpPr>
          <p:cNvPr id="25" name="Curved Connector 24"/>
          <p:cNvCxnSpPr/>
          <p:nvPr/>
        </p:nvCxnSpPr>
        <p:spPr bwMode="auto">
          <a:xfrm rot="5400000">
            <a:off x="1413421" y="4309020"/>
            <a:ext cx="1364159" cy="5334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6200000" flipH="1">
            <a:off x="1413420" y="4225380"/>
            <a:ext cx="1364161" cy="53340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stealth" w="lg" len="lg"/>
          </a:ln>
          <a:effectLst/>
        </p:spPr>
      </p:cxnSp>
      <p:cxnSp>
        <p:nvCxnSpPr>
          <p:cNvPr id="33" name="Curved Connector 32"/>
          <p:cNvCxnSpPr/>
          <p:nvPr/>
        </p:nvCxnSpPr>
        <p:spPr bwMode="auto">
          <a:xfrm flipV="1">
            <a:off x="4419600" y="3893640"/>
            <a:ext cx="1524000" cy="1280521"/>
          </a:xfrm>
          <a:prstGeom prst="curvedConnector3">
            <a:avLst>
              <a:gd name="adj1" fmla="val 54386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cxnSp>
        <p:nvCxnSpPr>
          <p:cNvPr id="35" name="Curved Connector 34"/>
          <p:cNvCxnSpPr/>
          <p:nvPr/>
        </p:nvCxnSpPr>
        <p:spPr bwMode="auto">
          <a:xfrm rot="10800000">
            <a:off x="4419600" y="3810000"/>
            <a:ext cx="1524000" cy="1447800"/>
          </a:xfrm>
          <a:prstGeom prst="curvedConnector3">
            <a:avLst>
              <a:gd name="adj1" fmla="val 60235"/>
            </a:avLst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stealth" w="lg" len="lg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914400" y="5105400"/>
            <a:ext cx="6284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A, K,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516201" y="3431089"/>
            <a:ext cx="831864" cy="980311"/>
          </a:xfrm>
          <a:custGeom>
            <a:avLst/>
            <a:gdLst>
              <a:gd name="connsiteX0" fmla="*/ 508774 w 831864"/>
              <a:gd name="connsiteY0" fmla="*/ 0 h 980311"/>
              <a:gd name="connsiteX1" fmla="*/ 252530 w 831864"/>
              <a:gd name="connsiteY1" fmla="*/ 44559 h 980311"/>
              <a:gd name="connsiteX2" fmla="*/ 152261 w 831864"/>
              <a:gd name="connsiteY2" fmla="*/ 144818 h 980311"/>
              <a:gd name="connsiteX3" fmla="*/ 18568 w 831864"/>
              <a:gd name="connsiteY3" fmla="*/ 512435 h 980311"/>
              <a:gd name="connsiteX4" fmla="*/ 263671 w 831864"/>
              <a:gd name="connsiteY4" fmla="*/ 846632 h 980311"/>
              <a:gd name="connsiteX5" fmla="*/ 831864 w 831864"/>
              <a:gd name="connsiteY5" fmla="*/ 980311 h 98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1864" h="980311">
                <a:moveTo>
                  <a:pt x="508774" y="0"/>
                </a:moveTo>
                <a:cubicBezTo>
                  <a:pt x="410361" y="10211"/>
                  <a:pt x="311949" y="20423"/>
                  <a:pt x="252530" y="44559"/>
                </a:cubicBezTo>
                <a:cubicBezTo>
                  <a:pt x="193111" y="68695"/>
                  <a:pt x="191255" y="66839"/>
                  <a:pt x="152261" y="144818"/>
                </a:cubicBezTo>
                <a:cubicBezTo>
                  <a:pt x="113267" y="222797"/>
                  <a:pt x="0" y="395466"/>
                  <a:pt x="18568" y="512435"/>
                </a:cubicBezTo>
                <a:cubicBezTo>
                  <a:pt x="37136" y="629404"/>
                  <a:pt x="128122" y="768653"/>
                  <a:pt x="263671" y="846632"/>
                </a:cubicBezTo>
                <a:cubicBezTo>
                  <a:pt x="399220" y="924611"/>
                  <a:pt x="831864" y="980311"/>
                  <a:pt x="831864" y="980311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43784" y="4611918"/>
            <a:ext cx="792870" cy="991451"/>
          </a:xfrm>
          <a:custGeom>
            <a:avLst/>
            <a:gdLst>
              <a:gd name="connsiteX0" fmla="*/ 469780 w 792870"/>
              <a:gd name="connsiteY0" fmla="*/ 991451 h 991451"/>
              <a:gd name="connsiteX1" fmla="*/ 180114 w 792870"/>
              <a:gd name="connsiteY1" fmla="*/ 790933 h 991451"/>
              <a:gd name="connsiteX2" fmla="*/ 1857 w 792870"/>
              <a:gd name="connsiteY2" fmla="*/ 423316 h 991451"/>
              <a:gd name="connsiteX3" fmla="*/ 191255 w 792870"/>
              <a:gd name="connsiteY3" fmla="*/ 222798 h 991451"/>
              <a:gd name="connsiteX4" fmla="*/ 792870 w 792870"/>
              <a:gd name="connsiteY4" fmla="*/ 0 h 9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870" h="991451">
                <a:moveTo>
                  <a:pt x="469780" y="991451"/>
                </a:moveTo>
                <a:cubicBezTo>
                  <a:pt x="363940" y="938536"/>
                  <a:pt x="258101" y="885622"/>
                  <a:pt x="180114" y="790933"/>
                </a:cubicBezTo>
                <a:cubicBezTo>
                  <a:pt x="102127" y="696244"/>
                  <a:pt x="0" y="518005"/>
                  <a:pt x="1857" y="423316"/>
                </a:cubicBezTo>
                <a:cubicBezTo>
                  <a:pt x="3714" y="328627"/>
                  <a:pt x="59420" y="293351"/>
                  <a:pt x="191255" y="222798"/>
                </a:cubicBezTo>
                <a:cubicBezTo>
                  <a:pt x="323091" y="152245"/>
                  <a:pt x="792870" y="0"/>
                  <a:pt x="792870" y="0"/>
                </a:cubicBezTo>
              </a:path>
            </a:pathLst>
          </a:custGeom>
          <a:noFill/>
          <a:ln w="41275" cap="flat" cmpd="sng" algn="ctr">
            <a:solidFill>
              <a:srgbClr val="008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8" grpId="0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1</a:t>
            </a:r>
            <a:r>
              <a:rPr lang="en-US" sz="4400" baseline="30000" dirty="0" smtClean="0">
                <a:solidFill>
                  <a:srgbClr val="000000"/>
                </a:solidFill>
              </a:rPr>
              <a:t>st</a:t>
            </a:r>
            <a:r>
              <a:rPr lang="en-US" sz="4400" dirty="0" smtClean="0">
                <a:solidFill>
                  <a:srgbClr val="000000"/>
                </a:solidFill>
              </a:rPr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2</a:t>
            </a:r>
            <a:r>
              <a:rPr lang="en-US" sz="4400" baseline="30000" dirty="0" smtClean="0">
                <a:solidFill>
                  <a:srgbClr val="000000"/>
                </a:solidFill>
              </a:rPr>
              <a:t>nd</a:t>
            </a:r>
            <a:r>
              <a:rPr lang="en-US" sz="4400" dirty="0" smtClean="0">
                <a:solidFill>
                  <a:srgbClr val="000000"/>
                </a:solidFill>
              </a:rPr>
              <a:t> pair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9C0B6E0F-EDA7-4496-A72F-8E0EBD3F01E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">
        <p:fade/>
      </p:transition>
    </mc:Choice>
    <mc:Fallback xmlns="">
      <p:transition xmlns:p14="http://schemas.microsoft.com/office/powerpoint/2010/main" spd="med" advClick="0" advTm="5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304800" y="1295400"/>
            <a:ext cx="8458200" cy="158273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#</a:t>
            </a:r>
            <a:r>
              <a:rPr lang="en-US" sz="4400" dirty="0" smtClean="0">
                <a:latin typeface="Comic Sans MS" pitchFamily="66" charset="0"/>
              </a:rPr>
              <a:t> lineups </a:t>
            </a:r>
            <a:r>
              <a:rPr lang="en-US" sz="4400" dirty="0">
                <a:latin typeface="Comic Sans MS" pitchFamily="66" charset="0"/>
              </a:rPr>
              <a:t>of 5 students in 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6.042?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04800" y="2101850"/>
            <a:ext cx="8389903" cy="239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latin typeface="Comic Sans MS" pitchFamily="66" charset="0"/>
              </a:rPr>
              <a:t>            let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::= 6.042 students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dirty="0">
                <a:latin typeface="Comic Sans MS" pitchFamily="66" charset="0"/>
              </a:rPr>
              <a:t>| = 91  so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  </a:t>
            </a:r>
            <a:r>
              <a:rPr lang="en-US" sz="4400" dirty="0" smtClean="0">
                <a:latin typeface="Comic Sans MS" pitchFamily="66" charset="0"/>
              </a:rPr>
              <a:t>|lineups </a:t>
            </a:r>
            <a:r>
              <a:rPr lang="en-US" sz="4400" dirty="0">
                <a:latin typeface="Comic Sans MS" pitchFamily="66" charset="0"/>
              </a:rPr>
              <a:t>of 5 students| = 91</a:t>
            </a:r>
            <a:r>
              <a:rPr lang="en-US" sz="4400" baseline="30000" dirty="0">
                <a:latin typeface="Comic Sans MS" pitchFamily="66" charset="0"/>
              </a:rPr>
              <a:t>5 </a:t>
            </a:r>
            <a:r>
              <a:rPr lang="en-US" sz="4400" dirty="0">
                <a:latin typeface="Comic Sans MS" pitchFamily="66" charset="0"/>
              </a:rPr>
              <a:t>? </a:t>
            </a:r>
            <a:endParaRPr lang="en-US" sz="4400" baseline="30000" dirty="0">
              <a:latin typeface="Comic Sans MS" pitchFamily="66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8974FC6D-C4A8-4219-8682-935ED06787CE}" type="slidenum">
              <a:rPr lang="en-US" smtClean="0"/>
              <a:pPr/>
              <a:t>2</a:t>
            </a:fld>
            <a:endParaRPr lang="en-US" dirty="0" smtClean="0"/>
          </a:p>
        </p:txBody>
      </p:sp>
      <p:sp useBgFill="1">
        <p:nvSpPr>
          <p:cNvPr id="4107" name="Text Box 12"/>
          <p:cNvSpPr txBox="1">
            <a:spLocks noChangeArrowheads="1"/>
          </p:cNvSpPr>
          <p:nvPr/>
        </p:nvSpPr>
        <p:spPr bwMode="auto">
          <a:xfrm>
            <a:off x="6872288" y="3711575"/>
            <a:ext cx="1679502" cy="708025"/>
          </a:xfrm>
          <a:prstGeom prst="rect">
            <a:avLst/>
          </a:prstGeom>
          <a:ln w="31750">
            <a:noFill/>
            <a:prstDash val="sysDot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NO!   </a:t>
            </a:r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 flipV="1">
            <a:off x="685800" y="3683000"/>
            <a:ext cx="5486400" cy="701675"/>
          </a:xfrm>
          <a:prstGeom prst="line">
            <a:avLst/>
          </a:prstGeom>
          <a:noFill/>
          <a:ln w="444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533400" y="3657600"/>
            <a:ext cx="5638800" cy="727075"/>
          </a:xfrm>
          <a:prstGeom prst="line">
            <a:avLst/>
          </a:prstGeom>
          <a:noFill/>
          <a:ln w="4445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auto">
          <a:xfrm>
            <a:off x="609600" y="4495800"/>
            <a:ext cx="7942190" cy="1581972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 smtClean="0">
                <a:latin typeface="Comic Sans MS" pitchFamily="66" charset="0"/>
              </a:rPr>
              <a:t>lineups have no repeats: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 smtClean="0">
                <a:latin typeface="Comic Sans MS" pitchFamily="66" charset="0"/>
              </a:rPr>
              <a:t>| ?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7" grpId="0" animBg="1"/>
      <p:bldP spid="4108" grpId="0" animBg="1"/>
      <p:bldP spid="4109" grpId="0" animBg="1"/>
      <p:bldP spid="410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pair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r>
              <a:rPr lang="en-US" sz="4400" dirty="0" smtClean="0"/>
              <a:t> pair ra</a:t>
            </a:r>
            <a:r>
              <a:rPr lang="en-US" sz="4400" dirty="0" smtClean="0">
                <a:solidFill>
                  <a:srgbClr val="000000"/>
                </a:solidFill>
              </a:rPr>
              <a:t>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9C0B6E0F-EDA7-4496-A72F-8E0EBD3F01E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">
        <p:fade/>
      </p:transition>
    </mc:Choice>
    <mc:Fallback xmlns="">
      <p:transition xmlns:p14="http://schemas.microsoft.com/office/powerpoint/2010/main" spd="med" advClick="0" advTm="50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763000" cy="3505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to count, choose: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chemeClr val="accent2"/>
                </a:solidFill>
              </a:rPr>
              <a:t>1</a:t>
            </a:r>
            <a:r>
              <a:rPr lang="en-US" sz="4400" baseline="30000" dirty="0" smtClean="0">
                <a:solidFill>
                  <a:schemeClr val="accent2"/>
                </a:solidFill>
              </a:rPr>
              <a:t>st</a:t>
            </a:r>
            <a:r>
              <a:rPr lang="en-US" sz="4400" dirty="0" smtClean="0">
                <a:solidFill>
                  <a:schemeClr val="accent2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 (13 ranks)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CC0000"/>
                </a:solidFill>
              </a:rPr>
              <a:t>2</a:t>
            </a:r>
            <a:r>
              <a:rPr lang="en-US" sz="4400" baseline="30000" dirty="0" smtClean="0">
                <a:solidFill>
                  <a:srgbClr val="CC0000"/>
                </a:solidFill>
              </a:rPr>
              <a:t>nd</a:t>
            </a:r>
            <a:r>
              <a:rPr lang="en-US" sz="4400" dirty="0" smtClean="0">
                <a:solidFill>
                  <a:srgbClr val="CC0000"/>
                </a:solidFill>
              </a:rPr>
              <a:t> pair</a:t>
            </a:r>
            <a:r>
              <a:rPr lang="en-US" sz="4400" dirty="0" smtClean="0">
                <a:solidFill>
                  <a:srgbClr val="000000"/>
                </a:solidFill>
              </a:rPr>
              <a:t> rank      (12 ranks left)</a:t>
            </a:r>
          </a:p>
          <a:p>
            <a:pPr>
              <a:buFont typeface="Arial"/>
              <a:buChar char="•"/>
            </a:pPr>
            <a:r>
              <a:rPr lang="en-US" sz="4400" dirty="0" smtClean="0">
                <a:solidFill>
                  <a:srgbClr val="000000"/>
                </a:solidFill>
              </a:rPr>
              <a:t>last card rank    (11 ranks left)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9C0B6E0F-EDA7-4496-A72F-8E0EBD3F01E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254" y="5036403"/>
            <a:ext cx="8474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0000FF"/>
                </a:solidFill>
                <a:latin typeface="Comic Sans MS"/>
                <a:cs typeface="Comic Sans MS"/>
              </a:rPr>
              <a:t>either pair</a:t>
            </a:r>
            <a:r>
              <a:rPr lang="en-US" sz="6000" dirty="0" smtClean="0">
                <a:latin typeface="Comic Sans MS"/>
                <a:cs typeface="Comic Sans MS"/>
              </a:rPr>
              <a:t> might be 1</a:t>
            </a:r>
            <a:r>
              <a:rPr lang="en-US" sz="6000" baseline="30000" dirty="0" smtClean="0">
                <a:latin typeface="Comic Sans MS"/>
                <a:cs typeface="Comic Sans MS"/>
              </a:rPr>
              <a:t>st</a:t>
            </a:r>
            <a:endParaRPr lang="en-US" sz="6000" dirty="0">
              <a:latin typeface="Comic Sans MS"/>
              <a:cs typeface="Comic Sans MS"/>
            </a:endParaRPr>
          </a:p>
        </p:txBody>
      </p:sp>
      <p:grpSp>
        <p:nvGrpSpPr>
          <p:cNvPr id="6" name="Group 10"/>
          <p:cNvGrpSpPr/>
          <p:nvPr/>
        </p:nvGrpSpPr>
        <p:grpSpPr>
          <a:xfrm>
            <a:off x="56285" y="1295400"/>
            <a:ext cx="8763006" cy="2958246"/>
            <a:chOff x="56285" y="1295400"/>
            <a:chExt cx="8763006" cy="2958246"/>
          </a:xfrm>
        </p:grpSpPr>
        <p:sp>
          <p:nvSpPr>
            <p:cNvPr id="9" name="Oval Callout 8"/>
            <p:cNvSpPr/>
            <p:nvPr/>
          </p:nvSpPr>
          <p:spPr bwMode="auto">
            <a:xfrm rot="11020943">
              <a:off x="56285" y="2409187"/>
              <a:ext cx="2854237" cy="1844459"/>
            </a:xfrm>
            <a:prstGeom prst="wedgeEllipseCallout">
              <a:avLst>
                <a:gd name="adj1" fmla="val -146480"/>
                <a:gd name="adj2" fmla="val 85415"/>
              </a:avLst>
            </a:prstGeom>
            <a:noFill/>
            <a:ln w="4445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8800" y="1295400"/>
              <a:ext cx="318049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FF00FF"/>
                  </a:solidFill>
                  <a:latin typeface="Comic Sans MS"/>
                  <a:cs typeface="Comic Sans MS"/>
                </a:rPr>
                <a:t>the bug</a:t>
              </a:r>
              <a:endParaRPr lang="en-US" sz="6600" dirty="0">
                <a:solidFill>
                  <a:srgbClr val="FF00FF"/>
                </a:solidFill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9C0B6E0F-EDA7-4496-A72F-8E0EBD3F01E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962400"/>
            <a:ext cx="6373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K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A</a:t>
            </a:r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♠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3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209800"/>
            <a:ext cx="7275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(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K, A, 3,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♥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{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♦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chemeClr val="tx2"/>
                </a:solidFill>
                <a:latin typeface="Comic Sans MS"/>
                <a:cs typeface="Comic Sans MS"/>
              </a:rPr>
              <a:t>♠}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,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♣)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5462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map from 6-tuples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048000"/>
            <a:ext cx="4564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to 2-pair hands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321698" y="2985493"/>
            <a:ext cx="417789" cy="1169689"/>
          </a:xfrm>
          <a:custGeom>
            <a:avLst/>
            <a:gdLst>
              <a:gd name="connsiteX0" fmla="*/ 37137 w 417789"/>
              <a:gd name="connsiteY0" fmla="*/ 0 h 1169689"/>
              <a:gd name="connsiteX1" fmla="*/ 382509 w 417789"/>
              <a:gd name="connsiteY1" fmla="*/ 334197 h 1169689"/>
              <a:gd name="connsiteX2" fmla="*/ 248817 w 417789"/>
              <a:gd name="connsiteY2" fmla="*/ 534715 h 1169689"/>
              <a:gd name="connsiteX3" fmla="*/ 3714 w 417789"/>
              <a:gd name="connsiteY3" fmla="*/ 746373 h 1169689"/>
              <a:gd name="connsiteX4" fmla="*/ 271099 w 417789"/>
              <a:gd name="connsiteY4" fmla="*/ 1169689 h 116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789" h="1169689">
                <a:moveTo>
                  <a:pt x="37137" y="0"/>
                </a:moveTo>
                <a:cubicBezTo>
                  <a:pt x="192183" y="122539"/>
                  <a:pt x="347229" y="245078"/>
                  <a:pt x="382509" y="334197"/>
                </a:cubicBezTo>
                <a:cubicBezTo>
                  <a:pt x="417789" y="423316"/>
                  <a:pt x="311949" y="466019"/>
                  <a:pt x="248817" y="534715"/>
                </a:cubicBezTo>
                <a:cubicBezTo>
                  <a:pt x="185685" y="603411"/>
                  <a:pt x="0" y="640544"/>
                  <a:pt x="3714" y="746373"/>
                </a:cubicBezTo>
                <a:cubicBezTo>
                  <a:pt x="7428" y="852202"/>
                  <a:pt x="271099" y="1169689"/>
                  <a:pt x="271099" y="1169689"/>
                </a:cubicBezTo>
              </a:path>
            </a:pathLst>
          </a:custGeom>
          <a:noFill/>
          <a:ln w="44450" cap="flat" cmpd="sng" algn="ctr">
            <a:solidFill>
              <a:srgbClr val="008000"/>
            </a:solidFill>
            <a:prstDash val="sysDash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9140" y="4884003"/>
            <a:ext cx="3837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Comic Sans MS"/>
                <a:cs typeface="Comic Sans MS"/>
              </a:rPr>
              <a:t>is </a:t>
            </a:r>
            <a:r>
              <a:rPr lang="en-US" sz="7200" dirty="0" smtClean="0">
                <a:solidFill>
                  <a:srgbClr val="FF00FF"/>
                </a:solidFill>
                <a:latin typeface="Comic Sans MS"/>
                <a:cs typeface="Comic Sans MS"/>
              </a:rPr>
              <a:t>2-to-1</a:t>
            </a:r>
            <a:endParaRPr lang="en-US" sz="7200" dirty="0">
              <a:solidFill>
                <a:srgbClr val="FF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9C0B6E0F-EDA7-4496-A72F-8E0EBD3F01E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2203609"/>
            <a:ext cx="342856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accent2"/>
                </a:solidFill>
                <a:latin typeface="Comic Sans MS"/>
                <a:cs typeface="Comic Sans MS"/>
              </a:rPr>
              <a:t>NO!</a:t>
            </a:r>
            <a:endParaRPr lang="en-US" sz="13800" dirty="0">
              <a:solidFill>
                <a:schemeClr val="accent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2-pair 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0950"/>
            <a:ext cx="8763000" cy="4997450"/>
          </a:xfrm>
        </p:spPr>
        <p:txBody>
          <a:bodyPr/>
          <a:lstStyle/>
          <a:p>
            <a:r>
              <a:rPr lang="en-US" sz="4400" dirty="0" smtClean="0">
                <a:solidFill>
                  <a:srgbClr val="000000"/>
                </a:solidFill>
              </a:rPr>
              <a:t>so # 2-pair hands is </a:t>
            </a:r>
            <a:r>
              <a:rPr lang="en-US" sz="4400" dirty="0" smtClean="0">
                <a:solidFill>
                  <a:srgbClr val="FF00FF"/>
                </a:solidFill>
              </a:rPr>
              <a:t>really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9C0B6E0F-EDA7-4496-A72F-8E0EBD3F01E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497012" y="2211801"/>
          <a:ext cx="6580188" cy="251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Equation" r:id="rId3" imgW="1397000" imgH="533400" progId="Equation.DSMT4">
                  <p:embed/>
                </p:oleObj>
              </mc:Choice>
              <mc:Fallback>
                <p:oleObj name="Equation" r:id="rId3" imgW="1397000" imgH="533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2" y="2211801"/>
                        <a:ext cx="6580188" cy="2512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1000" y="1905000"/>
          <a:ext cx="12192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5" imgW="203200" imgH="469900" progId="Equation.DSMT4">
                  <p:embed/>
                </p:oleObj>
              </mc:Choice>
              <mc:Fallback>
                <p:oleObj name="Equation" r:id="rId5" imgW="203200" imgH="469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12192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E746706B-B307-4AB9-9205-3D59B99C270A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742950" y="1143000"/>
            <a:ext cx="7639050" cy="507831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latin typeface="Comic Sans MS" pitchFamily="66" charset="0"/>
              </a:rPr>
              <a:t>|</a:t>
            </a:r>
            <a:r>
              <a:rPr lang="en-US" sz="4400" dirty="0" err="1">
                <a:latin typeface="Comic Sans MS" pitchFamily="66" charset="0"/>
              </a:rPr>
              <a:t>seqs</a:t>
            </a:r>
            <a:r>
              <a:rPr lang="en-US" sz="4400" dirty="0">
                <a:latin typeface="Comic Sans MS" pitchFamily="66" charset="0"/>
              </a:rPr>
              <a:t> in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4400" baseline="30000" dirty="0">
                <a:latin typeface="Comic Sans MS" pitchFamily="66" charset="0"/>
              </a:rPr>
              <a:t>5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with no repeats</a:t>
            </a:r>
            <a:r>
              <a:rPr lang="en-US" sz="4400" dirty="0">
                <a:latin typeface="Comic Sans MS" pitchFamily="66" charset="0"/>
              </a:rPr>
              <a:t>|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9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2nd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89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3rd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88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4th student,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4000" dirty="0"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87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choices for 5th student</a:t>
            </a:r>
          </a:p>
          <a:p>
            <a:pPr marL="342900" indent="-342900">
              <a:spcBef>
                <a:spcPts val="1800"/>
              </a:spcBef>
              <a:defRPr/>
            </a:pPr>
            <a:r>
              <a:rPr lang="en-US" sz="4000" dirty="0">
                <a:latin typeface="Comic Sans MS" pitchFamily="66" charset="0"/>
              </a:rPr>
              <a:t>  =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91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90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⋅89⋅88⋅87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391181" name="Object 13"/>
          <p:cNvGraphicFramePr>
            <a:graphicFrameLocks noChangeAspect="1"/>
          </p:cNvGraphicFramePr>
          <p:nvPr/>
        </p:nvGraphicFramePr>
        <p:xfrm>
          <a:off x="5757863" y="5086350"/>
          <a:ext cx="129381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406400" imgH="419100" progId="Equation.DSMT4">
                  <p:embed/>
                </p:oleObj>
              </mc:Choice>
              <mc:Fallback>
                <p:oleObj name="Equation" r:id="rId4" imgW="406400" imgH="419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5086350"/>
                        <a:ext cx="1293812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Generalized Product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9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861D5826-3EEB-440E-9B72-0DF2B968BC58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1524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Generalized Product Rule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81000" y="1247775"/>
            <a:ext cx="8343900" cy="4924425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Q </a:t>
            </a:r>
            <a:r>
              <a:rPr lang="en-US" sz="4400" dirty="0">
                <a:latin typeface="Comic Sans MS" pitchFamily="66" charset="0"/>
              </a:rPr>
              <a:t>a set of length-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k </a:t>
            </a:r>
            <a:r>
              <a:rPr lang="en-US" sz="4400" dirty="0">
                <a:latin typeface="Comic Sans MS" pitchFamily="66" charset="0"/>
              </a:rPr>
              <a:t>sequences </a:t>
            </a:r>
          </a:p>
          <a:p>
            <a:pPr marL="342900" indent="-342900">
              <a:defRPr/>
            </a:pPr>
            <a:r>
              <a:rPr lang="en-US" sz="3600" dirty="0">
                <a:latin typeface="Comic Sans MS" pitchFamily="66" charset="0"/>
              </a:rPr>
              <a:t>if </a:t>
            </a:r>
            <a:r>
              <a:rPr lang="en-US" sz="3600" i="1" dirty="0">
                <a:latin typeface="Comic Sans MS" pitchFamily="66" charset="0"/>
              </a:rPr>
              <a:t> 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latin typeface="Comic Sans MS" pitchFamily="66" charset="0"/>
              </a:rPr>
              <a:t> possible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elements,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latin typeface="Comic Sans MS" pitchFamily="66" charset="0"/>
              </a:rPr>
              <a:t> possible 2</a:t>
            </a:r>
            <a:r>
              <a:rPr lang="en-US" sz="4000" baseline="30000" dirty="0">
                <a:latin typeface="Comic Sans MS" pitchFamily="66" charset="0"/>
              </a:rPr>
              <a:t>nd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latin typeface="Comic Sans MS" pitchFamily="66" charset="0"/>
              </a:rPr>
              <a:t>  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first </a:t>
            </a:r>
            <a:r>
              <a:rPr lang="en-US" sz="4000" dirty="0" smtClean="0">
                <a:latin typeface="Comic Sans MS" pitchFamily="66" charset="0"/>
              </a:rPr>
              <a:t>entry),</a:t>
            </a:r>
            <a:endParaRPr lang="en-US" sz="4000" dirty="0">
              <a:latin typeface="Comic Sans MS" pitchFamily="66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    n</a:t>
            </a:r>
            <a:r>
              <a:rPr lang="en-US" sz="4000" baseline="-25000" dirty="0">
                <a:solidFill>
                  <a:srgbClr val="33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latin typeface="Comic Sans MS" pitchFamily="66" charset="0"/>
              </a:rPr>
              <a:t> possible 3</a:t>
            </a:r>
            <a:r>
              <a:rPr lang="en-US" sz="4000" baseline="30000" dirty="0">
                <a:latin typeface="Comic Sans MS" pitchFamily="66" charset="0"/>
              </a:rPr>
              <a:t>rd</a:t>
            </a:r>
            <a:r>
              <a:rPr lang="en-US" sz="4000" dirty="0">
                <a:latin typeface="Comic Sans MS" pitchFamily="66" charset="0"/>
              </a:rPr>
              <a:t> elements</a:t>
            </a:r>
          </a:p>
          <a:p>
            <a:pPr marL="342900" indent="-342900">
              <a:defRPr/>
            </a:pPr>
            <a:r>
              <a:rPr lang="en-US" sz="4000" dirty="0">
                <a:latin typeface="Comic Sans MS" pitchFamily="66" charset="0"/>
              </a:rPr>
              <a:t>          </a:t>
            </a:r>
            <a:r>
              <a:rPr lang="en-US" sz="4000" dirty="0" smtClean="0">
                <a:latin typeface="Comic Sans MS" pitchFamily="66" charset="0"/>
              </a:rPr>
              <a:t>(for </a:t>
            </a:r>
            <a:r>
              <a:rPr lang="en-US" sz="4000" dirty="0">
                <a:latin typeface="Comic Sans MS" pitchFamily="66" charset="0"/>
              </a:rPr>
              <a:t>each 1</a:t>
            </a:r>
            <a:r>
              <a:rPr lang="en-US" sz="4000" baseline="30000" dirty="0">
                <a:latin typeface="Comic Sans MS" pitchFamily="66" charset="0"/>
              </a:rPr>
              <a:t>st</a:t>
            </a:r>
            <a:r>
              <a:rPr lang="en-US" sz="4000" dirty="0">
                <a:latin typeface="Comic Sans MS" pitchFamily="66" charset="0"/>
              </a:rPr>
              <a:t> &amp; </a:t>
            </a:r>
            <a:r>
              <a:rPr lang="en-US" sz="4000" dirty="0" smtClean="0">
                <a:latin typeface="Comic Sans MS" pitchFamily="66" charset="0"/>
              </a:rPr>
              <a:t>2</a:t>
            </a:r>
            <a:r>
              <a:rPr lang="en-US" sz="4000" baseline="30000" dirty="0" smtClean="0">
                <a:latin typeface="Comic Sans MS" pitchFamily="66" charset="0"/>
              </a:rPr>
              <a:t>nd </a:t>
            </a:r>
            <a:r>
              <a:rPr lang="en-US" sz="4000" dirty="0" smtClean="0">
                <a:latin typeface="Comic Sans MS" pitchFamily="66" charset="0"/>
              </a:rPr>
              <a:t>entry,</a:t>
            </a:r>
            <a:r>
              <a:rPr lang="en-US" sz="4000" dirty="0" smtClean="0">
                <a:latin typeface="Comic Sans MS" pitchFamily="66" charset="0"/>
                <a:sym typeface="Euclid Extra" pitchFamily="18" charset="2"/>
              </a:rPr>
              <a:t>…)</a:t>
            </a:r>
            <a:endParaRPr lang="en-US" sz="4000" dirty="0">
              <a:latin typeface="Comic Sans MS" pitchFamily="66" charset="0"/>
              <a:sym typeface="Euclid Extra" pitchFamily="18" charset="2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5400" dirty="0">
                <a:latin typeface="Comic Sans MS" pitchFamily="66" charset="0"/>
              </a:rPr>
              <a:t>then, |</a:t>
            </a:r>
            <a:r>
              <a:rPr lang="en-US" sz="5400" dirty="0">
                <a:solidFill>
                  <a:srgbClr val="00B050"/>
                </a:solidFill>
                <a:latin typeface="Comic Sans MS" pitchFamily="66" charset="0"/>
              </a:rPr>
              <a:t>Q</a:t>
            </a:r>
            <a:r>
              <a:rPr lang="en-US" sz="5400" dirty="0">
                <a:latin typeface="Comic Sans MS" pitchFamily="66" charset="0"/>
              </a:rPr>
              <a:t>| </a:t>
            </a:r>
            <a:r>
              <a:rPr lang="en-US" sz="5400" dirty="0">
                <a:latin typeface="Euclid Symbol" charset="2"/>
                <a:cs typeface="Euclid Symbol" charset="2"/>
              </a:rPr>
              <a:t>=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⋅⋅⋅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endParaRPr lang="en-US" sz="5400" baseline="-2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0" y="5257800"/>
            <a:ext cx="5791200" cy="990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92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DB459C02-6ADE-4DF6-9A8B-7731DB5838D9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079875"/>
          </a:xfrm>
        </p:spPr>
        <p:txBody>
          <a:bodyPr/>
          <a:lstStyle/>
          <a:p>
            <a:pPr eaLnBrk="1" hangingPunct="1"/>
            <a:r>
              <a:rPr lang="en-US" sz="6000" smtClean="0"/>
              <a:t>#6.042 students =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401638" y="2681288"/>
          <a:ext cx="8285162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6" imgW="1854000" imgH="406080" progId="Equation.DSMT4">
                  <p:embed/>
                </p:oleObj>
              </mc:Choice>
              <mc:Fallback>
                <p:oleObj name="Equation" r:id="rId6" imgW="185400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681288"/>
                        <a:ext cx="8285162" cy="18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="">
      <p:transition xmlns:p14="http://schemas.microsoft.com/office/powerpoint/2010/main" spd="slow">
        <p:dissolv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DE80B9EA-B780-4E1B-88F1-EE1288B41AE6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if function from </a:t>
            </a:r>
            <a:r>
              <a:rPr lang="en-US" sz="4800" dirty="0" smtClean="0">
                <a:solidFill>
                  <a:srgbClr val="3333CC"/>
                </a:solidFill>
              </a:rPr>
              <a:t>A</a:t>
            </a:r>
            <a:r>
              <a:rPr lang="en-US" sz="4800" dirty="0" smtClean="0"/>
              <a:t> to </a:t>
            </a:r>
            <a:r>
              <a:rPr lang="en-US" sz="4800" dirty="0" smtClean="0">
                <a:solidFill>
                  <a:srgbClr val="3333CC"/>
                </a:solidFill>
              </a:rPr>
              <a:t>B</a:t>
            </a:r>
            <a:endParaRPr lang="en-US" sz="4800" dirty="0" smtClean="0"/>
          </a:p>
          <a:p>
            <a:pPr eaLnBrk="1" hangingPunct="1">
              <a:spcBef>
                <a:spcPts val="0"/>
              </a:spcBef>
              <a:defRPr/>
            </a:pPr>
            <a:r>
              <a:rPr lang="en-US" sz="4800" dirty="0" smtClean="0"/>
              <a:t>is</a:t>
            </a:r>
            <a:r>
              <a:rPr lang="en-US" sz="6600" dirty="0" smtClean="0"/>
              <a:t> </a:t>
            </a:r>
            <a:r>
              <a:rPr lang="en-US" sz="6000" dirty="0" smtClean="0">
                <a:solidFill>
                  <a:srgbClr val="3333CC"/>
                </a:solidFill>
              </a:rPr>
              <a:t>k-to-1</a:t>
            </a:r>
            <a:r>
              <a:rPr lang="en-US" sz="6000" dirty="0" smtClean="0"/>
              <a:t>,</a:t>
            </a:r>
            <a:r>
              <a:rPr lang="en-US" sz="4800" dirty="0" smtClean="0"/>
              <a:t> then</a:t>
            </a:r>
          </a:p>
          <a:p>
            <a:pPr algn="ctr" eaLnBrk="1" hangingPunct="1">
              <a:defRPr/>
            </a:pP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|A| 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</a:rPr>
              <a:t>k|B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</a:p>
          <a:p>
            <a:pPr algn="ctr" eaLnBrk="1" hangingPunct="1">
              <a:defRPr/>
            </a:pPr>
            <a:r>
              <a:rPr lang="en-US" sz="4800" dirty="0" smtClean="0"/>
              <a:t>(generalized </a:t>
            </a:r>
            <a:r>
              <a:rPr lang="en-US" sz="4800" dirty="0" err="1" smtClean="0"/>
              <a:t>Bijection</a:t>
            </a:r>
            <a:r>
              <a:rPr lang="en-US" sz="4800" dirty="0" smtClean="0"/>
              <a:t> Rule)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0"/>
            <a:ext cx="5181600" cy="1143000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Division</a:t>
            </a:r>
            <a:r>
              <a:rPr lang="en-US" sz="4400" dirty="0" smtClean="0"/>
              <a:t> Rule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AD88ADF0-37C4-41AE-AD9B-22BECBAAC7D3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1" name="Text Box 7"/>
          <p:cNvSpPr txBox="1">
            <a:spLocks noChangeArrowheads="1"/>
          </p:cNvSpPr>
          <p:nvPr/>
        </p:nvSpPr>
        <p:spPr bwMode="auto">
          <a:xfrm>
            <a:off x="228600" y="1368425"/>
            <a:ext cx="8529638" cy="3748088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How many size 4 subsets of {1,2,…,13}?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Let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::=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 permutations </a:t>
            </a:r>
            <a:r>
              <a:rPr lang="en-US" sz="4000" dirty="0">
                <a:latin typeface="Comic Sans MS" pitchFamily="66" charset="0"/>
              </a:rPr>
              <a:t>of {1,2,…,13}</a:t>
            </a:r>
          </a:p>
          <a:p>
            <a:pPr marL="342900" indent="-342900"/>
            <a:r>
              <a:rPr lang="en-US" sz="4000" dirty="0">
                <a:latin typeface="Comic Sans MS" pitchFamily="66" charset="0"/>
              </a:rPr>
              <a:t>      </a:t>
            </a:r>
            <a:r>
              <a:rPr lang="en-US" sz="4000" dirty="0">
                <a:solidFill>
                  <a:srgbClr val="00B050"/>
                </a:solidFill>
                <a:latin typeface="Comic Sans MS" pitchFamily="66" charset="0"/>
              </a:rPr>
              <a:t>B::= size 4 subsets</a:t>
            </a: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map    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3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3333CC"/>
                </a:solidFill>
                <a:latin typeface="Comic Sans MS" pitchFamily="66" charset="0"/>
                <a:sym typeface="Symbol"/>
              </a:rPr>
              <a:t> A</a:t>
            </a:r>
            <a:endParaRPr lang="en-US" sz="4400" dirty="0">
              <a:solidFill>
                <a:srgbClr val="3333CC"/>
              </a:solidFill>
              <a:latin typeface="Comic Sans MS" pitchFamily="66" charset="0"/>
            </a:endParaRPr>
          </a:p>
          <a:p>
            <a:pPr marL="342900" indent="-342900"/>
            <a:r>
              <a:rPr lang="en-US" sz="4400" dirty="0">
                <a:latin typeface="Comic Sans MS" pitchFamily="66" charset="0"/>
              </a:rPr>
              <a:t>to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{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8000"/>
                </a:solidFill>
                <a:latin typeface="Comic Sans MS" pitchFamily="66" charset="0"/>
              </a:rPr>
              <a:t>4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}           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/>
              </a:rPr>
              <a:t>∈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  <a:sym typeface="Symbol"/>
              </a:rPr>
              <a:t>B</a:t>
            </a:r>
            <a:endParaRPr lang="en-US" sz="4400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1981200" y="3683000"/>
            <a:ext cx="2590800" cy="584200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535B0B3B-67E6-46AF-BCEC-1DA2665CBE45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Subsets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458200" cy="394569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1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3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2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FF00FF"/>
                </a:solidFill>
                <a:latin typeface="Comic Sans MS" pitchFamily="66" charset="0"/>
              </a:rPr>
              <a:t>4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5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12 </a:t>
            </a:r>
            <a:r>
              <a:rPr lang="en-US" sz="44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3333CC"/>
                </a:solidFill>
                <a:latin typeface="Comic Sans MS" pitchFamily="66" charset="0"/>
              </a:rPr>
              <a:t>13 </a:t>
            </a:r>
            <a:r>
              <a:rPr lang="en-US" sz="4400" dirty="0">
                <a:latin typeface="Comic Sans MS" pitchFamily="66" charset="0"/>
              </a:rPr>
              <a:t>also </a:t>
            </a:r>
            <a:r>
              <a:rPr lang="en-US" sz="4400" dirty="0" smtClean="0">
                <a:latin typeface="Comic Sans MS" pitchFamily="66" charset="0"/>
              </a:rPr>
              <a:t>maps</a:t>
            </a:r>
          </a:p>
          <a:p>
            <a:pPr marL="342900" indent="-342900">
              <a:defRPr/>
            </a:pPr>
            <a:r>
              <a:rPr lang="en-US" sz="4400" dirty="0" smtClean="0">
                <a:latin typeface="Comic Sans MS" pitchFamily="66" charset="0"/>
              </a:rPr>
              <a:t>to 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{a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1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2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 a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3</a:t>
            </a:r>
            <a:r>
              <a:rPr lang="en-US" sz="4400" dirty="0" smtClean="0">
                <a:solidFill>
                  <a:srgbClr val="00B050"/>
                </a:solidFill>
                <a:latin typeface="Comic Sans MS" pitchFamily="66" charset="0"/>
              </a:rPr>
              <a:t>,</a:t>
            </a:r>
            <a:r>
              <a:rPr lang="en-US" sz="4400" baseline="-25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4400" baseline="-25000" dirty="0">
                <a:solidFill>
                  <a:srgbClr val="00B050"/>
                </a:solidFill>
                <a:latin typeface="Comic Sans MS" pitchFamily="66" charset="0"/>
              </a:rPr>
              <a:t>4</a:t>
            </a:r>
            <a:r>
              <a:rPr lang="en-US" sz="4400" dirty="0">
                <a:solidFill>
                  <a:srgbClr val="00B050"/>
                </a:solidFill>
                <a:latin typeface="Comic Sans MS" pitchFamily="66" charset="0"/>
              </a:rPr>
              <a:t>}</a:t>
            </a:r>
          </a:p>
          <a:p>
            <a:pPr marL="342900" indent="-342900">
              <a:defRPr/>
            </a:pPr>
            <a:r>
              <a:rPr lang="en-US" sz="4000" dirty="0" smtClean="0">
                <a:latin typeface="Comic Sans MS" pitchFamily="66" charset="0"/>
              </a:rPr>
              <a:t>so does</a:t>
            </a:r>
            <a:r>
              <a:rPr lang="en-US" sz="4000" dirty="0" smtClean="0">
                <a:solidFill>
                  <a:srgbClr val="3333CC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1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>
                <a:solidFill>
                  <a:srgbClr val="3333CC"/>
                </a:solidFill>
                <a:latin typeface="Comic Sans MS" pitchFamily="66" charset="0"/>
              </a:rPr>
              <a:t>4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13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  <a:sym typeface="Euclid Extra" pitchFamily="18" charset="2"/>
              </a:rPr>
              <a:t>…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12</a:t>
            </a:r>
            <a:r>
              <a:rPr lang="en-US" sz="4800" baseline="-25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3333CC"/>
                </a:solidFill>
                <a:latin typeface="Comic Sans MS" pitchFamily="66" charset="0"/>
              </a:rPr>
              <a:t>a</a:t>
            </a:r>
            <a:r>
              <a:rPr lang="en-US" sz="4800" baseline="-25000" dirty="0" smtClean="0">
                <a:solidFill>
                  <a:srgbClr val="FF00FF"/>
                </a:solidFill>
                <a:latin typeface="Comic Sans MS" pitchFamily="66" charset="0"/>
              </a:rPr>
              <a:t>5</a:t>
            </a:r>
          </a:p>
          <a:p>
            <a:pPr marL="342900" indent="-342900">
              <a:defRPr/>
            </a:pPr>
            <a:endParaRPr lang="en-US" sz="4800" baseline="-25000" dirty="0" smtClean="0">
              <a:solidFill>
                <a:srgbClr val="FF00FF"/>
              </a:solidFill>
              <a:latin typeface="Comic Sans MS" pitchFamily="66" charset="0"/>
            </a:endParaRPr>
          </a:p>
          <a:p>
            <a:pPr marL="342900" indent="-342900">
              <a:defRPr/>
            </a:pPr>
            <a:r>
              <a:rPr lang="en-US" sz="4800" dirty="0" smtClean="0">
                <a:latin typeface="Comic Sans MS" pitchFamily="66" charset="0"/>
              </a:rPr>
              <a:t>all map to same set</a:t>
            </a:r>
          </a:p>
        </p:txBody>
      </p:sp>
      <p:sp>
        <p:nvSpPr>
          <p:cNvPr id="396294" name="Text Box 6"/>
          <p:cNvSpPr txBox="1">
            <a:spLocks noChangeArrowheads="1"/>
          </p:cNvSpPr>
          <p:nvPr/>
        </p:nvSpPr>
        <p:spPr bwMode="auto">
          <a:xfrm>
            <a:off x="3276600" y="5410200"/>
            <a:ext cx="3629118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!</a:t>
            </a:r>
            <a:r>
              <a:rPr lang="en-US" sz="6000" dirty="0">
                <a:latin typeface="Comic Sans MS" pitchFamily="66" charset="0"/>
              </a:rPr>
              <a:t>-to-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411480" y="1625600"/>
            <a:ext cx="2560320" cy="584200"/>
          </a:xfrm>
          <a:prstGeom prst="rect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pPr marL="342900" indent="-342900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453640" y="3810000"/>
            <a:ext cx="2651760" cy="860286"/>
            <a:chOff x="2453640" y="3810000"/>
            <a:chExt cx="2651760" cy="860286"/>
          </a:xfrm>
        </p:grpSpPr>
        <p:sp>
          <p:nvSpPr>
            <p:cNvPr id="8" name="Left Brace 7"/>
            <p:cNvSpPr/>
            <p:nvPr/>
          </p:nvSpPr>
          <p:spPr bwMode="auto">
            <a:xfrm rot="16200000">
              <a:off x="3688080" y="2575560"/>
              <a:ext cx="182880" cy="265176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3114" y="3962400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4!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42560" y="3810001"/>
            <a:ext cx="2834640" cy="885110"/>
            <a:chOff x="5242560" y="3810001"/>
            <a:chExt cx="2834640" cy="885110"/>
          </a:xfrm>
        </p:grpSpPr>
        <p:sp>
          <p:nvSpPr>
            <p:cNvPr id="9" name="Left Brace 8"/>
            <p:cNvSpPr/>
            <p:nvPr/>
          </p:nvSpPr>
          <p:spPr bwMode="auto">
            <a:xfrm rot="16200000">
              <a:off x="6568440" y="2484121"/>
              <a:ext cx="182880" cy="2834640"/>
            </a:xfrm>
            <a:prstGeom prst="leftBrace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48714" y="3987225"/>
              <a:ext cx="22236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9! </a:t>
              </a:r>
              <a:r>
                <a:rPr lang="en-US" sz="4000" dirty="0" smtClean="0">
                  <a:latin typeface="Comic Sans MS" pitchFamily="66" charset="0"/>
                </a:rPr>
                <a:t>perms</a:t>
              </a:r>
              <a:endParaRPr lang="en-US" sz="4000" dirty="0" smtClean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9F.</a:t>
            </a:r>
            <a:fld id="{4A1AD96B-EC31-402A-B25B-394A5026C6B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Counting Subsets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226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838200" y="2590800"/>
            <a:ext cx="7543800" cy="838200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800" dirty="0">
                <a:latin typeface="Comic Sans MS" pitchFamily="66" charset="0"/>
              </a:rPr>
              <a:t>so # of size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4</a:t>
            </a:r>
            <a:r>
              <a:rPr lang="en-US" sz="4800" dirty="0">
                <a:latin typeface="Comic Sans MS" pitchFamily="66" charset="0"/>
              </a:rPr>
              <a:t> subsets is</a:t>
            </a:r>
          </a:p>
        </p:txBody>
      </p:sp>
      <p:graphicFrame>
        <p:nvGraphicFramePr>
          <p:cNvPr id="397321" name="Object 9"/>
          <p:cNvGraphicFramePr>
            <a:graphicFrameLocks noChangeAspect="1"/>
          </p:cNvGraphicFramePr>
          <p:nvPr/>
        </p:nvGraphicFramePr>
        <p:xfrm>
          <a:off x="4773613" y="3505200"/>
          <a:ext cx="1422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6" imgW="330120" imgH="406080" progId="Equation.DSMT4">
                  <p:embed/>
                </p:oleObj>
              </mc:Choice>
              <mc:Fallback>
                <p:oleObj name="Equation" r:id="rId6" imgW="330120" imgH="406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3" y="3505200"/>
                        <a:ext cx="14224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2008188" y="3429000"/>
          <a:ext cx="259238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8" imgW="571320" imgH="457200" progId="Equation.DSMT4">
                  <p:embed/>
                </p:oleObj>
              </mc:Choice>
              <mc:Fallback>
                <p:oleObj name="Equation" r:id="rId8" imgW="57132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3429000"/>
                        <a:ext cx="2592387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762000" y="1574800"/>
            <a:ext cx="7575550" cy="1015663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13!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|A| </a:t>
            </a:r>
            <a:r>
              <a:rPr lang="en-US" sz="6000" dirty="0">
                <a:latin typeface="Comic Sans MS" pitchFamily="66" charset="0"/>
              </a:rPr>
              <a:t>=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 (4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!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9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!)|</a:t>
            </a:r>
            <a:r>
              <a:rPr lang="en-US" sz="6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6000" dirty="0">
                <a:solidFill>
                  <a:srgbClr val="3333CC"/>
                </a:solidFill>
                <a:latin typeface="Comic Sans MS" pitchFamily="66" charset="0"/>
              </a:rPr>
              <a:t>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9152</TotalTime>
  <Words>947</Words>
  <Application>Microsoft Macintosh PowerPoint</Application>
  <PresentationFormat>On-screen Show (4:3)</PresentationFormat>
  <Paragraphs>159</Paragraphs>
  <Slides>24</Slides>
  <Notes>10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6.042 Lecture Template</vt:lpstr>
      <vt:lpstr>Equation</vt:lpstr>
      <vt:lpstr>PowerPoint Presentation</vt:lpstr>
      <vt:lpstr>Generalized Product Rule</vt:lpstr>
      <vt:lpstr>Generalized Product Rule</vt:lpstr>
      <vt:lpstr>Generalized Product Rule</vt:lpstr>
      <vt:lpstr>Division Rule</vt:lpstr>
      <vt:lpstr>Division Rule</vt:lpstr>
      <vt:lpstr>Counting Subsets</vt:lpstr>
      <vt:lpstr>Counting Subsets</vt:lpstr>
      <vt:lpstr>Counting Subsets</vt:lpstr>
      <vt:lpstr>Counting Subsets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  <vt:lpstr>counting 2-pair poker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1165</cp:revision>
  <cp:lastPrinted>2012-04-09T05:56:44Z</cp:lastPrinted>
  <dcterms:created xsi:type="dcterms:W3CDTF">2011-04-05T13:58:44Z</dcterms:created>
  <dcterms:modified xsi:type="dcterms:W3CDTF">2012-04-09T05:57:58Z</dcterms:modified>
</cp:coreProperties>
</file>