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373" r:id="rId15"/>
    <p:sldId id="372" r:id="rId16"/>
    <p:sldId id="274" r:id="rId17"/>
    <p:sldId id="275" r:id="rId18"/>
    <p:sldId id="279" r:id="rId19"/>
    <p:sldId id="365" r:id="rId20"/>
    <p:sldId id="356" r:id="rId21"/>
    <p:sldId id="360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92" d="100"/>
          <a:sy n="92" d="100"/>
        </p:scale>
        <p:origin x="-1512" y="-11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16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17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20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21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 dirty="0">
                <a:latin typeface="Comic Sans MS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 dirty="0">
                <a:latin typeface="Comic Sans MS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 dirty="0">
                <a:latin typeface="Comic Sans MS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94502"/>
              </p:ext>
            </p:extLst>
          </p:nvPr>
        </p:nvGraphicFramePr>
        <p:xfrm>
          <a:off x="2792413" y="1239838"/>
          <a:ext cx="34258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Equation" r:id="rId4" imgW="774700" imgH="520700" progId="Equation.DSMT4">
                  <p:embed/>
                </p:oleObj>
              </mc:Choice>
              <mc:Fallback>
                <p:oleObj name="Equation" r:id="rId4" imgW="7747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239838"/>
                        <a:ext cx="342582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Infinite Geometric Series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62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I </a:t>
            </a:r>
            <a:r>
              <a:rPr lang="en-US" sz="6000" dirty="0" smtClean="0"/>
              <a:t>will</a:t>
            </a:r>
          </a:p>
          <a:p>
            <a:pPr>
              <a:buFontTx/>
              <a:buNone/>
            </a:pPr>
            <a:r>
              <a:rPr lang="en-US" sz="6600" dirty="0" smtClean="0"/>
              <a:t>pay </a:t>
            </a:r>
            <a:r>
              <a:rPr lang="en-US" sz="6600" dirty="0"/>
              <a:t>you</a:t>
            </a:r>
            <a:r>
              <a:rPr lang="en-US" sz="6600" dirty="0">
                <a:solidFill>
                  <a:srgbClr val="3333FF"/>
                </a:solidFill>
              </a:rPr>
              <a:t> $</a:t>
            </a:r>
            <a:r>
              <a:rPr lang="en-US" sz="6600" dirty="0" smtClean="0">
                <a:solidFill>
                  <a:srgbClr val="3333FF"/>
                </a:solidFill>
              </a:rPr>
              <a:t>10 </a:t>
            </a:r>
            <a:r>
              <a:rPr lang="en-US" sz="6600" dirty="0" smtClean="0"/>
              <a:t>in </a:t>
            </a:r>
            <a:r>
              <a:rPr lang="en-US" sz="6600" dirty="0">
                <a:solidFill>
                  <a:srgbClr val="3333FF"/>
                </a:solidFill>
              </a:rPr>
              <a:t>1</a:t>
            </a:r>
            <a:r>
              <a:rPr lang="en-US" sz="6600" dirty="0"/>
              <a:t> year</a:t>
            </a:r>
            <a:r>
              <a:rPr lang="en-US" sz="6600" dirty="0" smtClean="0"/>
              <a:t>, </a:t>
            </a:r>
          </a:p>
          <a:p>
            <a:pPr>
              <a:buFontTx/>
              <a:buNone/>
            </a:pPr>
            <a:r>
              <a:rPr lang="en-US" sz="6000" dirty="0" smtClean="0"/>
              <a:t>if you </a:t>
            </a:r>
            <a:r>
              <a:rPr lang="en-US" sz="6000" dirty="0"/>
              <a:t>will </a:t>
            </a:r>
            <a:endParaRPr lang="en-US" sz="6000" dirty="0" smtClean="0"/>
          </a:p>
          <a:p>
            <a:pPr algn="ctr">
              <a:buFontTx/>
              <a:buNone/>
            </a:pPr>
            <a:r>
              <a:rPr lang="en-US" sz="6600" dirty="0" smtClean="0"/>
              <a:t>pay </a:t>
            </a:r>
            <a:r>
              <a:rPr lang="en-US" sz="6600" dirty="0"/>
              <a:t>me</a:t>
            </a:r>
            <a:r>
              <a:rPr lang="en-US" sz="6600" dirty="0">
                <a:solidFill>
                  <a:schemeClr val="accent2"/>
                </a:solidFill>
              </a:rPr>
              <a:t> </a:t>
            </a:r>
            <a:r>
              <a:rPr lang="en-US" sz="6600" dirty="0">
                <a:solidFill>
                  <a:srgbClr val="3333FF"/>
                </a:solidFill>
              </a:rPr>
              <a:t>$</a:t>
            </a:r>
            <a:r>
              <a:rPr lang="en-US" sz="6600" dirty="0">
                <a:solidFill>
                  <a:srgbClr val="FF00FF"/>
                </a:solidFill>
              </a:rPr>
              <a:t>X</a:t>
            </a:r>
            <a:r>
              <a:rPr lang="en-US" sz="6600" dirty="0"/>
              <a:t> now.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My bank will pay me </a:t>
            </a:r>
            <a:r>
              <a:rPr lang="en-US" sz="4400" dirty="0">
                <a:solidFill>
                  <a:srgbClr val="3333FF"/>
                </a:solidFill>
              </a:rPr>
              <a:t>3% </a:t>
            </a:r>
            <a:r>
              <a:rPr lang="en-US" sz="4400" dirty="0" smtClean="0">
                <a:solidFill>
                  <a:srgbClr val="3333FF"/>
                </a:solidFill>
              </a:rPr>
              <a:t>interest</a:t>
            </a:r>
            <a:endParaRPr lang="en-US" sz="4400" dirty="0"/>
          </a:p>
          <a:p>
            <a:pPr algn="ctr">
              <a:buFontTx/>
              <a:buNone/>
            </a:pPr>
            <a:r>
              <a:rPr lang="en-US" sz="6000" dirty="0" err="1" smtClean="0">
                <a:solidFill>
                  <a:srgbClr val="9D007C"/>
                </a:solidFill>
              </a:rPr>
              <a:t>bankrate</a:t>
            </a:r>
            <a:r>
              <a:rPr lang="en-US" sz="6000" dirty="0" smtClean="0">
                <a:solidFill>
                  <a:srgbClr val="9D007C"/>
                </a:solidFill>
              </a:rPr>
              <a:t>:</a:t>
            </a:r>
            <a:r>
              <a:rPr lang="en-US" sz="6000" dirty="0">
                <a:solidFill>
                  <a:srgbClr val="9D007C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 </a:t>
            </a:r>
            <a:r>
              <a:rPr lang="en-US" sz="6000" dirty="0"/>
              <a:t>::=</a:t>
            </a:r>
            <a:r>
              <a:rPr lang="en-US" sz="6000" dirty="0">
                <a:solidFill>
                  <a:schemeClr val="accent2"/>
                </a:solidFill>
              </a:rPr>
              <a:t> </a:t>
            </a:r>
            <a:r>
              <a:rPr lang="en-US" sz="60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6000" dirty="0"/>
              <a:t>－ bank increases my $$ by this factor in </a:t>
            </a:r>
            <a:r>
              <a:rPr lang="en-US" sz="6000" dirty="0">
                <a:solidFill>
                  <a:srgbClr val="3333FF"/>
                </a:solidFill>
              </a:rPr>
              <a:t>1 </a:t>
            </a:r>
            <a:r>
              <a:rPr lang="en-US" sz="6000" dirty="0"/>
              <a:t>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deposit </a:t>
            </a:r>
            <a:r>
              <a:rPr lang="en-US" sz="6000" dirty="0" smtClean="0">
                <a:solidFill>
                  <a:srgbClr val="3333FF"/>
                </a:solidFill>
              </a:rPr>
              <a:t>$</a:t>
            </a:r>
            <a:r>
              <a:rPr lang="en-US" sz="6000" dirty="0">
                <a:solidFill>
                  <a:srgbClr val="FF00FF"/>
                </a:solidFill>
              </a:rPr>
              <a:t>X</a:t>
            </a:r>
            <a:r>
              <a:rPr lang="en-US" sz="6000" dirty="0"/>
              <a:t> </a:t>
            </a:r>
            <a:r>
              <a:rPr lang="en-US" sz="6000" dirty="0" smtClean="0"/>
              <a:t>now to </a:t>
            </a:r>
            <a:r>
              <a:rPr lang="en-US" sz="6000" dirty="0"/>
              <a:t>have </a:t>
            </a:r>
            <a:endParaRPr lang="en-US" sz="6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3333FF"/>
                </a:solidFill>
              </a:rPr>
              <a:t>$</a:t>
            </a:r>
            <a:r>
              <a:rPr lang="en-US" sz="6000" dirty="0" err="1" smtClean="0">
                <a:solidFill>
                  <a:srgbClr val="3333FF"/>
                </a:solidFill>
              </a:rPr>
              <a:t>b</a:t>
            </a:r>
            <a:r>
              <a:rPr lang="en-US" sz="6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6000" dirty="0" err="1" smtClean="0">
                <a:solidFill>
                  <a:srgbClr val="FF00FF"/>
                </a:solidFill>
              </a:rPr>
              <a:t>X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= 1.06</a:t>
            </a:r>
            <a:r>
              <a:rPr lang="en-US" sz="6000" b="1" dirty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6000" dirty="0">
                <a:solidFill>
                  <a:srgbClr val="FF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dirty="0"/>
              <a:t>in </a:t>
            </a:r>
            <a:r>
              <a:rPr lang="en-US" sz="6000" dirty="0">
                <a:solidFill>
                  <a:srgbClr val="3333FF"/>
                </a:solidFill>
              </a:rPr>
              <a:t>1</a:t>
            </a:r>
            <a:r>
              <a:rPr lang="en-US" sz="6000" dirty="0"/>
              <a:t> </a:t>
            </a:r>
            <a:r>
              <a:rPr lang="en-US" sz="6000" dirty="0" smtClean="0"/>
              <a:t>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FF00FF"/>
                </a:solidFill>
              </a:rPr>
              <a:t> X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 100/1.06 </a:t>
            </a:r>
            <a:r>
              <a:rPr lang="en-US" sz="6000" b="1" dirty="0" smtClean="0">
                <a:solidFill>
                  <a:srgbClr val="3333FF"/>
                </a:solidFill>
                <a:cs typeface="Times New Roman" charset="0"/>
              </a:rPr>
              <a:t>≈ </a:t>
            </a:r>
            <a:r>
              <a:rPr lang="en-US" sz="6000" dirty="0" smtClean="0">
                <a:solidFill>
                  <a:srgbClr val="3333FF"/>
                </a:solidFill>
              </a:rPr>
              <a:t>$</a:t>
            </a:r>
            <a:r>
              <a:rPr lang="en-US" sz="6000" dirty="0" smtClean="0">
                <a:solidFill>
                  <a:srgbClr val="FF00FF"/>
                </a:solidFill>
              </a:rPr>
              <a:t>97.09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gives</a:t>
            </a:r>
            <a:r>
              <a:rPr lang="en-US" sz="6000" dirty="0" smtClean="0">
                <a:solidFill>
                  <a:srgbClr val="3333FF"/>
                </a:solidFill>
              </a:rPr>
              <a:t> $100</a:t>
            </a:r>
            <a:r>
              <a:rPr lang="en-US" sz="6000" dirty="0"/>
              <a:t> in </a:t>
            </a:r>
            <a:r>
              <a:rPr lang="en-US" sz="6000" dirty="0">
                <a:solidFill>
                  <a:srgbClr val="3333FF"/>
                </a:solidFill>
              </a:rPr>
              <a:t>1</a:t>
            </a:r>
            <a:r>
              <a:rPr lang="en-US" sz="6000" dirty="0"/>
              <a:t> </a:t>
            </a:r>
            <a:r>
              <a:rPr lang="en-US" sz="6000" dirty="0" smtClean="0"/>
              <a:t>year.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600" dirty="0" smtClean="0">
                <a:solidFill>
                  <a:srgbClr val="9D007C"/>
                </a:solidFill>
              </a:rPr>
              <a:t>Today’s </a:t>
            </a:r>
            <a:r>
              <a:rPr lang="en-US" sz="6600" dirty="0">
                <a:solidFill>
                  <a:srgbClr val="9D007C"/>
                </a:solidFill>
              </a:rPr>
              <a:t>value</a:t>
            </a:r>
            <a:r>
              <a:rPr lang="en-US" sz="6600" dirty="0"/>
              <a:t> </a:t>
            </a:r>
            <a:r>
              <a:rPr lang="en-US" sz="6600" dirty="0" smtClean="0"/>
              <a:t>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600" dirty="0" smtClean="0">
                <a:solidFill>
                  <a:srgbClr val="3333FF"/>
                </a:solidFill>
              </a:rPr>
              <a:t>$100</a:t>
            </a:r>
            <a:r>
              <a:rPr lang="en-US" sz="6600" dirty="0">
                <a:solidFill>
                  <a:srgbClr val="FF00FF"/>
                </a:solidFill>
              </a:rPr>
              <a:t> </a:t>
            </a:r>
            <a:r>
              <a:rPr lang="en-US" sz="6600" dirty="0"/>
              <a:t>in </a:t>
            </a:r>
            <a:r>
              <a:rPr lang="en-US" sz="6600" dirty="0">
                <a:solidFill>
                  <a:srgbClr val="3333FF"/>
                </a:solidFill>
              </a:rPr>
              <a:t>1</a:t>
            </a:r>
            <a:r>
              <a:rPr lang="en-US" sz="6600" dirty="0"/>
              <a:t> </a:t>
            </a:r>
            <a:r>
              <a:rPr lang="en-US" sz="6600" dirty="0" smtClean="0"/>
              <a:t>year is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6600" dirty="0">
                <a:solidFill>
                  <a:srgbClr val="3333FF"/>
                </a:solidFill>
              </a:rPr>
              <a:t>$</a:t>
            </a:r>
            <a:r>
              <a:rPr lang="en-US" sz="6600" dirty="0" smtClean="0">
                <a:solidFill>
                  <a:srgbClr val="FF00FF"/>
                </a:solidFill>
              </a:rPr>
              <a:t>97.09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600" dirty="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6000" dirty="0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424571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deposit </a:t>
            </a:r>
            <a:r>
              <a:rPr lang="en-US" sz="6000" dirty="0">
                <a:solidFill>
                  <a:srgbClr val="3333FF"/>
                </a:solidFill>
              </a:rPr>
              <a:t>$</a:t>
            </a:r>
            <a:r>
              <a:rPr lang="en-US" sz="6000" dirty="0">
                <a:solidFill>
                  <a:srgbClr val="FF00FF"/>
                </a:solidFill>
              </a:rPr>
              <a:t>X</a:t>
            </a:r>
            <a:r>
              <a:rPr lang="en-US" sz="6000" dirty="0"/>
              <a:t> now</a:t>
            </a:r>
            <a:r>
              <a:rPr lang="en-US" sz="6000" dirty="0" smtClean="0"/>
              <a:t>, </a:t>
            </a:r>
            <a:r>
              <a:rPr lang="en-US" sz="6000" dirty="0" smtClean="0"/>
              <a:t>get</a:t>
            </a:r>
            <a:endParaRPr lang="en-US" sz="6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3333FF"/>
                </a:solidFill>
              </a:rPr>
              <a:t>$</a:t>
            </a:r>
            <a:r>
              <a:rPr lang="en-US" sz="6000" dirty="0" err="1" smtClean="0">
                <a:solidFill>
                  <a:srgbClr val="3333FF"/>
                </a:solidFill>
              </a:rPr>
              <a:t>b</a:t>
            </a:r>
            <a:r>
              <a:rPr lang="en-US" sz="6000" baseline="30000" dirty="0" err="1" smtClean="0">
                <a:solidFill>
                  <a:srgbClr val="3333FF"/>
                </a:solidFill>
              </a:rPr>
              <a:t>n</a:t>
            </a:r>
            <a:r>
              <a:rPr lang="en-US" sz="6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6000" dirty="0" err="1" smtClean="0">
                <a:solidFill>
                  <a:srgbClr val="FF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dirty="0"/>
              <a:t>in </a:t>
            </a:r>
            <a:r>
              <a:rPr lang="en-US" sz="6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 years.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9D007C"/>
                </a:solidFill>
              </a:rPr>
              <a:t>Today’s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9D007C"/>
                </a:solidFill>
              </a:rPr>
              <a:t>value</a:t>
            </a:r>
            <a:r>
              <a:rPr lang="en-US" sz="5400" dirty="0"/>
              <a:t> </a:t>
            </a:r>
            <a:r>
              <a:rPr lang="en-US" sz="5400" dirty="0" smtClean="0"/>
              <a:t>of </a:t>
            </a:r>
            <a:r>
              <a:rPr lang="en-US" sz="5400" dirty="0">
                <a:solidFill>
                  <a:srgbClr val="3333FF"/>
                </a:solidFill>
              </a:rPr>
              <a:t>$</a:t>
            </a:r>
            <a:r>
              <a:rPr lang="en-US" sz="5400" dirty="0" smtClean="0">
                <a:solidFill>
                  <a:srgbClr val="FF00FF"/>
                </a:solidFill>
              </a:rPr>
              <a:t>X </a:t>
            </a:r>
            <a:r>
              <a:rPr lang="en-US" sz="5400" dirty="0" smtClean="0"/>
              <a:t>in </a:t>
            </a:r>
            <a:r>
              <a:rPr lang="en-US" sz="5400" dirty="0" smtClean="0">
                <a:solidFill>
                  <a:srgbClr val="3333FF"/>
                </a:solidFill>
              </a:rPr>
              <a:t>n</a:t>
            </a:r>
            <a:r>
              <a:rPr lang="en-US" sz="5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years 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/>
              <a:t>where </a:t>
            </a:r>
            <a:r>
              <a:rPr lang="en-US" sz="4800" dirty="0" smtClean="0">
                <a:solidFill>
                  <a:srgbClr val="3333FF"/>
                </a:solidFill>
              </a:rPr>
              <a:t>r ::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3333FF"/>
                </a:solidFill>
              </a:rPr>
              <a:t> 1/b</a:t>
            </a:r>
            <a:endParaRPr lang="en-US" sz="4800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83797"/>
              </p:ext>
            </p:extLst>
          </p:nvPr>
        </p:nvGraphicFramePr>
        <p:xfrm>
          <a:off x="5334000" y="3581400"/>
          <a:ext cx="3200400" cy="241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0" name="Equation" r:id="rId4" imgW="622300" imgH="469900" progId="Equation.DSMT4">
                  <p:embed/>
                </p:oleObj>
              </mc:Choice>
              <mc:Fallback>
                <p:oleObj name="Equation" r:id="rId4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3581400"/>
                        <a:ext cx="3200400" cy="2416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26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marL="0" indent="0" algn="ctr"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pPr marL="0" indent="0">
              <a:buNone/>
            </a:pPr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 marL="0" indent="0"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 marL="0" indent="0"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Get </a:t>
            </a:r>
            <a:r>
              <a:rPr lang="en-US" sz="4800" dirty="0">
                <a:solidFill>
                  <a:srgbClr val="3333FF"/>
                </a:solidFill>
                <a:latin typeface="Comic Sans MS"/>
                <a:cs typeface="Comic Sans MS"/>
              </a:rPr>
              <a:t>$100/year</a:t>
            </a:r>
            <a:r>
              <a:rPr lang="en-US" sz="48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for</a:t>
            </a:r>
            <a:r>
              <a:rPr lang="en-US" sz="48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/>
                <a:cs typeface="Comic Sans MS"/>
              </a:rPr>
              <a:t>10</a:t>
            </a:r>
            <a:r>
              <a:rPr lang="en-US" sz="48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if pay </a:t>
            </a:r>
            <a:r>
              <a:rPr lang="en-US" sz="4800" dirty="0">
                <a:solidFill>
                  <a:srgbClr val="3333FF"/>
                </a:solidFill>
                <a:latin typeface="Comic Sans MS"/>
                <a:cs typeface="Comic Sans MS"/>
              </a:rPr>
              <a:t>$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Y </a:t>
            </a:r>
            <a:r>
              <a:rPr lang="en-US" sz="4800" dirty="0">
                <a:latin typeface="Comic Sans MS"/>
                <a:cs typeface="Comic Sans MS"/>
              </a:rPr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Today’s value</a:t>
            </a:r>
            <a:r>
              <a:rPr lang="en-US" sz="4800" dirty="0" smtClean="0">
                <a:latin typeface="Comic Sans MS"/>
                <a:cs typeface="Comic Sans MS"/>
              </a:rPr>
              <a:t> of this deal is</a:t>
            </a:r>
            <a:endParaRPr lang="en-US" sz="4800" dirty="0">
              <a:latin typeface="Comic Sans MS"/>
              <a:cs typeface="Comic Sans M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3333FF"/>
                </a:solidFill>
              </a:rPr>
              <a:t> 100r + 100r</a:t>
            </a:r>
            <a:r>
              <a:rPr lang="en-US" sz="4400" baseline="30000" dirty="0">
                <a:solidFill>
                  <a:srgbClr val="3333FF"/>
                </a:solidFill>
              </a:rPr>
              <a:t>2</a:t>
            </a:r>
            <a:r>
              <a:rPr lang="en-US" sz="4400" dirty="0">
                <a:solidFill>
                  <a:srgbClr val="3333FF"/>
                </a:solidFill>
              </a:rPr>
              <a:t> + 100r</a:t>
            </a:r>
            <a:r>
              <a:rPr lang="en-US" sz="4400" baseline="30000" dirty="0">
                <a:solidFill>
                  <a:srgbClr val="3333FF"/>
                </a:solidFill>
              </a:rPr>
              <a:t>3</a:t>
            </a:r>
            <a:r>
              <a:rPr lang="en-US" sz="4400" dirty="0">
                <a:solidFill>
                  <a:srgbClr val="3333FF"/>
                </a:solidFill>
              </a:rPr>
              <a:t> + </a:t>
            </a:r>
            <a:r>
              <a:rPr lang="en-US" sz="5400" dirty="0">
                <a:solidFill>
                  <a:srgbClr val="0000FF"/>
                </a:solidFill>
              </a:rPr>
              <a:t>⋯</a:t>
            </a:r>
            <a:r>
              <a:rPr lang="en-US" sz="4400" dirty="0">
                <a:solidFill>
                  <a:srgbClr val="3333FF"/>
                </a:solidFill>
              </a:rPr>
              <a:t> + 100r</a:t>
            </a:r>
            <a:r>
              <a:rPr lang="en-US" sz="44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</a:t>
            </a:r>
            <a:r>
              <a:rPr lang="en-US" sz="4400" dirty="0">
                <a:cs typeface="Times New Roman" charset="0"/>
              </a:rPr>
              <a:t>= </a:t>
            </a:r>
            <a:r>
              <a:rPr lang="en-US" sz="44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4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4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400" dirty="0">
                <a:solidFill>
                  <a:srgbClr val="3333FF"/>
                </a:solidFill>
                <a:cs typeface="Times New Roman" charset="0"/>
              </a:rPr>
              <a:t>)</a:t>
            </a:r>
            <a:endParaRPr lang="en-US" sz="4000" dirty="0">
              <a:solidFill>
                <a:srgbClr val="3333FF"/>
              </a:solidFill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3333FF"/>
                </a:solidFill>
              </a:rPr>
              <a:t>100r(</a:t>
            </a:r>
            <a:r>
              <a:rPr lang="en-US" sz="4400" dirty="0" smtClean="0">
                <a:solidFill>
                  <a:srgbClr val="3333FF"/>
                </a:solidFill>
              </a:rPr>
              <a:t>1</a:t>
            </a:r>
            <a:r>
              <a:rPr lang="en-US" sz="44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baseline="30000" dirty="0" smtClean="0">
                <a:solidFill>
                  <a:srgbClr val="3333FF"/>
                </a:solidFill>
              </a:rPr>
              <a:t>10</a:t>
            </a:r>
            <a:r>
              <a:rPr lang="en-US" sz="4400" dirty="0">
                <a:solidFill>
                  <a:srgbClr val="3333FF"/>
                </a:solidFill>
              </a:rPr>
              <a:t>)</a:t>
            </a:r>
            <a:r>
              <a:rPr lang="en-US" sz="4400" b="1" dirty="0">
                <a:solidFill>
                  <a:srgbClr val="3333FF"/>
                </a:solidFill>
              </a:rPr>
              <a:t>/</a:t>
            </a:r>
            <a:r>
              <a:rPr lang="en-US" sz="4400" dirty="0">
                <a:solidFill>
                  <a:srgbClr val="3333FF"/>
                </a:solidFill>
              </a:rPr>
              <a:t>(</a:t>
            </a:r>
            <a:r>
              <a:rPr lang="en-US" sz="4400" dirty="0" smtClean="0">
                <a:solidFill>
                  <a:srgbClr val="3333FF"/>
                </a:solidFill>
              </a:rPr>
              <a:t>1</a:t>
            </a:r>
            <a:r>
              <a:rPr lang="en-US" sz="44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dirty="0">
                <a:solidFill>
                  <a:srgbClr val="3333FF"/>
                </a:solidFill>
              </a:rPr>
              <a:t>)</a:t>
            </a:r>
            <a:r>
              <a:rPr lang="en-US" sz="4400" dirty="0"/>
              <a:t> = $</a:t>
            </a:r>
            <a:r>
              <a:rPr lang="en-US" sz="44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2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4400" dirty="0" smtClean="0"/>
              <a:t>Contract to </a:t>
            </a:r>
            <a:r>
              <a:rPr lang="en-US" sz="4400" dirty="0"/>
              <a:t>receive </a:t>
            </a:r>
            <a:r>
              <a:rPr lang="en-US" sz="4400" dirty="0">
                <a:solidFill>
                  <a:srgbClr val="3333FF"/>
                </a:solidFill>
              </a:rPr>
              <a:t>$100</a:t>
            </a:r>
            <a:r>
              <a:rPr lang="en-US" sz="4400" dirty="0"/>
              <a:t>/</a:t>
            </a:r>
            <a:r>
              <a:rPr lang="en-US" sz="4400" dirty="0" smtClean="0"/>
              <a:t>year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3333FF"/>
                </a:solidFill>
              </a:rPr>
              <a:t>10</a:t>
            </a:r>
            <a:r>
              <a:rPr lang="en-US" sz="4400" dirty="0" smtClean="0"/>
              <a:t> years is worth </a:t>
            </a:r>
            <a:r>
              <a:rPr lang="en-US" sz="4400" dirty="0" smtClean="0">
                <a:solidFill>
                  <a:srgbClr val="3333FF"/>
                </a:solidFill>
              </a:rPr>
              <a:t>$</a:t>
            </a:r>
            <a:r>
              <a:rPr lang="en-US" sz="4400" dirty="0" smtClean="0">
                <a:solidFill>
                  <a:srgbClr val="FF00FF"/>
                </a:solidFill>
              </a:rPr>
              <a:t>853.02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endParaRPr lang="en-US" sz="40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FF6600"/>
                </a:solidFill>
              </a:rPr>
              <a:t>QUICKIE</a:t>
            </a:r>
            <a:r>
              <a:rPr lang="en-US" sz="3600" dirty="0">
                <a:solidFill>
                  <a:srgbClr val="FF6600"/>
                </a:solidFill>
              </a:rPr>
              <a:t>: </a:t>
            </a:r>
            <a:r>
              <a:rPr lang="en-US" sz="3600" dirty="0"/>
              <a:t>If </a:t>
            </a:r>
            <a:r>
              <a:rPr lang="en-US" sz="3600" dirty="0" err="1"/>
              <a:t>bankrates</a:t>
            </a:r>
            <a:r>
              <a:rPr lang="en-US" sz="3600" dirty="0"/>
              <a:t>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 smtClean="0"/>
              <a:t>annuity becomes more valuable</a:t>
            </a:r>
            <a:endParaRPr lang="en-US" sz="4000" dirty="0"/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annuity </a:t>
            </a:r>
            <a:r>
              <a:rPr lang="en-US" sz="4000" dirty="0" smtClean="0"/>
              <a:t>has same value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annuity becomes </a:t>
            </a:r>
            <a:r>
              <a:rPr lang="en-US" sz="4000" dirty="0" smtClean="0"/>
              <a:t>less valuable</a:t>
            </a:r>
            <a:endParaRPr lang="en-US" sz="4000" dirty="0"/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endParaRPr lang="en-US" sz="4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8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2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Tm="2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7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8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Geometric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7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4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5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Series</a:t>
            </a:r>
            <a:endParaRPr lang="en-US" dirty="0"/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62057"/>
              </p:ext>
            </p:extLst>
          </p:nvPr>
        </p:nvGraphicFramePr>
        <p:xfrm>
          <a:off x="228600" y="2362200"/>
          <a:ext cx="863419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3419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04800" y="1515070"/>
            <a:ext cx="8598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9D007C"/>
                </a:solidFill>
                <a:latin typeface="Comic Sans MS" charset="0"/>
              </a:rPr>
              <a:t>Infinite</a:t>
            </a:r>
            <a:r>
              <a:rPr lang="en-US" sz="5400" dirty="0" smtClean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sz="5400" dirty="0" smtClean="0">
                <a:latin typeface="Comic Sans MS" charset="0"/>
              </a:rPr>
              <a:t>geometric series</a:t>
            </a:r>
            <a:endParaRPr lang="en-US" sz="5400" dirty="0">
              <a:latin typeface="Comic Sans M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Infinite Geometric Series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54414"/>
              </p:ext>
            </p:extLst>
          </p:nvPr>
        </p:nvGraphicFramePr>
        <p:xfrm>
          <a:off x="2720078" y="990600"/>
          <a:ext cx="3703843" cy="193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9" name="Equation" r:id="rId4" imgW="901700" imgH="469900" progId="Equation.DSMT4">
                  <p:embed/>
                </p:oleObj>
              </mc:Choice>
              <mc:Fallback>
                <p:oleObj name="Equation" r:id="rId4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0078" y="990600"/>
                        <a:ext cx="3703843" cy="1930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08206"/>
              </p:ext>
            </p:extLst>
          </p:nvPr>
        </p:nvGraphicFramePr>
        <p:xfrm>
          <a:off x="581935" y="3048000"/>
          <a:ext cx="795246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0" name="Equation" r:id="rId6" imgW="1892300" imgH="533400" progId="Equation.DSMT4">
                  <p:embed/>
                </p:oleObj>
              </mc:Choice>
              <mc:Fallback>
                <p:oleObj name="Equation" r:id="rId6" imgW="1892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935" y="3048000"/>
                        <a:ext cx="7952465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14625" y="5486400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 dirty="0">
                <a:latin typeface="Comic Sans MS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 dirty="0">
                <a:latin typeface="Comic Sans MS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 dirty="0">
                <a:latin typeface="Comic Sans MS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431</Words>
  <Application>Microsoft Macintosh PowerPoint</Application>
  <PresentationFormat>On-screen Show (4:3)</PresentationFormat>
  <Paragraphs>93</Paragraphs>
  <Slides>21</Slides>
  <Notes>21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MathType 6.0 Equation</vt:lpstr>
      <vt:lpstr>PowerPoint Presentation</vt:lpstr>
      <vt:lpstr>Geometric Sum</vt:lpstr>
      <vt:lpstr>Geometric Sum</vt:lpstr>
      <vt:lpstr>Geometric Sum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279</cp:revision>
  <cp:lastPrinted>2012-04-06T16:54:32Z</cp:lastPrinted>
  <dcterms:created xsi:type="dcterms:W3CDTF">2002-03-12T04:04:58Z</dcterms:created>
  <dcterms:modified xsi:type="dcterms:W3CDTF">2012-04-06T20:03:25Z</dcterms:modified>
</cp:coreProperties>
</file>