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notesSlides/notesSlide8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3.bin" ContentType="application/vnd.openxmlformats-officedocument.oleObject"/>
  <Override PartName="/ppt/notesSlides/notesSlide11.xml" ContentType="application/vnd.openxmlformats-officedocument.presentationml.notesSlide+xml"/>
  <Override PartName="/ppt/embeddings/oleObject14.bin" ContentType="application/vnd.openxmlformats-officedocument.oleObject"/>
  <Override PartName="/ppt/notesSlides/notesSlide12.xml" ContentType="application/vnd.openxmlformats-officedocument.presentationml.notesSlide+xml"/>
  <Override PartName="/ppt/embeddings/oleObject15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17"/>
  </p:notesMasterIdLst>
  <p:handoutMasterIdLst>
    <p:handoutMasterId r:id="rId18"/>
  </p:handoutMasterIdLst>
  <p:sldIdLst>
    <p:sldId id="857" r:id="rId2"/>
    <p:sldId id="869" r:id="rId3"/>
    <p:sldId id="870" r:id="rId4"/>
    <p:sldId id="871" r:id="rId5"/>
    <p:sldId id="886" r:id="rId6"/>
    <p:sldId id="876" r:id="rId7"/>
    <p:sldId id="887" r:id="rId8"/>
    <p:sldId id="879" r:id="rId9"/>
    <p:sldId id="880" r:id="rId10"/>
    <p:sldId id="881" r:id="rId11"/>
    <p:sldId id="888" r:id="rId12"/>
    <p:sldId id="889" r:id="rId13"/>
    <p:sldId id="883" r:id="rId14"/>
    <p:sldId id="891" r:id="rId15"/>
    <p:sldId id="893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 varScale="1">
        <p:scale>
          <a:sx n="90" d="100"/>
          <a:sy n="90" d="100"/>
        </p:scale>
        <p:origin x="-1208" y="-96"/>
      </p:cViewPr>
      <p:guideLst>
        <p:guide orient="horz" pos="2157"/>
        <p:guide pos="30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152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3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502014" y="6602413"/>
            <a:ext cx="2265940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Albert R Meyer.     March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23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, 2012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2.bin"/><Relationship Id="rId12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6.w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7.emf"/><Relationship Id="rId10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676400"/>
            <a:ext cx="7924800" cy="4114800"/>
          </a:xfrm>
        </p:spPr>
        <p:txBody>
          <a:bodyPr/>
          <a:lstStyle/>
          <a:p>
            <a:r>
              <a:rPr lang="en-US" sz="9600" b="1" dirty="0" smtClean="0"/>
              <a:t>Hall’s</a:t>
            </a:r>
          </a:p>
          <a:p>
            <a:r>
              <a:rPr lang="en-US" sz="9600" b="1" dirty="0" smtClean="0"/>
              <a:t>Theorem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ACC12FA-6F6F-4B19-8ECB-8859505F4A8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2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  <p:extLst>
      <p:ext uri="{BB962C8B-B14F-4D97-AF65-F5344CB8AC3E}">
        <p14:creationId xmlns:p14="http://schemas.microsoft.com/office/powerpoint/2010/main" val="360689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5" name="Text Box 3"/>
          <p:cNvSpPr txBox="1">
            <a:spLocks noChangeArrowheads="1"/>
          </p:cNvSpPr>
          <p:nvPr/>
        </p:nvSpPr>
        <p:spPr bwMode="auto">
          <a:xfrm>
            <a:off x="361950" y="1133475"/>
            <a:ext cx="8492830" cy="5262979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Case 1: there is a </a:t>
            </a:r>
            <a:r>
              <a:rPr lang="en-US" sz="4800" dirty="0" smtClean="0">
                <a:latin typeface="Comic Sans MS" pitchFamily="8" charset="0"/>
              </a:rPr>
              <a:t>nonempty</a:t>
            </a:r>
            <a:endParaRPr lang="en-US" sz="4800" dirty="0">
              <a:latin typeface="Comic Sans MS" pitchFamily="8" charset="0"/>
            </a:endParaRPr>
          </a:p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proper subset 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 of girls with</a:t>
            </a:r>
          </a:p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            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|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=</a:t>
            </a:r>
            <a:r>
              <a:rPr lang="en-US" sz="4800" dirty="0" smtClean="0">
                <a:latin typeface="Comic Sans MS" pitchFamily="8" charset="0"/>
              </a:rPr>
              <a:t>|E(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)|.</a:t>
            </a:r>
          </a:p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by </a:t>
            </a:r>
            <a:r>
              <a:rPr lang="en-US" sz="4400" dirty="0" smtClean="0">
                <a:solidFill>
                  <a:srgbClr val="9F009F"/>
                </a:solidFill>
                <a:latin typeface="Comic Sans MS" pitchFamily="8" charset="0"/>
              </a:rPr>
              <a:t>Lemmas</a:t>
            </a:r>
            <a:r>
              <a:rPr lang="en-US" sz="4800" dirty="0" smtClean="0">
                <a:latin typeface="Comic Sans MS" pitchFamily="8" charset="0"/>
              </a:rPr>
              <a:t>, </a:t>
            </a:r>
            <a:r>
              <a:rPr lang="en-US" sz="4800" dirty="0">
                <a:latin typeface="Comic Sans MS" pitchFamily="8" charset="0"/>
              </a:rPr>
              <a:t>no bottlenecks in</a:t>
            </a:r>
          </a:p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bipartite graph 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, </a:t>
            </a:r>
            <a:r>
              <a:rPr lang="en-US" sz="4800" dirty="0" smtClean="0">
                <a:latin typeface="Comic Sans MS" pitchFamily="8" charset="0"/>
              </a:rPr>
              <a:t>E(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)),</a:t>
            </a:r>
          </a:p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and </a:t>
            </a:r>
            <a:r>
              <a:rPr lang="en-US" sz="4800" dirty="0">
                <a:latin typeface="Comic Sans MS" pitchFamily="8" charset="0"/>
              </a:rPr>
              <a:t>none in </a:t>
            </a:r>
          </a:p>
        </p:txBody>
      </p:sp>
      <p:graphicFrame>
        <p:nvGraphicFramePr>
          <p:cNvPr id="279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859266"/>
              </p:ext>
            </p:extLst>
          </p:nvPr>
        </p:nvGraphicFramePr>
        <p:xfrm>
          <a:off x="4897438" y="5461000"/>
          <a:ext cx="28924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4" imgW="635000" imgH="254000" progId="Equation.DSMT4">
                  <p:embed/>
                </p:oleObj>
              </mc:Choice>
              <mc:Fallback>
                <p:oleObj name="Equation" r:id="rId4" imgW="635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438" y="5461000"/>
                        <a:ext cx="2892425" cy="1019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5199D156-BED7-4ABA-8C84-A9EB6CBBA76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  <a:noFill/>
        </p:spPr>
        <p:txBody>
          <a:bodyPr/>
          <a:lstStyle/>
          <a:p>
            <a:r>
              <a:rPr lang="en-US" sz="3600" dirty="0" smtClean="0"/>
              <a:t>Proof of Hall’s Theorem</a:t>
            </a:r>
          </a:p>
        </p:txBody>
      </p:sp>
    </p:spTree>
    <p:extLst>
      <p:ext uri="{BB962C8B-B14F-4D97-AF65-F5344CB8AC3E}">
        <p14:creationId xmlns:p14="http://schemas.microsoft.com/office/powerpoint/2010/main" val="41695758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24556" y="929747"/>
            <a:ext cx="8565443" cy="304698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6000" dirty="0">
                <a:latin typeface="Comic Sans MS" pitchFamily="8" charset="0"/>
              </a:rPr>
              <a:t>by induction, match</a:t>
            </a:r>
          </a:p>
          <a:p>
            <a:pPr>
              <a:buNone/>
            </a:pPr>
            <a:r>
              <a:rPr lang="en-US" sz="6000" dirty="0" smtClean="0">
                <a:latin typeface="Comic Sans MS" pitchFamily="8" charset="0"/>
              </a:rPr>
              <a:t>(</a:t>
            </a:r>
            <a:r>
              <a:rPr lang="en-US" sz="60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>
                <a:latin typeface="Comic Sans MS" pitchFamily="8" charset="0"/>
              </a:rPr>
              <a:t>, </a:t>
            </a:r>
            <a:r>
              <a:rPr lang="en-US" sz="6000" dirty="0" smtClean="0">
                <a:latin typeface="Comic Sans MS" pitchFamily="8" charset="0"/>
              </a:rPr>
              <a:t>E(</a:t>
            </a:r>
            <a:r>
              <a:rPr lang="en-US" sz="60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>
                <a:latin typeface="Comic Sans MS" pitchFamily="8" charset="0"/>
              </a:rPr>
              <a:t>)</a:t>
            </a:r>
            <a:r>
              <a:rPr lang="en-US" sz="6000" dirty="0" smtClean="0">
                <a:latin typeface="Comic Sans MS" pitchFamily="8" charset="0"/>
              </a:rPr>
              <a:t>) and</a:t>
            </a:r>
            <a:r>
              <a:rPr lang="en-US" sz="6000" dirty="0">
                <a:latin typeface="Comic Sans MS" pitchFamily="8" charset="0"/>
              </a:rPr>
              <a:t> </a:t>
            </a:r>
            <a:r>
              <a:rPr lang="en-US" sz="6000" dirty="0" smtClean="0">
                <a:latin typeface="Comic Sans MS" pitchFamily="8" charset="0"/>
              </a:rPr>
              <a:t>separately. </a:t>
            </a:r>
            <a:endParaRPr lang="en-US" sz="6000" dirty="0">
              <a:latin typeface="Comic Sans MS" pitchFamily="8" charset="0"/>
            </a:endParaRP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525940"/>
              </p:ext>
            </p:extLst>
          </p:nvPr>
        </p:nvGraphicFramePr>
        <p:xfrm>
          <a:off x="5457296" y="1817864"/>
          <a:ext cx="342900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4" imgW="635000" imgH="254000" progId="Equation.DSMT4">
                  <p:embed/>
                </p:oleObj>
              </mc:Choice>
              <mc:Fallback>
                <p:oleObj name="Equation" r:id="rId4" imgW="635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296" y="1817864"/>
                        <a:ext cx="3429000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0DDF95B9-153B-49A1-A27F-80A6A108AF0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  <a:noFill/>
        </p:spPr>
        <p:txBody>
          <a:bodyPr/>
          <a:lstStyle/>
          <a:p>
            <a:r>
              <a:rPr lang="en-US" sz="3600" dirty="0" smtClean="0"/>
              <a:t>Proof of Hall’s Theorem</a:t>
            </a:r>
          </a:p>
        </p:txBody>
      </p:sp>
    </p:spTree>
    <p:extLst>
      <p:ext uri="{BB962C8B-B14F-4D97-AF65-F5344CB8AC3E}">
        <p14:creationId xmlns:p14="http://schemas.microsoft.com/office/powerpoint/2010/main" val="17933723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24556" y="929747"/>
            <a:ext cx="8565443" cy="507831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6000" dirty="0">
                <a:latin typeface="Comic Sans MS" pitchFamily="8" charset="0"/>
              </a:rPr>
              <a:t>by induction, match</a:t>
            </a:r>
          </a:p>
          <a:p>
            <a:pPr>
              <a:buNone/>
            </a:pPr>
            <a:r>
              <a:rPr lang="en-US" sz="6000" dirty="0" smtClean="0">
                <a:latin typeface="Comic Sans MS" pitchFamily="8" charset="0"/>
              </a:rPr>
              <a:t>(</a:t>
            </a:r>
            <a:r>
              <a:rPr lang="en-US" sz="60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>
                <a:latin typeface="Comic Sans MS" pitchFamily="8" charset="0"/>
              </a:rPr>
              <a:t>, </a:t>
            </a:r>
            <a:r>
              <a:rPr lang="en-US" sz="6000" dirty="0" smtClean="0">
                <a:latin typeface="Comic Sans MS" pitchFamily="8" charset="0"/>
              </a:rPr>
              <a:t>E(</a:t>
            </a:r>
            <a:r>
              <a:rPr lang="en-US" sz="60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>
                <a:latin typeface="Comic Sans MS" pitchFamily="8" charset="0"/>
              </a:rPr>
              <a:t>)</a:t>
            </a:r>
            <a:r>
              <a:rPr lang="en-US" sz="6000" dirty="0" smtClean="0">
                <a:latin typeface="Comic Sans MS" pitchFamily="8" charset="0"/>
              </a:rPr>
              <a:t>) and</a:t>
            </a:r>
            <a:r>
              <a:rPr lang="en-US" sz="6000" dirty="0">
                <a:latin typeface="Comic Sans MS" pitchFamily="8" charset="0"/>
              </a:rPr>
              <a:t> </a:t>
            </a:r>
            <a:r>
              <a:rPr lang="en-US" sz="6000" dirty="0" smtClean="0">
                <a:latin typeface="Comic Sans MS" pitchFamily="8" charset="0"/>
              </a:rPr>
              <a:t>separately.  </a:t>
            </a:r>
            <a:r>
              <a:rPr lang="en-US" sz="6000" dirty="0" err="1" smtClean="0">
                <a:latin typeface="Comic Sans MS" pitchFamily="8" charset="0"/>
              </a:rPr>
              <a:t>Matchings</a:t>
            </a:r>
            <a:r>
              <a:rPr lang="en-US" sz="6000" dirty="0" smtClean="0">
                <a:latin typeface="Comic Sans MS" pitchFamily="8" charset="0"/>
              </a:rPr>
              <a:t> don’t overlap, so union is a complete </a:t>
            </a:r>
            <a:r>
              <a:rPr lang="en-US" sz="6000" dirty="0" smtClean="0">
                <a:latin typeface="Comic Sans MS" pitchFamily="8" charset="0"/>
              </a:rPr>
              <a:t>matching.</a:t>
            </a:r>
            <a:endParaRPr lang="en-US" sz="6000" dirty="0">
              <a:latin typeface="Comic Sans MS" pitchFamily="8" charset="0"/>
            </a:endParaRP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199010"/>
              </p:ext>
            </p:extLst>
          </p:nvPr>
        </p:nvGraphicFramePr>
        <p:xfrm>
          <a:off x="5457296" y="1817864"/>
          <a:ext cx="342900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4" imgW="635000" imgH="254000" progId="Equation.DSMT4">
                  <p:embed/>
                </p:oleObj>
              </mc:Choice>
              <mc:Fallback>
                <p:oleObj name="Equation" r:id="rId4" imgW="635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296" y="1817864"/>
                        <a:ext cx="3429000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0DDF95B9-153B-49A1-A27F-80A6A108AF0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  <a:noFill/>
        </p:spPr>
        <p:txBody>
          <a:bodyPr/>
          <a:lstStyle/>
          <a:p>
            <a:r>
              <a:rPr lang="en-US" sz="3600" dirty="0" smtClean="0"/>
              <a:t>Proof of Hall’s Theorem</a:t>
            </a:r>
          </a:p>
        </p:txBody>
      </p:sp>
    </p:spTree>
    <p:extLst>
      <p:ext uri="{BB962C8B-B14F-4D97-AF65-F5344CB8AC3E}">
        <p14:creationId xmlns:p14="http://schemas.microsoft.com/office/powerpoint/2010/main" val="18211863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366713" y="1127125"/>
            <a:ext cx="8382000" cy="432118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Case 2: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4800" dirty="0">
                <a:latin typeface="Comic Sans MS" pitchFamily="8" charset="0"/>
              </a:rPr>
              <a:t>E</a:t>
            </a:r>
            <a:r>
              <a:rPr lang="en-US" sz="4800" dirty="0" smtClean="0">
                <a:latin typeface="Comic Sans MS" pitchFamily="8" charset="0"/>
              </a:rPr>
              <a:t>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</a:t>
            </a:r>
            <a:r>
              <a:rPr lang="en-US" sz="4800" dirty="0" smtClean="0">
                <a:latin typeface="Comic Sans MS" pitchFamily="8" charset="0"/>
              </a:rPr>
              <a:t>| for all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00"/>
                </a:solidFill>
                <a:latin typeface="Comic Sans MS" pitchFamily="8" charset="0"/>
              </a:rPr>
              <a:t>nonempty proper subsets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.</a:t>
            </a:r>
          </a:p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Pick a girl,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g</a:t>
            </a:r>
            <a:r>
              <a:rPr lang="en-US" sz="4800" dirty="0" smtClean="0">
                <a:latin typeface="Comic Sans MS" pitchFamily="8" charset="0"/>
              </a:rPr>
              <a:t>.  She must be compatible with some boy,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b</a:t>
            </a:r>
          </a:p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(in fact, at least 2 boys).</a:t>
            </a:r>
            <a:endParaRPr lang="en-US" sz="4800" dirty="0">
              <a:latin typeface="Comic Sans MS" pitchFamily="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B376FF74-F1ED-4A97-A79B-860D4C23FD6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3956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366713" y="1127125"/>
            <a:ext cx="8382000" cy="443198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Case 2: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4800" dirty="0">
                <a:latin typeface="Comic Sans MS" pitchFamily="8" charset="0"/>
              </a:rPr>
              <a:t>E</a:t>
            </a:r>
            <a:r>
              <a:rPr lang="en-US" sz="4800" dirty="0" smtClean="0">
                <a:latin typeface="Comic Sans MS" pitchFamily="8" charset="0"/>
              </a:rPr>
              <a:t>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</a:t>
            </a:r>
            <a:r>
              <a:rPr lang="en-US" sz="4800" dirty="0" smtClean="0">
                <a:latin typeface="Comic Sans MS" pitchFamily="8" charset="0"/>
              </a:rPr>
              <a:t>| for all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00"/>
                </a:solidFill>
                <a:latin typeface="Comic Sans MS" pitchFamily="8" charset="0"/>
              </a:rPr>
              <a:t>nonempty proper subsets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.</a:t>
            </a:r>
          </a:p>
          <a:p>
            <a:pPr>
              <a:buNone/>
              <a:tabLst>
                <a:tab pos="4459288" algn="l"/>
              </a:tabLst>
            </a:pPr>
            <a:r>
              <a:rPr lang="en-US" sz="4800" dirty="0" smtClean="0">
                <a:latin typeface="Comic Sans MS" pitchFamily="8" charset="0"/>
              </a:rPr>
              <a:t>Match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g</a:t>
            </a:r>
            <a:r>
              <a:rPr lang="en-US" sz="4800" dirty="0" smtClean="0">
                <a:latin typeface="Comic Sans MS" pitchFamily="8" charset="0"/>
              </a:rPr>
              <a:t> with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b</a:t>
            </a:r>
            <a:r>
              <a:rPr lang="en-US" sz="4800" dirty="0" smtClean="0">
                <a:latin typeface="Comic Sans MS" pitchFamily="8" charset="0"/>
              </a:rPr>
              <a:t>.  Removing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b</a:t>
            </a:r>
            <a:r>
              <a:rPr lang="en-US" sz="4800" dirty="0" smtClean="0">
                <a:latin typeface="Comic Sans MS" pitchFamily="8" charset="0"/>
              </a:rPr>
              <a:t> still leaves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4800" dirty="0">
                <a:latin typeface="Comic Sans MS" pitchFamily="8" charset="0"/>
              </a:rPr>
              <a:t>E(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</a:t>
            </a:r>
            <a:r>
              <a:rPr lang="en-US" sz="4800" dirty="0" smtClean="0">
                <a:latin typeface="Comic Sans MS" pitchFamily="8" charset="0"/>
              </a:rPr>
              <a:t>| so no</a:t>
            </a:r>
          </a:p>
          <a:p>
            <a:pPr>
              <a:buNone/>
              <a:tabLst>
                <a:tab pos="4459288" algn="l"/>
              </a:tabLst>
            </a:pPr>
            <a:r>
              <a:rPr lang="en-US" sz="4800" dirty="0" smtClean="0">
                <a:latin typeface="Comic Sans MS" pitchFamily="8" charset="0"/>
              </a:rPr>
              <a:t>bottlenecks.</a:t>
            </a:r>
            <a:endParaRPr lang="en-US" sz="4800" dirty="0">
              <a:latin typeface="Comic Sans MS" pitchFamily="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B376FF74-F1ED-4A97-A79B-860D4C23FD6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498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366713" y="1113014"/>
            <a:ext cx="8382000" cy="505984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Case 2: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4800" dirty="0">
                <a:latin typeface="Comic Sans MS" pitchFamily="8" charset="0"/>
              </a:rPr>
              <a:t>E</a:t>
            </a:r>
            <a:r>
              <a:rPr lang="en-US" sz="4800" dirty="0" smtClean="0">
                <a:latin typeface="Comic Sans MS" pitchFamily="8" charset="0"/>
              </a:rPr>
              <a:t>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</a:t>
            </a:r>
            <a:r>
              <a:rPr lang="en-US" sz="4800" dirty="0" smtClean="0">
                <a:latin typeface="Comic Sans MS" pitchFamily="8" charset="0"/>
              </a:rPr>
              <a:t>| for all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00"/>
                </a:solidFill>
                <a:latin typeface="Comic Sans MS" pitchFamily="8" charset="0"/>
              </a:rPr>
              <a:t>nonempty proper subsets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.</a:t>
            </a:r>
          </a:p>
          <a:p>
            <a:pPr>
              <a:buNone/>
              <a:tabLst>
                <a:tab pos="4459288" algn="l"/>
              </a:tabLst>
            </a:pPr>
            <a:r>
              <a:rPr lang="en-US" sz="4800" dirty="0" smtClean="0">
                <a:latin typeface="Comic Sans MS" pitchFamily="8" charset="0"/>
              </a:rPr>
              <a:t>By induction, can match remaining girls &amp; </a:t>
            </a:r>
            <a:r>
              <a:rPr lang="en-US" sz="4800" dirty="0" smtClean="0">
                <a:latin typeface="Comic Sans MS" pitchFamily="8" charset="0"/>
              </a:rPr>
              <a:t>boys.  This </a:t>
            </a:r>
          </a:p>
          <a:p>
            <a:pPr>
              <a:buNone/>
              <a:tabLst>
                <a:tab pos="4459288" algn="l"/>
              </a:tabLst>
            </a:pPr>
            <a:r>
              <a:rPr lang="en-US" sz="4800" dirty="0" smtClean="0">
                <a:latin typeface="Comic Sans MS" pitchFamily="8" charset="0"/>
              </a:rPr>
              <a:t>match along with </a:t>
            </a:r>
            <a:r>
              <a:rPr lang="en-US" sz="4800" dirty="0">
                <a:solidFill>
                  <a:srgbClr val="0000FF"/>
                </a:solidFill>
                <a:latin typeface="Comic Sans MS" pitchFamily="8" charset="0"/>
              </a:rPr>
              <a:t>g—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8" charset="0"/>
              </a:rPr>
              <a:t>b </a:t>
            </a:r>
            <a:r>
              <a:rPr lang="en-US" sz="4800" dirty="0" smtClean="0">
                <a:latin typeface="Comic Sans MS" pitchFamily="8" charset="0"/>
              </a:rPr>
              <a:t>is complete </a:t>
            </a:r>
            <a:r>
              <a:rPr lang="en-US" sz="4800" dirty="0" smtClean="0">
                <a:latin typeface="Comic Sans MS" pitchFamily="8" charset="0"/>
              </a:rPr>
              <a:t>match.</a:t>
            </a:r>
            <a:endParaRPr lang="en-US" sz="4800" dirty="0">
              <a:latin typeface="Comic Sans MS" pitchFamily="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B376FF74-F1ED-4A97-A79B-860D4C23FD6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71136" y="5469721"/>
            <a:ext cx="1723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QED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1300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uiExpand="1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77363" y="1819484"/>
            <a:ext cx="8187044" cy="3143579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sz="6000" dirty="0" smtClean="0"/>
              <a:t>If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|S|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ea typeface="Cambria Math" pitchFamily="18" charset="0"/>
                <a:cs typeface="Euclid Symbol" charset="2"/>
              </a:rPr>
              <a:t>≤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|E(S)| </a:t>
            </a:r>
            <a:r>
              <a:rPr lang="en-US" sz="6000" dirty="0" smtClean="0"/>
              <a:t>for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9F009F"/>
                </a:solidFill>
              </a:rPr>
              <a:t>all</a:t>
            </a:r>
            <a:r>
              <a:rPr lang="en-US" sz="6000" dirty="0" smtClean="0">
                <a:solidFill>
                  <a:srgbClr val="660066"/>
                </a:solidFill>
              </a:rPr>
              <a:t> </a:t>
            </a:r>
            <a:r>
              <a:rPr lang="en-US" sz="6000" dirty="0" smtClean="0"/>
              <a:t>sets of girls,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S</a:t>
            </a:r>
            <a:r>
              <a:rPr lang="en-US" sz="6000" dirty="0" smtClean="0"/>
              <a:t>, 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sz="6000" dirty="0" smtClean="0"/>
              <a:t>then there is a</a:t>
            </a:r>
            <a:r>
              <a:rPr lang="en-US" sz="6000" dirty="0" smtClean="0">
                <a:solidFill>
                  <a:srgbClr val="008000"/>
                </a:solidFill>
              </a:rPr>
              <a:t> match</a:t>
            </a:r>
            <a:r>
              <a:rPr lang="en-US" sz="6000" dirty="0" smtClean="0"/>
              <a:t>.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93913" y="53975"/>
            <a:ext cx="5113337" cy="1128713"/>
          </a:xfrm>
          <a:noFill/>
        </p:spPr>
        <p:txBody>
          <a:bodyPr/>
          <a:lstStyle/>
          <a:p>
            <a:r>
              <a:rPr lang="en-US" sz="4800" dirty="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EB9B9B79-C8D9-48F2-B6B6-031FF048EA6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87863" y="1027344"/>
            <a:ext cx="4275254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sz="4400" b="1" dirty="0">
                <a:solidFill>
                  <a:srgbClr val="9F009F"/>
                </a:solidFill>
                <a:latin typeface="+mj-lt"/>
              </a:rPr>
              <a:t>Hall’s condition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288213" y="1864529"/>
            <a:ext cx="8358170" cy="1846515"/>
          </a:xfrm>
          <a:prstGeom prst="round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28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1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6220974" cy="58477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19876" y="1104057"/>
            <a:ext cx="8428815" cy="258532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400" dirty="0" smtClean="0">
                <a:latin typeface="Comic Sans MS" pitchFamily="8" charset="0"/>
              </a:rPr>
              <a:t>fairly efficient matching</a:t>
            </a:r>
          </a:p>
          <a:p>
            <a:pPr>
              <a:buNone/>
            </a:pPr>
            <a:r>
              <a:rPr lang="en-US" sz="5400" dirty="0" smtClean="0">
                <a:latin typeface="Comic Sans MS" pitchFamily="8" charset="0"/>
              </a:rPr>
              <a:t>procedure is known</a:t>
            </a:r>
          </a:p>
          <a:p>
            <a:pPr>
              <a:buNone/>
            </a:pPr>
            <a:r>
              <a:rPr lang="en-US" sz="3600" dirty="0" smtClean="0">
                <a:latin typeface="Comic Sans MS" pitchFamily="8" charset="0"/>
              </a:rPr>
              <a:t>(explained in algorithms subjects)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353624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4" imgW="914400" imgH="198720" progId="">
                  <p:embed/>
                </p:oleObj>
              </mc:Choice>
              <mc:Fallback>
                <p:oleObj name="Equation" r:id="rId4" imgW="914400" imgH="19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842383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6" imgW="914400" imgH="198720" progId="Equation.3">
                  <p:embed/>
                </p:oleObj>
              </mc:Choice>
              <mc:Fallback>
                <p:oleObj name="Equation" r:id="rId6" imgW="914400" imgH="19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BF4B27A8-4FA1-4DF7-89DB-09404700A23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4425" y="3689769"/>
            <a:ext cx="80103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5400" dirty="0" smtClean="0">
                <a:latin typeface="+mj-lt"/>
              </a:rPr>
              <a:t>…but there is a </a:t>
            </a:r>
            <a:r>
              <a:rPr lang="en-US" sz="5400" dirty="0" smtClean="0">
                <a:solidFill>
                  <a:srgbClr val="008000"/>
                </a:solidFill>
                <a:latin typeface="+mj-lt"/>
              </a:rPr>
              <a:t>special situation</a:t>
            </a:r>
            <a:r>
              <a:rPr lang="en-US" sz="5400" dirty="0" smtClean="0">
                <a:latin typeface="+mj-lt"/>
              </a:rPr>
              <a:t> that ensures a match…</a:t>
            </a:r>
          </a:p>
        </p:txBody>
      </p:sp>
    </p:spTree>
    <p:extLst>
      <p:ext uri="{BB962C8B-B14F-4D97-AF65-F5344CB8AC3E}">
        <p14:creationId xmlns:p14="http://schemas.microsoft.com/office/powerpoint/2010/main" val="408611644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6220974" cy="58477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47719" y="995363"/>
            <a:ext cx="8122736" cy="239450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If every </a:t>
            </a:r>
            <a:r>
              <a:rPr lang="en-US" sz="4400" dirty="0">
                <a:latin typeface="Comic Sans MS" pitchFamily="8" charset="0"/>
              </a:rPr>
              <a:t>girl likes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Euclid Symbol" charset="2"/>
                <a:ea typeface="Cambria Math" pitchFamily="18" charset="0"/>
                <a:cs typeface="Euclid Symbol" charset="2"/>
                <a:sym typeface="Euclid Symbol" pitchFamily="18" charset="2"/>
              </a:rPr>
              <a:t>≥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8" charset="0"/>
              </a:rPr>
              <a:t>d</a:t>
            </a:r>
            <a:r>
              <a:rPr lang="en-US" sz="4400" dirty="0">
                <a:latin typeface="Comic Sans MS" pitchFamily="8" charset="0"/>
              </a:rPr>
              <a:t>  boys</a:t>
            </a:r>
            <a:r>
              <a:rPr lang="en-US" sz="4400" dirty="0" smtClean="0">
                <a:latin typeface="Comic Sans MS" pitchFamily="8" charset="0"/>
              </a:rPr>
              <a:t>,</a:t>
            </a: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and every boy likes </a:t>
            </a:r>
            <a:r>
              <a:rPr lang="en-US" sz="4400" b="1" dirty="0" smtClean="0">
                <a:solidFill>
                  <a:srgbClr val="FF00FF"/>
                </a:solidFill>
                <a:latin typeface="Euclid Symbol" charset="2"/>
                <a:ea typeface="Cambria Math" pitchFamily="18" charset="0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</a:rPr>
              <a:t> d</a:t>
            </a:r>
            <a:r>
              <a:rPr lang="en-US" sz="4400" dirty="0" smtClean="0">
                <a:latin typeface="Comic Sans MS" pitchFamily="8" charset="0"/>
              </a:rPr>
              <a:t>  girls,</a:t>
            </a:r>
            <a:endParaRPr lang="en-US" sz="4400" dirty="0">
              <a:latin typeface="Comic Sans MS" pitchFamily="8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then </a:t>
            </a:r>
            <a:r>
              <a:rPr lang="en-US" sz="4400" dirty="0">
                <a:latin typeface="Comic Sans MS" pitchFamily="8" charset="0"/>
              </a:rPr>
              <a:t>no bottlenecks.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024947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Equation" r:id="rId4" imgW="914400" imgH="198720" progId="">
                  <p:embed/>
                </p:oleObj>
              </mc:Choice>
              <mc:Fallback>
                <p:oleObj name="Equation" r:id="rId4" imgW="914400" imgH="19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701749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Equation" r:id="rId6" imgW="914400" imgH="198720" progId="Equation.3">
                  <p:embed/>
                </p:oleObj>
              </mc:Choice>
              <mc:Fallback>
                <p:oleObj name="Equation" r:id="rId6" imgW="914400" imgH="19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BF4B27A8-4FA1-4DF7-89DB-09404700A23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83779" y="926289"/>
            <a:ext cx="8387255" cy="1686911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9414" y="3720663"/>
            <a:ext cx="781859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6000" dirty="0" smtClean="0">
                <a:latin typeface="+mj-lt"/>
              </a:rPr>
              <a:t>a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degree-constrained</a:t>
            </a:r>
          </a:p>
          <a:p>
            <a:pPr>
              <a:buNone/>
            </a:pPr>
            <a:r>
              <a:rPr lang="en-US" sz="6000" dirty="0" smtClean="0">
                <a:latin typeface="+mj-lt"/>
              </a:rPr>
              <a:t>bipartite graph</a:t>
            </a:r>
          </a:p>
        </p:txBody>
      </p:sp>
    </p:spTree>
    <p:extLst>
      <p:ext uri="{BB962C8B-B14F-4D97-AF65-F5344CB8AC3E}">
        <p14:creationId xmlns:p14="http://schemas.microsoft.com/office/powerpoint/2010/main" val="396411198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6220974" cy="58477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47719" y="995363"/>
            <a:ext cx="8122736" cy="239450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If every </a:t>
            </a:r>
            <a:r>
              <a:rPr lang="en-US" sz="4400" dirty="0">
                <a:latin typeface="Comic Sans MS" pitchFamily="8" charset="0"/>
              </a:rPr>
              <a:t>girl likes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Euclid Symbol" charset="2"/>
                <a:ea typeface="Cambria Math" pitchFamily="18" charset="0"/>
                <a:cs typeface="Euclid Symbol" charset="2"/>
                <a:sym typeface="Euclid Symbol" pitchFamily="18" charset="2"/>
              </a:rPr>
              <a:t>≥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8" charset="0"/>
              </a:rPr>
              <a:t>d</a:t>
            </a:r>
            <a:r>
              <a:rPr lang="en-US" sz="4400" dirty="0">
                <a:latin typeface="Comic Sans MS" pitchFamily="8" charset="0"/>
              </a:rPr>
              <a:t>  boys</a:t>
            </a:r>
            <a:r>
              <a:rPr lang="en-US" sz="4400" dirty="0" smtClean="0">
                <a:latin typeface="Comic Sans MS" pitchFamily="8" charset="0"/>
              </a:rPr>
              <a:t>,</a:t>
            </a: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and every boy likes </a:t>
            </a:r>
            <a:r>
              <a:rPr lang="en-US" sz="4400" b="1" dirty="0" smtClean="0">
                <a:solidFill>
                  <a:srgbClr val="FF6600"/>
                </a:solidFill>
                <a:latin typeface="Euclid Symbol" charset="2"/>
                <a:ea typeface="Cambria Math" pitchFamily="18" charset="0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</a:rPr>
              <a:t> d</a:t>
            </a:r>
            <a:r>
              <a:rPr lang="en-US" sz="4400" dirty="0" smtClean="0">
                <a:latin typeface="Comic Sans MS" pitchFamily="8" charset="0"/>
              </a:rPr>
              <a:t>  girls,</a:t>
            </a:r>
            <a:endParaRPr lang="en-US" sz="4400" dirty="0">
              <a:latin typeface="Comic Sans MS" pitchFamily="8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then </a:t>
            </a:r>
            <a:r>
              <a:rPr lang="en-US" sz="4400" dirty="0">
                <a:latin typeface="Comic Sans MS" pitchFamily="8" charset="0"/>
              </a:rPr>
              <a:t>no bottlenecks.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902407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4" imgW="914400" imgH="198720" progId="">
                  <p:embed/>
                </p:oleObj>
              </mc:Choice>
              <mc:Fallback>
                <p:oleObj name="Equation" r:id="rId4" imgW="914400" imgH="19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490515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Equation" r:id="rId6" imgW="914400" imgH="198720" progId="Equation.3">
                  <p:embed/>
                </p:oleObj>
              </mc:Choice>
              <mc:Fallback>
                <p:oleObj name="Equation" r:id="rId6" imgW="914400" imgH="19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05713" y="6599857"/>
            <a:ext cx="1481137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BF4B27A8-4FA1-4DF7-89DB-09404700A23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83779" y="926289"/>
            <a:ext cx="8387255" cy="1686911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41647" y="3039753"/>
            <a:ext cx="8077200" cy="14465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3600" dirty="0">
                <a:solidFill>
                  <a:srgbClr val="9F009F"/>
                </a:solidFill>
                <a:latin typeface="Comic Sans MS" pitchFamily="8" charset="0"/>
              </a:rPr>
              <a:t>proof:</a:t>
            </a:r>
            <a:r>
              <a:rPr lang="en-US" sz="4800" dirty="0">
                <a:latin typeface="Comic Sans MS" pitchFamily="8" charset="0"/>
              </a:rPr>
              <a:t> </a:t>
            </a:r>
            <a:r>
              <a:rPr lang="en-US" sz="4000" dirty="0" smtClean="0">
                <a:latin typeface="Comic Sans MS" pitchFamily="8" charset="0"/>
              </a:rPr>
              <a:t>say set </a:t>
            </a:r>
            <a:r>
              <a:rPr lang="en-US" sz="4000" dirty="0">
                <a:solidFill>
                  <a:srgbClr val="0000CC"/>
                </a:solidFill>
                <a:latin typeface="Comic Sans MS" pitchFamily="8" charset="0"/>
              </a:rPr>
              <a:t>S</a:t>
            </a:r>
            <a:r>
              <a:rPr lang="en-US" sz="4000" dirty="0">
                <a:latin typeface="Comic Sans MS" pitchFamily="8" charset="0"/>
              </a:rPr>
              <a:t> of girls </a:t>
            </a:r>
            <a:r>
              <a:rPr lang="en-US" sz="4000" dirty="0" smtClean="0">
                <a:latin typeface="Comic Sans MS" pitchFamily="8" charset="0"/>
              </a:rPr>
              <a:t>has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8" charset="0"/>
              </a:rPr>
              <a:t>e</a:t>
            </a:r>
            <a:r>
              <a:rPr lang="en-US" sz="4000" dirty="0" smtClean="0">
                <a:solidFill>
                  <a:srgbClr val="00B050"/>
                </a:solidFill>
                <a:latin typeface="Comic Sans MS" pitchFamily="8" charset="0"/>
              </a:rPr>
              <a:t> </a:t>
            </a:r>
            <a:r>
              <a:rPr lang="en-US" sz="4000" dirty="0">
                <a:latin typeface="Comic Sans MS" pitchFamily="8" charset="0"/>
              </a:rPr>
              <a:t>incident edges:</a:t>
            </a:r>
            <a:endParaRPr lang="en-US" sz="4000" dirty="0">
              <a:solidFill>
                <a:srgbClr val="008000"/>
              </a:solidFill>
              <a:latin typeface="Comic Sans MS" pitchFamily="8" charset="0"/>
              <a:sym typeface="Euclid Symbol" pitchFamily="18" charset="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366532" y="4341561"/>
            <a:ext cx="6505269" cy="239450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  d</a:t>
            </a:r>
            <a:r>
              <a:rPr lang="en-US" sz="4400" b="1" dirty="0" smtClean="0">
                <a:latin typeface="Comic Sans MS" pitchFamily="8" charset="0"/>
                <a:sym typeface="Euclid Symbol" pitchFamily="18" charset="2"/>
              </a:rPr>
              <a:t>⋅</a:t>
            </a:r>
            <a:r>
              <a:rPr lang="en-US" sz="4400" dirty="0" smtClean="0">
                <a:latin typeface="Comic Sans MS" pitchFamily="8" charset="0"/>
              </a:rPr>
              <a:t>|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|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400" dirty="0">
                <a:solidFill>
                  <a:srgbClr val="0000CC"/>
                </a:solidFill>
                <a:latin typeface="Comic Sans MS" pitchFamily="8" charset="0"/>
                <a:sym typeface="Euclid Symbol" pitchFamily="18" charset="2"/>
              </a:rPr>
              <a:t>e</a:t>
            </a:r>
            <a:r>
              <a:rPr lang="en-US" sz="4400" dirty="0">
                <a:solidFill>
                  <a:srgbClr val="0000CC"/>
                </a:solidFill>
                <a:sym typeface="Euclid Symbol" pitchFamily="18" charset="2"/>
              </a:rPr>
              <a:t>           </a:t>
            </a:r>
            <a:endParaRPr lang="en-US" sz="4400" dirty="0">
              <a:latin typeface="Comic Sans MS" pitchFamily="8" charset="0"/>
              <a:sym typeface="Euclid Symbol" pitchFamily="18" charset="2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so  </a:t>
            </a:r>
            <a:r>
              <a:rPr lang="en-US" sz="4400" dirty="0">
                <a:latin typeface="Comic Sans MS" pitchFamily="8" charset="0"/>
              </a:rPr>
              <a:t>|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|</a:t>
            </a:r>
            <a:r>
              <a:rPr lang="en-US" sz="4400" dirty="0" smtClean="0">
                <a:latin typeface="Comic Sans MS" pitchFamily="8" charset="0"/>
              </a:rPr>
              <a:t>    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        </a:t>
            </a:r>
            <a:r>
              <a:rPr lang="en-US" sz="4400" b="1" dirty="0" smtClean="0"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8" charset="0"/>
                <a:sym typeface="Euclid Symbol" pitchFamily="18" charset="2"/>
              </a:rPr>
              <a:t>|E(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  <a:sym typeface="Euclid Symbol" pitchFamily="18" charset="2"/>
              </a:rPr>
              <a:t>S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)|</a:t>
            </a:r>
          </a:p>
          <a:p>
            <a:pPr>
              <a:buNone/>
            </a:pPr>
            <a:r>
              <a:rPr lang="en-US" sz="4400" dirty="0">
                <a:solidFill>
                  <a:srgbClr val="008000"/>
                </a:solidFill>
                <a:latin typeface="Comic Sans MS" pitchFamily="8" charset="0"/>
                <a:sym typeface="Euclid Symbol" pitchFamily="18" charset="2"/>
              </a:rPr>
              <a:t>   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8" charset="0"/>
                <a:sym typeface="Euclid Symbol" pitchFamily="18" charset="2"/>
              </a:rPr>
              <a:t>   </a:t>
            </a:r>
            <a:r>
              <a:rPr lang="en-US" sz="4400" dirty="0">
                <a:solidFill>
                  <a:srgbClr val="008000"/>
                </a:solidFill>
                <a:latin typeface="Comic Sans MS" pitchFamily="8" charset="0"/>
                <a:sym typeface="Euclid Symbol" pitchFamily="18" charset="2"/>
              </a:rPr>
              <a:t>no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8" charset="0"/>
                <a:sym typeface="Euclid Symbol" pitchFamily="18" charset="2"/>
              </a:rPr>
              <a:t>bottleneck </a:t>
            </a:r>
            <a:endParaRPr lang="en-US" sz="4400" dirty="0">
              <a:solidFill>
                <a:srgbClr val="008000"/>
              </a:solidFill>
              <a:latin typeface="Comic Sans MS" pitchFamily="8" charset="0"/>
              <a:sym typeface="Euclid Symbol" pitchFamily="18" charset="2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4568221" y="4348396"/>
            <a:ext cx="3595916" cy="769441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b="1" dirty="0" smtClean="0">
                <a:solidFill>
                  <a:srgbClr val="FF66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CC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8" charset="0"/>
                <a:sym typeface="Euclid Symbol" pitchFamily="18" charset="2"/>
              </a:rPr>
              <a:t>d</a:t>
            </a:r>
            <a:r>
              <a:rPr lang="en-US" sz="4400" b="1" dirty="0" smtClean="0">
                <a:latin typeface="Comic Sans MS" pitchFamily="8" charset="0"/>
                <a:sym typeface="Euclid Symbol" pitchFamily="18" charset="2"/>
              </a:rPr>
              <a:t>⋅</a:t>
            </a:r>
            <a:r>
              <a:rPr lang="en-US" sz="4400" dirty="0" smtClean="0">
                <a:latin typeface="Comic Sans MS" pitchFamily="8" charset="0"/>
                <a:sym typeface="Euclid Symbol" pitchFamily="18" charset="2"/>
              </a:rPr>
              <a:t>|E(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  <a:sym typeface="Euclid Symbol" pitchFamily="18" charset="2"/>
              </a:rPr>
              <a:t>S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)|</a:t>
            </a:r>
          </a:p>
        </p:txBody>
      </p:sp>
    </p:spTree>
    <p:extLst>
      <p:ext uri="{BB962C8B-B14F-4D97-AF65-F5344CB8AC3E}">
        <p14:creationId xmlns:p14="http://schemas.microsoft.com/office/powerpoint/2010/main" val="39734420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600" dirty="0" smtClean="0"/>
              <a:t>Proof of Hall’s Theorem</a:t>
            </a:r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1079953" y="1007014"/>
            <a:ext cx="7143115" cy="8477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  <a:buNone/>
            </a:pPr>
            <a:r>
              <a:rPr lang="en-US" sz="4800" dirty="0" smtClean="0">
                <a:latin typeface="Comic Sans MS" pitchFamily="8" charset="0"/>
              </a:rPr>
              <a:t>Suppose </a:t>
            </a:r>
            <a:r>
              <a:rPr lang="en-US" sz="4800" dirty="0">
                <a:latin typeface="Comic Sans MS" pitchFamily="8" charset="0"/>
              </a:rPr>
              <a:t>no </a:t>
            </a:r>
            <a:r>
              <a:rPr lang="en-US" sz="4800" dirty="0" smtClean="0">
                <a:latin typeface="Comic Sans MS" pitchFamily="8" charset="0"/>
              </a:rPr>
              <a:t>bottlenecks.</a:t>
            </a:r>
            <a:endParaRPr lang="en-US" sz="4000" dirty="0">
              <a:latin typeface="Comic Sans MS" pitchFamily="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756217" y="4003580"/>
            <a:ext cx="375039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6600" dirty="0" smtClean="0">
                <a:solidFill>
                  <a:srgbClr val="9F009F"/>
                </a:solidFill>
                <a:latin typeface="Comic Sans MS" pitchFamily="8" charset="0"/>
              </a:rPr>
              <a:t>obviously</a:t>
            </a:r>
            <a:endParaRPr lang="en-US" sz="6600" dirty="0">
              <a:solidFill>
                <a:srgbClr val="9F009F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7C9C615-E7E3-4AD6-976A-E20C9A49FB1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8072" y="2044099"/>
            <a:ext cx="811341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9F009F"/>
                </a:solidFill>
                <a:latin typeface="Comic Sans MS" pitchFamily="8" charset="0"/>
              </a:rPr>
              <a:t>Lemma: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5400" dirty="0" smtClean="0">
                <a:latin typeface="Comic Sans MS" pitchFamily="8" charset="0"/>
              </a:rPr>
              <a:t>No </a:t>
            </a:r>
            <a:r>
              <a:rPr lang="en-US" sz="5400" dirty="0">
                <a:latin typeface="Comic Sans MS" pitchFamily="8" charset="0"/>
              </a:rPr>
              <a:t>bottlenecks </a:t>
            </a:r>
            <a:r>
              <a:rPr lang="en-US" sz="5400" dirty="0" smtClean="0">
                <a:latin typeface="Comic Sans MS" pitchFamily="8" charset="0"/>
              </a:rPr>
              <a:t>within </a:t>
            </a:r>
            <a:r>
              <a:rPr lang="en-US" sz="5400" dirty="0">
                <a:latin typeface="Comic Sans MS" pitchFamily="8" charset="0"/>
              </a:rPr>
              <a:t>any set 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5400" dirty="0">
                <a:latin typeface="Comic Sans MS" pitchFamily="8" charset="0"/>
              </a:rPr>
              <a:t> of </a:t>
            </a:r>
            <a:r>
              <a:rPr lang="en-US" sz="5400" dirty="0" smtClean="0">
                <a:latin typeface="Comic Sans MS" pitchFamily="8" charset="0"/>
              </a:rPr>
              <a:t>girls.</a:t>
            </a:r>
            <a:endParaRPr lang="en-US" sz="5400" dirty="0" smtClean="0">
              <a:solidFill>
                <a:srgbClr val="0000FF"/>
              </a:solidFill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189097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/>
      <p:bldP spid="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  <a:noFill/>
        </p:spPr>
        <p:txBody>
          <a:bodyPr/>
          <a:lstStyle/>
          <a:p>
            <a:r>
              <a:rPr lang="en-US" sz="3600" dirty="0" smtClean="0"/>
              <a:t>Proof of Hall’s Theorem</a:t>
            </a:r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214434" y="1782392"/>
            <a:ext cx="8791332" cy="252376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ts val="2400"/>
              </a:spcAft>
              <a:buNone/>
            </a:pPr>
            <a:r>
              <a:rPr lang="en-US" sz="4000" dirty="0" smtClean="0">
                <a:solidFill>
                  <a:srgbClr val="9F009F"/>
                </a:solidFill>
                <a:latin typeface="Comic Sans MS" pitchFamily="8" charset="0"/>
              </a:rPr>
              <a:t>Lemma</a:t>
            </a:r>
            <a:r>
              <a:rPr lang="en-US" sz="4000" dirty="0">
                <a:solidFill>
                  <a:srgbClr val="9F009F"/>
                </a:solidFill>
                <a:latin typeface="Comic Sans MS" pitchFamily="8" charset="0"/>
              </a:rPr>
              <a:t>: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4800" dirty="0">
                <a:latin typeface="Comic Sans MS" pitchFamily="8" charset="0"/>
              </a:rPr>
              <a:t>If 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 a set of girls </a:t>
            </a:r>
            <a:r>
              <a:rPr lang="en-US" sz="4800" dirty="0" smtClean="0">
                <a:latin typeface="Comic Sans MS" pitchFamily="8" charset="0"/>
              </a:rPr>
              <a:t>with			</a:t>
            </a:r>
            <a:r>
              <a:rPr lang="en-US" sz="6000" dirty="0" smtClean="0">
                <a:latin typeface="Comic Sans MS" pitchFamily="8" charset="0"/>
              </a:rPr>
              <a:t>|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>
                <a:latin typeface="Comic Sans MS" pitchFamily="8" charset="0"/>
              </a:rPr>
              <a:t>|</a:t>
            </a:r>
            <a:r>
              <a:rPr lang="en-US" sz="60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 smtClean="0">
                <a:latin typeface="Comic Sans MS" pitchFamily="8" charset="0"/>
              </a:rPr>
              <a:t>|E(</a:t>
            </a:r>
            <a:r>
              <a:rPr lang="en-US" sz="60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>
                <a:latin typeface="Comic Sans MS" pitchFamily="8" charset="0"/>
              </a:rPr>
              <a:t>)|</a:t>
            </a:r>
            <a:r>
              <a:rPr lang="en-US" sz="6000" dirty="0" smtClean="0">
                <a:latin typeface="Comic Sans MS" pitchFamily="8" charset="0"/>
              </a:rPr>
              <a:t>,    </a:t>
            </a:r>
            <a:r>
              <a:rPr lang="en-US" sz="5000" dirty="0" smtClean="0">
                <a:latin typeface="Comic Sans MS" pitchFamily="8" charset="0"/>
              </a:rPr>
              <a:t>then </a:t>
            </a:r>
            <a:r>
              <a:rPr lang="en-US" sz="5000" dirty="0">
                <a:latin typeface="Comic Sans MS" pitchFamily="8" charset="0"/>
              </a:rPr>
              <a:t>no bottlenecks </a:t>
            </a:r>
            <a:r>
              <a:rPr lang="en-US" sz="5000" dirty="0" smtClean="0">
                <a:latin typeface="Comic Sans MS" pitchFamily="8" charset="0"/>
              </a:rPr>
              <a:t>between</a:t>
            </a:r>
            <a:endParaRPr lang="en-US" sz="5000" dirty="0">
              <a:solidFill>
                <a:srgbClr val="008000"/>
              </a:solidFill>
              <a:latin typeface="Comic Sans MS" pitchFamily="8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7C9C615-E7E3-4AD6-976A-E20C9A49FB1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168982"/>
              </p:ext>
            </p:extLst>
          </p:nvPr>
        </p:nvGraphicFramePr>
        <p:xfrm>
          <a:off x="1133400" y="4255154"/>
          <a:ext cx="7259638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Equation" r:id="rId4" imgW="1270000" imgH="254000" progId="Equation.DSMT4">
                  <p:embed/>
                </p:oleObj>
              </mc:Choice>
              <mc:Fallback>
                <p:oleObj name="Equation" r:id="rId4" imgW="1270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00" y="4255154"/>
                        <a:ext cx="7259638" cy="1457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079953" y="1007014"/>
            <a:ext cx="7143115" cy="8477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  <a:buNone/>
            </a:pPr>
            <a:r>
              <a:rPr lang="en-US" sz="4800" dirty="0" smtClean="0">
                <a:latin typeface="Comic Sans MS" pitchFamily="8" charset="0"/>
              </a:rPr>
              <a:t>Suppose </a:t>
            </a:r>
            <a:r>
              <a:rPr lang="en-US" sz="4800" dirty="0">
                <a:latin typeface="Comic Sans MS" pitchFamily="8" charset="0"/>
              </a:rPr>
              <a:t>no </a:t>
            </a:r>
            <a:r>
              <a:rPr lang="en-US" sz="4800" dirty="0" smtClean="0">
                <a:latin typeface="Comic Sans MS" pitchFamily="8" charset="0"/>
              </a:rPr>
              <a:t>bottlenecks.</a:t>
            </a:r>
            <a:endParaRPr lang="en-US" sz="4000" dirty="0"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3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Oval 27"/>
          <p:cNvSpPr>
            <a:spLocks noChangeArrowheads="1"/>
          </p:cNvSpPr>
          <p:nvPr/>
        </p:nvSpPr>
        <p:spPr bwMode="auto">
          <a:xfrm>
            <a:off x="7053263" y="12954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28"/>
          <p:cNvSpPr>
            <a:spLocks noChangeArrowheads="1"/>
          </p:cNvSpPr>
          <p:nvPr/>
        </p:nvSpPr>
        <p:spPr bwMode="auto">
          <a:xfrm>
            <a:off x="7205663" y="18288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16"/>
          <p:cNvSpPr>
            <a:spLocks noChangeArrowheads="1"/>
          </p:cNvSpPr>
          <p:nvPr/>
        </p:nvSpPr>
        <p:spPr bwMode="auto">
          <a:xfrm>
            <a:off x="1185863" y="1524000"/>
            <a:ext cx="1219200" cy="396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25"/>
          <p:cNvSpPr>
            <a:spLocks noChangeArrowheads="1"/>
          </p:cNvSpPr>
          <p:nvPr/>
        </p:nvSpPr>
        <p:spPr bwMode="auto">
          <a:xfrm>
            <a:off x="6519863" y="1066800"/>
            <a:ext cx="1143000" cy="4953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7" name="AutoShape 21"/>
          <p:cNvCxnSpPr>
            <a:cxnSpLocks noChangeShapeType="1"/>
          </p:cNvCxnSpPr>
          <p:nvPr/>
        </p:nvCxnSpPr>
        <p:spPr bwMode="auto">
          <a:xfrm flipV="1">
            <a:off x="1784350" y="3276600"/>
            <a:ext cx="5334000" cy="669925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28" name="AutoShape 22"/>
          <p:cNvCxnSpPr>
            <a:cxnSpLocks noChangeShapeType="1"/>
          </p:cNvCxnSpPr>
          <p:nvPr/>
        </p:nvCxnSpPr>
        <p:spPr bwMode="auto">
          <a:xfrm>
            <a:off x="1643063" y="2868613"/>
            <a:ext cx="5421312" cy="1039812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29" name="AutoShape 23"/>
          <p:cNvCxnSpPr>
            <a:cxnSpLocks noChangeShapeType="1"/>
          </p:cNvCxnSpPr>
          <p:nvPr/>
        </p:nvCxnSpPr>
        <p:spPr bwMode="auto">
          <a:xfrm flipV="1">
            <a:off x="1719263" y="3935413"/>
            <a:ext cx="5334000" cy="1093787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30" name="AutoShape 24"/>
          <p:cNvCxnSpPr>
            <a:cxnSpLocks noChangeShapeType="1"/>
          </p:cNvCxnSpPr>
          <p:nvPr/>
        </p:nvCxnSpPr>
        <p:spPr bwMode="auto">
          <a:xfrm flipV="1">
            <a:off x="1757363" y="3908425"/>
            <a:ext cx="5360987" cy="26988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sp>
        <p:nvSpPr>
          <p:cNvPr id="9231" name="Oval 40"/>
          <p:cNvSpPr>
            <a:spLocks noChangeArrowheads="1"/>
          </p:cNvSpPr>
          <p:nvPr/>
        </p:nvSpPr>
        <p:spPr bwMode="auto">
          <a:xfrm>
            <a:off x="1871663" y="22860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Oval 42"/>
          <p:cNvSpPr>
            <a:spLocks noChangeArrowheads="1"/>
          </p:cNvSpPr>
          <p:nvPr/>
        </p:nvSpPr>
        <p:spPr bwMode="auto">
          <a:xfrm>
            <a:off x="1795463" y="1676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Oval 43"/>
          <p:cNvSpPr>
            <a:spLocks noChangeArrowheads="1"/>
          </p:cNvSpPr>
          <p:nvPr/>
        </p:nvSpPr>
        <p:spPr bwMode="auto">
          <a:xfrm>
            <a:off x="1795463" y="2057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Oval 17"/>
          <p:cNvSpPr>
            <a:spLocks noChangeArrowheads="1"/>
          </p:cNvSpPr>
          <p:nvPr/>
        </p:nvSpPr>
        <p:spPr bwMode="auto">
          <a:xfrm>
            <a:off x="1719263" y="39243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Oval 18"/>
          <p:cNvSpPr>
            <a:spLocks noChangeArrowheads="1"/>
          </p:cNvSpPr>
          <p:nvPr/>
        </p:nvSpPr>
        <p:spPr bwMode="auto">
          <a:xfrm>
            <a:off x="1643063" y="2819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Oval 19"/>
          <p:cNvSpPr>
            <a:spLocks noChangeArrowheads="1"/>
          </p:cNvSpPr>
          <p:nvPr/>
        </p:nvSpPr>
        <p:spPr bwMode="auto">
          <a:xfrm>
            <a:off x="1719263" y="50292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Oval 26"/>
          <p:cNvSpPr>
            <a:spLocks noChangeArrowheads="1"/>
          </p:cNvSpPr>
          <p:nvPr/>
        </p:nvSpPr>
        <p:spPr bwMode="auto">
          <a:xfrm>
            <a:off x="7102475" y="146685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Oval 29"/>
          <p:cNvSpPr>
            <a:spLocks noChangeArrowheads="1"/>
          </p:cNvSpPr>
          <p:nvPr/>
        </p:nvSpPr>
        <p:spPr bwMode="auto">
          <a:xfrm>
            <a:off x="7053263" y="32004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Oval 30"/>
          <p:cNvSpPr>
            <a:spLocks noChangeArrowheads="1"/>
          </p:cNvSpPr>
          <p:nvPr/>
        </p:nvSpPr>
        <p:spPr bwMode="auto">
          <a:xfrm>
            <a:off x="7053263" y="38862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Oval 38"/>
          <p:cNvSpPr>
            <a:spLocks noChangeArrowheads="1"/>
          </p:cNvSpPr>
          <p:nvPr/>
        </p:nvSpPr>
        <p:spPr bwMode="auto">
          <a:xfrm>
            <a:off x="6900863" y="48768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6291" name="Freeform 3"/>
          <p:cNvSpPr>
            <a:spLocks/>
          </p:cNvSpPr>
          <p:nvPr/>
        </p:nvSpPr>
        <p:spPr bwMode="auto">
          <a:xfrm>
            <a:off x="7005638" y="1665288"/>
            <a:ext cx="457200" cy="685800"/>
          </a:xfrm>
          <a:custGeom>
            <a:avLst/>
            <a:gdLst>
              <a:gd name="T0" fmla="*/ 70320270 w 408"/>
              <a:gd name="T1" fmla="*/ 207239633 h 632"/>
              <a:gd name="T2" fmla="*/ 10046075 w 408"/>
              <a:gd name="T3" fmla="*/ 320279463 h 632"/>
              <a:gd name="T4" fmla="*/ 10046075 w 408"/>
              <a:gd name="T5" fmla="*/ 546360074 h 632"/>
              <a:gd name="T6" fmla="*/ 70320270 w 408"/>
              <a:gd name="T7" fmla="*/ 659399972 h 632"/>
              <a:gd name="T8" fmla="*/ 190868686 w 408"/>
              <a:gd name="T9" fmla="*/ 715919853 h 632"/>
              <a:gd name="T10" fmla="*/ 371692423 w 408"/>
              <a:gd name="T11" fmla="*/ 715919853 h 632"/>
              <a:gd name="T12" fmla="*/ 492241908 w 408"/>
              <a:gd name="T13" fmla="*/ 546360074 h 632"/>
              <a:gd name="T14" fmla="*/ 492241908 w 408"/>
              <a:gd name="T15" fmla="*/ 376800430 h 632"/>
              <a:gd name="T16" fmla="*/ 492241908 w 408"/>
              <a:gd name="T17" fmla="*/ 263759514 h 632"/>
              <a:gd name="T18" fmla="*/ 371692423 w 408"/>
              <a:gd name="T19" fmla="*/ 37679938 h 632"/>
              <a:gd name="T20" fmla="*/ 251143989 w 408"/>
              <a:gd name="T21" fmla="*/ 37679938 h 632"/>
              <a:gd name="T22" fmla="*/ 130594469 w 408"/>
              <a:gd name="T23" fmla="*/ 94199836 h 632"/>
              <a:gd name="T24" fmla="*/ 70320270 w 408"/>
              <a:gd name="T25" fmla="*/ 207239633 h 63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8"/>
              <a:gd name="T40" fmla="*/ 0 h 632"/>
              <a:gd name="T41" fmla="*/ 408 w 408"/>
              <a:gd name="T42" fmla="*/ 632 h 63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8" h="632">
                <a:moveTo>
                  <a:pt x="56" y="176"/>
                </a:moveTo>
                <a:cubicBezTo>
                  <a:pt x="40" y="208"/>
                  <a:pt x="16" y="224"/>
                  <a:pt x="8" y="272"/>
                </a:cubicBezTo>
                <a:cubicBezTo>
                  <a:pt x="0" y="320"/>
                  <a:pt x="0" y="416"/>
                  <a:pt x="8" y="464"/>
                </a:cubicBezTo>
                <a:cubicBezTo>
                  <a:pt x="16" y="512"/>
                  <a:pt x="32" y="536"/>
                  <a:pt x="56" y="560"/>
                </a:cubicBezTo>
                <a:cubicBezTo>
                  <a:pt x="80" y="584"/>
                  <a:pt x="112" y="600"/>
                  <a:pt x="152" y="608"/>
                </a:cubicBezTo>
                <a:cubicBezTo>
                  <a:pt x="192" y="616"/>
                  <a:pt x="256" y="632"/>
                  <a:pt x="296" y="608"/>
                </a:cubicBezTo>
                <a:cubicBezTo>
                  <a:pt x="336" y="584"/>
                  <a:pt x="376" y="512"/>
                  <a:pt x="392" y="464"/>
                </a:cubicBezTo>
                <a:cubicBezTo>
                  <a:pt x="408" y="416"/>
                  <a:pt x="392" y="360"/>
                  <a:pt x="392" y="320"/>
                </a:cubicBezTo>
                <a:cubicBezTo>
                  <a:pt x="392" y="280"/>
                  <a:pt x="408" y="272"/>
                  <a:pt x="392" y="224"/>
                </a:cubicBezTo>
                <a:cubicBezTo>
                  <a:pt x="376" y="176"/>
                  <a:pt x="328" y="64"/>
                  <a:pt x="296" y="32"/>
                </a:cubicBezTo>
                <a:cubicBezTo>
                  <a:pt x="264" y="0"/>
                  <a:pt x="232" y="24"/>
                  <a:pt x="200" y="32"/>
                </a:cubicBezTo>
                <a:cubicBezTo>
                  <a:pt x="168" y="40"/>
                  <a:pt x="128" y="56"/>
                  <a:pt x="104" y="80"/>
                </a:cubicBezTo>
                <a:cubicBezTo>
                  <a:pt x="80" y="104"/>
                  <a:pt x="72" y="144"/>
                  <a:pt x="56" y="176"/>
                </a:cubicBezTo>
                <a:close/>
              </a:path>
            </a:pathLst>
          </a:custGeom>
          <a:noFill/>
          <a:ln w="25400">
            <a:solidFill>
              <a:srgbClr val="FF66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242" name="Oval 4"/>
          <p:cNvSpPr>
            <a:spLocks noChangeArrowheads="1"/>
          </p:cNvSpPr>
          <p:nvPr/>
        </p:nvSpPr>
        <p:spPr bwMode="auto">
          <a:xfrm>
            <a:off x="7205663" y="2144713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43" name="Group 5"/>
          <p:cNvGrpSpPr>
            <a:grpSpLocks/>
          </p:cNvGrpSpPr>
          <p:nvPr/>
        </p:nvGrpSpPr>
        <p:grpSpPr bwMode="auto">
          <a:xfrm>
            <a:off x="1806575" y="1763713"/>
            <a:ext cx="5464175" cy="1512887"/>
            <a:chOff x="1255" y="1063"/>
            <a:chExt cx="3442" cy="953"/>
          </a:xfrm>
        </p:grpSpPr>
        <p:cxnSp>
          <p:nvCxnSpPr>
            <p:cNvPr id="9266" name="AutoShape 6"/>
            <p:cNvCxnSpPr>
              <a:cxnSpLocks noChangeShapeType="1"/>
            </p:cNvCxnSpPr>
            <p:nvPr/>
          </p:nvCxnSpPr>
          <p:spPr bwMode="auto">
            <a:xfrm>
              <a:off x="1272" y="1063"/>
              <a:ext cx="3425" cy="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7" name="AutoShape 7"/>
            <p:cNvCxnSpPr>
              <a:cxnSpLocks noChangeShapeType="1"/>
            </p:cNvCxnSpPr>
            <p:nvPr/>
          </p:nvCxnSpPr>
          <p:spPr bwMode="auto">
            <a:xfrm>
              <a:off x="1289" y="1289"/>
              <a:ext cx="3374" cy="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8" name="AutoShape 8"/>
            <p:cNvCxnSpPr>
              <a:cxnSpLocks noChangeShapeType="1"/>
            </p:cNvCxnSpPr>
            <p:nvPr/>
          </p:nvCxnSpPr>
          <p:spPr bwMode="auto">
            <a:xfrm flipV="1">
              <a:off x="1320" y="1344"/>
              <a:ext cx="3336" cy="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9" name="AutoShape 9"/>
            <p:cNvCxnSpPr>
              <a:cxnSpLocks noChangeShapeType="1"/>
            </p:cNvCxnSpPr>
            <p:nvPr/>
          </p:nvCxnSpPr>
          <p:spPr bwMode="auto">
            <a:xfrm>
              <a:off x="1255" y="1289"/>
              <a:ext cx="3305" cy="72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9244" name="AutoShape 39"/>
          <p:cNvCxnSpPr>
            <a:cxnSpLocks noChangeShapeType="1"/>
            <a:stCxn id="9236" idx="4"/>
            <a:endCxn id="9240" idx="3"/>
          </p:cNvCxnSpPr>
          <p:nvPr/>
        </p:nvCxnSpPr>
        <p:spPr bwMode="auto">
          <a:xfrm flipV="1">
            <a:off x="1757363" y="4941888"/>
            <a:ext cx="5154612" cy="163512"/>
          </a:xfrm>
          <a:prstGeom prst="straightConnector1">
            <a:avLst/>
          </a:prstGeom>
          <a:noFill/>
          <a:ln w="38100">
            <a:solidFill>
              <a:srgbClr val="D36909"/>
            </a:solidFill>
            <a:round/>
            <a:headEnd/>
            <a:tailEnd type="none" w="lg" len="lg"/>
          </a:ln>
        </p:spPr>
      </p:cxnSp>
      <p:sp>
        <p:nvSpPr>
          <p:cNvPr id="9245" name="Rectangle 14"/>
          <p:cNvSpPr>
            <a:spLocks noGrp="1" noChangeArrowheads="1"/>
          </p:cNvSpPr>
          <p:nvPr>
            <p:ph type="title"/>
          </p:nvPr>
        </p:nvSpPr>
        <p:spPr>
          <a:xfrm>
            <a:off x="1290638" y="0"/>
            <a:ext cx="7654925" cy="1247775"/>
          </a:xfrm>
        </p:spPr>
        <p:txBody>
          <a:bodyPr/>
          <a:lstStyle/>
          <a:p>
            <a:r>
              <a:rPr lang="en-US" sz="3600" dirty="0" smtClean="0"/>
              <a:t>bottleneck between   &amp;        </a:t>
            </a:r>
            <a:r>
              <a:rPr lang="en-US" sz="4000" dirty="0" smtClean="0">
                <a:solidFill>
                  <a:srgbClr val="FF0000"/>
                </a:solidFill>
              </a:rPr>
              <a:t>?</a:t>
            </a:r>
            <a:r>
              <a:rPr lang="en-US" sz="4400" dirty="0" smtClean="0"/>
              <a:t> </a:t>
            </a:r>
          </a:p>
        </p:txBody>
      </p:sp>
      <p:graphicFrame>
        <p:nvGraphicFramePr>
          <p:cNvPr id="9218" name="Object 37"/>
          <p:cNvGraphicFramePr>
            <a:graphicFrameLocks noChangeAspect="1"/>
          </p:cNvGraphicFramePr>
          <p:nvPr/>
        </p:nvGraphicFramePr>
        <p:xfrm>
          <a:off x="3808413" y="3235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3" y="32353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465263" y="1104900"/>
            <a:ext cx="860425" cy="1485900"/>
            <a:chOff x="1048" y="696"/>
            <a:chExt cx="542" cy="936"/>
          </a:xfrm>
        </p:grpSpPr>
        <p:sp>
          <p:nvSpPr>
            <p:cNvPr id="9264" name="Freeform 45"/>
            <p:cNvSpPr>
              <a:spLocks/>
            </p:cNvSpPr>
            <p:nvPr/>
          </p:nvSpPr>
          <p:spPr bwMode="auto">
            <a:xfrm>
              <a:off x="1048" y="1000"/>
              <a:ext cx="408" cy="632"/>
            </a:xfrm>
            <a:custGeom>
              <a:avLst/>
              <a:gdLst>
                <a:gd name="T0" fmla="*/ 56 w 408"/>
                <a:gd name="T1" fmla="*/ 176 h 632"/>
                <a:gd name="T2" fmla="*/ 8 w 408"/>
                <a:gd name="T3" fmla="*/ 272 h 632"/>
                <a:gd name="T4" fmla="*/ 8 w 408"/>
                <a:gd name="T5" fmla="*/ 464 h 632"/>
                <a:gd name="T6" fmla="*/ 56 w 408"/>
                <a:gd name="T7" fmla="*/ 560 h 632"/>
                <a:gd name="T8" fmla="*/ 152 w 408"/>
                <a:gd name="T9" fmla="*/ 608 h 632"/>
                <a:gd name="T10" fmla="*/ 296 w 408"/>
                <a:gd name="T11" fmla="*/ 608 h 632"/>
                <a:gd name="T12" fmla="*/ 392 w 408"/>
                <a:gd name="T13" fmla="*/ 464 h 632"/>
                <a:gd name="T14" fmla="*/ 392 w 408"/>
                <a:gd name="T15" fmla="*/ 320 h 632"/>
                <a:gd name="T16" fmla="*/ 392 w 408"/>
                <a:gd name="T17" fmla="*/ 224 h 632"/>
                <a:gd name="T18" fmla="*/ 296 w 408"/>
                <a:gd name="T19" fmla="*/ 32 h 632"/>
                <a:gd name="T20" fmla="*/ 200 w 408"/>
                <a:gd name="T21" fmla="*/ 32 h 632"/>
                <a:gd name="T22" fmla="*/ 104 w 408"/>
                <a:gd name="T23" fmla="*/ 80 h 632"/>
                <a:gd name="T24" fmla="*/ 56 w 408"/>
                <a:gd name="T25" fmla="*/ 176 h 6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8"/>
                <a:gd name="T40" fmla="*/ 0 h 632"/>
                <a:gd name="T41" fmla="*/ 408 w 408"/>
                <a:gd name="T42" fmla="*/ 632 h 6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8" h="632">
                  <a:moveTo>
                    <a:pt x="56" y="176"/>
                  </a:moveTo>
                  <a:cubicBezTo>
                    <a:pt x="40" y="208"/>
                    <a:pt x="16" y="224"/>
                    <a:pt x="8" y="272"/>
                  </a:cubicBezTo>
                  <a:cubicBezTo>
                    <a:pt x="0" y="320"/>
                    <a:pt x="0" y="416"/>
                    <a:pt x="8" y="464"/>
                  </a:cubicBezTo>
                  <a:cubicBezTo>
                    <a:pt x="16" y="512"/>
                    <a:pt x="32" y="536"/>
                    <a:pt x="56" y="560"/>
                  </a:cubicBezTo>
                  <a:cubicBezTo>
                    <a:pt x="80" y="584"/>
                    <a:pt x="112" y="600"/>
                    <a:pt x="152" y="608"/>
                  </a:cubicBezTo>
                  <a:cubicBezTo>
                    <a:pt x="192" y="616"/>
                    <a:pt x="256" y="632"/>
                    <a:pt x="296" y="608"/>
                  </a:cubicBezTo>
                  <a:cubicBezTo>
                    <a:pt x="336" y="584"/>
                    <a:pt x="376" y="512"/>
                    <a:pt x="392" y="464"/>
                  </a:cubicBezTo>
                  <a:cubicBezTo>
                    <a:pt x="408" y="416"/>
                    <a:pt x="392" y="360"/>
                    <a:pt x="392" y="320"/>
                  </a:cubicBezTo>
                  <a:cubicBezTo>
                    <a:pt x="392" y="280"/>
                    <a:pt x="408" y="272"/>
                    <a:pt x="392" y="224"/>
                  </a:cubicBezTo>
                  <a:cubicBezTo>
                    <a:pt x="376" y="176"/>
                    <a:pt x="328" y="64"/>
                    <a:pt x="296" y="32"/>
                  </a:cubicBezTo>
                  <a:cubicBezTo>
                    <a:pt x="264" y="0"/>
                    <a:pt x="232" y="24"/>
                    <a:pt x="200" y="32"/>
                  </a:cubicBezTo>
                  <a:cubicBezTo>
                    <a:pt x="168" y="40"/>
                    <a:pt x="128" y="56"/>
                    <a:pt x="104" y="80"/>
                  </a:cubicBezTo>
                  <a:cubicBezTo>
                    <a:pt x="80" y="104"/>
                    <a:pt x="72" y="144"/>
                    <a:pt x="56" y="176"/>
                  </a:cubicBez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Text Box 46"/>
            <p:cNvSpPr txBox="1">
              <a:spLocks noChangeArrowheads="1"/>
            </p:cNvSpPr>
            <p:nvPr/>
          </p:nvSpPr>
          <p:spPr bwMode="auto">
            <a:xfrm>
              <a:off x="1296" y="696"/>
              <a:ext cx="294" cy="36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solidFill>
                    <a:srgbClr val="0000CC"/>
                  </a:solidFill>
                  <a:latin typeface="Comic Sans MS" pitchFamily="8" charset="0"/>
                </a:rPr>
                <a:t>T</a:t>
              </a:r>
            </a:p>
          </p:txBody>
        </p:sp>
      </p:grpSp>
      <p:sp>
        <p:nvSpPr>
          <p:cNvPr id="396336" name="Text Box 48"/>
          <p:cNvSpPr txBox="1">
            <a:spLocks noChangeArrowheads="1"/>
          </p:cNvSpPr>
          <p:nvPr/>
        </p:nvSpPr>
        <p:spPr bwMode="auto">
          <a:xfrm>
            <a:off x="2446338" y="5103813"/>
            <a:ext cx="4473575" cy="158197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400" dirty="0">
                <a:latin typeface="Comic Sans MS" pitchFamily="8" charset="0"/>
              </a:rPr>
              <a:t>then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 T</a:t>
            </a:r>
            <a:r>
              <a:rPr lang="en-US" sz="4400" dirty="0" smtClean="0">
                <a:latin typeface="Comic Sans MS" pitchFamily="8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Symbol" pitchFamily="18" charset="2"/>
              </a:rPr>
              <a:t>∪</a:t>
            </a:r>
            <a:r>
              <a:rPr lang="en-US" sz="4400" dirty="0" smtClean="0">
                <a:latin typeface="Comic Sans MS" pitchFamily="8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</a:p>
          <a:p>
            <a:pPr>
              <a:buNone/>
            </a:pPr>
            <a:r>
              <a:rPr lang="en-US" sz="4400" dirty="0">
                <a:latin typeface="Comic Sans MS" pitchFamily="8" charset="0"/>
              </a:rPr>
              <a:t>is a bottleneck</a:t>
            </a:r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7510463" y="5410200"/>
            <a:ext cx="838200" cy="1098550"/>
            <a:chOff x="4848" y="3408"/>
            <a:chExt cx="528" cy="692"/>
          </a:xfrm>
        </p:grpSpPr>
        <p:sp>
          <p:nvSpPr>
            <p:cNvPr id="9262" name="Text Box 51"/>
            <p:cNvSpPr txBox="1">
              <a:spLocks noChangeArrowheads="1"/>
            </p:cNvSpPr>
            <p:nvPr/>
          </p:nvSpPr>
          <p:spPr bwMode="auto">
            <a:xfrm>
              <a:off x="4848" y="3408"/>
              <a:ext cx="498" cy="6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6600" dirty="0">
                  <a:solidFill>
                    <a:schemeClr val="accent2"/>
                  </a:solidFill>
                  <a:latin typeface="Comic Sans MS" pitchFamily="8" charset="0"/>
                </a:rPr>
                <a:t>X</a:t>
              </a:r>
            </a:p>
          </p:txBody>
        </p:sp>
        <p:sp>
          <p:nvSpPr>
            <p:cNvPr id="9263" name="Line 52"/>
            <p:cNvSpPr>
              <a:spLocks noChangeShapeType="1"/>
            </p:cNvSpPr>
            <p:nvPr/>
          </p:nvSpPr>
          <p:spPr bwMode="auto">
            <a:xfrm>
              <a:off x="4848" y="3744"/>
              <a:ext cx="528" cy="0"/>
            </a:xfrm>
            <a:prstGeom prst="line">
              <a:avLst/>
            </a:prstGeom>
            <a:noFill/>
            <a:ln w="6350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536575" y="1528763"/>
            <a:ext cx="722313" cy="1154112"/>
            <a:chOff x="535790" y="1528011"/>
            <a:chExt cx="722645" cy="1155031"/>
          </a:xfrm>
        </p:grpSpPr>
        <p:graphicFrame>
          <p:nvGraphicFramePr>
            <p:cNvPr id="9222" name="Object 49"/>
            <p:cNvGraphicFramePr>
              <a:graphicFrameLocks noChangeAspect="1"/>
            </p:cNvGraphicFramePr>
            <p:nvPr/>
          </p:nvGraphicFramePr>
          <p:xfrm>
            <a:off x="535790" y="1564105"/>
            <a:ext cx="655720" cy="10188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3" name="Equation" r:id="rId6" imgW="139680" imgH="215640" progId="Equation.DSMT4">
                    <p:embed/>
                  </p:oleObj>
                </mc:Choice>
                <mc:Fallback>
                  <p:oleObj name="Equation" r:id="rId6" imgW="1396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790" y="1564105"/>
                          <a:ext cx="655720" cy="10188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1" name="Left Brace 52"/>
            <p:cNvSpPr>
              <a:spLocks/>
            </p:cNvSpPr>
            <p:nvPr/>
          </p:nvSpPr>
          <p:spPr bwMode="auto">
            <a:xfrm>
              <a:off x="1090019" y="1528011"/>
              <a:ext cx="168416" cy="1155031"/>
            </a:xfrm>
            <a:prstGeom prst="leftBrace">
              <a:avLst>
                <a:gd name="adj1" fmla="val 8319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7370761" y="1143000"/>
            <a:ext cx="1436688" cy="1408113"/>
            <a:chOff x="7370473" y="1143000"/>
            <a:chExt cx="1809378" cy="1407695"/>
          </a:xfrm>
        </p:grpSpPr>
        <p:graphicFrame>
          <p:nvGraphicFramePr>
            <p:cNvPr id="922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967451"/>
                </p:ext>
              </p:extLst>
            </p:nvPr>
          </p:nvGraphicFramePr>
          <p:xfrm>
            <a:off x="7802326" y="1490560"/>
            <a:ext cx="1377525" cy="701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4" name="Equation" r:id="rId8" imgW="355600" imgH="254000" progId="Equation.DSMT4">
                    <p:embed/>
                  </p:oleObj>
                </mc:Choice>
                <mc:Fallback>
                  <p:oleObj name="Equation" r:id="rId8" imgW="355600" imgH="254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2326" y="1490560"/>
                          <a:ext cx="1377525" cy="7014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0" name="Right Brace 53"/>
            <p:cNvSpPr>
              <a:spLocks/>
            </p:cNvSpPr>
            <p:nvPr/>
          </p:nvSpPr>
          <p:spPr bwMode="auto">
            <a:xfrm>
              <a:off x="7370473" y="1143000"/>
              <a:ext cx="336884" cy="1407695"/>
            </a:xfrm>
            <a:prstGeom prst="rightBrace">
              <a:avLst>
                <a:gd name="adj1" fmla="val 8338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364416" y="2805113"/>
            <a:ext cx="1410466" cy="2582862"/>
            <a:chOff x="7364416" y="2805113"/>
            <a:chExt cx="1410466" cy="2582862"/>
          </a:xfrm>
        </p:grpSpPr>
        <p:sp>
          <p:nvSpPr>
            <p:cNvPr id="9258" name="AutoShape 35"/>
            <p:cNvSpPr>
              <a:spLocks/>
            </p:cNvSpPr>
            <p:nvPr/>
          </p:nvSpPr>
          <p:spPr bwMode="auto">
            <a:xfrm>
              <a:off x="7364416" y="2805113"/>
              <a:ext cx="148298" cy="2582862"/>
            </a:xfrm>
            <a:prstGeom prst="rightBrace">
              <a:avLst>
                <a:gd name="adj1" fmla="val 141672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9" name="Text Box 36"/>
            <p:cNvSpPr txBox="1">
              <a:spLocks noChangeArrowheads="1"/>
            </p:cNvSpPr>
            <p:nvPr/>
          </p:nvSpPr>
          <p:spPr bwMode="auto">
            <a:xfrm>
              <a:off x="7643667" y="3581619"/>
              <a:ext cx="1131215" cy="646331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3600" dirty="0" smtClean="0">
                  <a:latin typeface="Comic Sans MS" pitchFamily="8" charset="0"/>
                </a:rPr>
                <a:t>E(</a:t>
              </a:r>
              <a:r>
                <a:rPr lang="en-US" sz="3600" dirty="0">
                  <a:solidFill>
                    <a:srgbClr val="0000FF"/>
                  </a:solidFill>
                  <a:latin typeface="Comic Sans MS" pitchFamily="8" charset="0"/>
                </a:rPr>
                <a:t>S</a:t>
              </a:r>
              <a:r>
                <a:rPr lang="en-US" sz="3600" dirty="0">
                  <a:latin typeface="Comic Sans MS" pitchFamily="8" charset="0"/>
                </a:rPr>
                <a:t>)</a:t>
              </a:r>
            </a:p>
          </p:txBody>
        </p:sp>
      </p:grp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415925" y="2790825"/>
            <a:ext cx="914400" cy="2514600"/>
            <a:chOff x="415215" y="2791326"/>
            <a:chExt cx="915407" cy="2514599"/>
          </a:xfrm>
        </p:grpSpPr>
        <p:sp>
          <p:nvSpPr>
            <p:cNvPr id="9256" name="Text Box 33"/>
            <p:cNvSpPr txBox="1">
              <a:spLocks noChangeArrowheads="1"/>
            </p:cNvSpPr>
            <p:nvPr/>
          </p:nvSpPr>
          <p:spPr bwMode="auto">
            <a:xfrm>
              <a:off x="415215" y="3573963"/>
              <a:ext cx="607093" cy="82391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>
                  <a:solidFill>
                    <a:srgbClr val="0000CC"/>
                  </a:solidFill>
                  <a:latin typeface="Comic Sans MS" pitchFamily="8" charset="0"/>
                </a:rPr>
                <a:t>S</a:t>
              </a:r>
            </a:p>
          </p:txBody>
        </p:sp>
        <p:sp>
          <p:nvSpPr>
            <p:cNvPr id="9257" name="Left Brace 54"/>
            <p:cNvSpPr>
              <a:spLocks/>
            </p:cNvSpPr>
            <p:nvPr/>
          </p:nvSpPr>
          <p:spPr bwMode="auto">
            <a:xfrm>
              <a:off x="1037874" y="2791326"/>
              <a:ext cx="292748" cy="2514599"/>
            </a:xfrm>
            <a:prstGeom prst="leftBrace">
              <a:avLst>
                <a:gd name="adj1" fmla="val 8351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921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125145"/>
              </p:ext>
            </p:extLst>
          </p:nvPr>
        </p:nvGraphicFramePr>
        <p:xfrm>
          <a:off x="5707063" y="45035"/>
          <a:ext cx="61277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" name="Equation" r:id="rId10" imgW="139680" imgH="215640" progId="Equation.DSMT4">
                  <p:embed/>
                </p:oleObj>
              </mc:Choice>
              <mc:Fallback>
                <p:oleObj name="Equation" r:id="rId10" imgW="139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063" y="45035"/>
                        <a:ext cx="612775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66965"/>
              </p:ext>
            </p:extLst>
          </p:nvPr>
        </p:nvGraphicFramePr>
        <p:xfrm>
          <a:off x="6732588" y="150813"/>
          <a:ext cx="131603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" name="Equation" r:id="rId11" imgW="355600" imgH="254000" progId="Equation.DSMT4">
                  <p:embed/>
                </p:oleObj>
              </mc:Choice>
              <mc:Fallback>
                <p:oleObj name="Equation" r:id="rId11" imgW="355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50813"/>
                        <a:ext cx="1316037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3" name="Oval 18"/>
          <p:cNvSpPr>
            <a:spLocks noChangeArrowheads="1"/>
          </p:cNvSpPr>
          <p:nvPr/>
        </p:nvSpPr>
        <p:spPr bwMode="auto">
          <a:xfrm>
            <a:off x="1919288" y="2638425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617913" y="1335088"/>
            <a:ext cx="1965325" cy="519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sz="2800" dirty="0">
                <a:solidFill>
                  <a:srgbClr val="FF0000"/>
                </a:solidFill>
                <a:latin typeface="+mj-lt"/>
              </a:rPr>
              <a:t>bottleneck</a:t>
            </a:r>
          </a:p>
        </p:txBody>
      </p:sp>
      <p:sp>
        <p:nvSpPr>
          <p:cNvPr id="5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4AAEBA2A-95BF-4762-8C1D-64230527675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6800348" y="2659261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222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animBg="1"/>
      <p:bldP spid="396336" grpId="0"/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1106" y="1088323"/>
            <a:ext cx="8401226" cy="4753681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/>
              <a:t>No bottlenecks implies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/>
              <a:t>there is a perfect match.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9F009F"/>
                </a:solidFill>
              </a:rPr>
              <a:t>proof:</a:t>
            </a:r>
            <a:r>
              <a:rPr lang="en-US" sz="4800" i="1" dirty="0" smtClean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6000" dirty="0" smtClean="0"/>
              <a:t>by strong induction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6000" dirty="0" smtClean="0"/>
              <a:t>on </a:t>
            </a:r>
            <a:r>
              <a:rPr lang="en-US" sz="6000" dirty="0" smtClean="0"/>
              <a:t># girls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4800" i="1" dirty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8EBA7E70-4927-4AE5-8E4E-EB022A4D632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  <a:noFill/>
        </p:spPr>
        <p:txBody>
          <a:bodyPr/>
          <a:lstStyle/>
          <a:p>
            <a:r>
              <a:rPr lang="en-US" sz="3600" dirty="0" smtClean="0"/>
              <a:t>Proof of Hall’s Theorem</a:t>
            </a:r>
          </a:p>
        </p:txBody>
      </p:sp>
    </p:spTree>
    <p:extLst>
      <p:ext uri="{BB962C8B-B14F-4D97-AF65-F5344CB8AC3E}">
        <p14:creationId xmlns:p14="http://schemas.microsoft.com/office/powerpoint/2010/main" val="100731673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7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7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8331</TotalTime>
  <Words>537</Words>
  <Application>Microsoft Macintosh PowerPoint</Application>
  <PresentationFormat>On-screen Show (4:3)</PresentationFormat>
  <Paragraphs>92</Paragraphs>
  <Slides>15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1_6.042 Lecture Template</vt:lpstr>
      <vt:lpstr>Equation</vt:lpstr>
      <vt:lpstr>PowerPoint Presentation</vt:lpstr>
      <vt:lpstr>Hall’s Theorem</vt:lpstr>
      <vt:lpstr>PowerPoint Presentation</vt:lpstr>
      <vt:lpstr>PowerPoint Presentation</vt:lpstr>
      <vt:lpstr>PowerPoint Presentation</vt:lpstr>
      <vt:lpstr>Proof of Hall’s Theorem</vt:lpstr>
      <vt:lpstr>Proof of Hall’s Theorem</vt:lpstr>
      <vt:lpstr>bottleneck between   &amp;        ? </vt:lpstr>
      <vt:lpstr>Proof of Hall’s Theorem</vt:lpstr>
      <vt:lpstr>Proof of Hall’s Theorem</vt:lpstr>
      <vt:lpstr>Proof of Hall’s Theorem</vt:lpstr>
      <vt:lpstr>Proof of Hall’s Theorem</vt:lpstr>
      <vt:lpstr>Hall’s Theorem</vt:lpstr>
      <vt:lpstr>Hall’s Theorem</vt:lpstr>
      <vt:lpstr>Hall’s Theorem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1278</cp:revision>
  <cp:lastPrinted>2012-03-19T05:02:46Z</cp:lastPrinted>
  <dcterms:created xsi:type="dcterms:W3CDTF">2011-03-15T21:42:30Z</dcterms:created>
  <dcterms:modified xsi:type="dcterms:W3CDTF">2012-03-24T01:05:09Z</dcterms:modified>
</cp:coreProperties>
</file>