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7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8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524" r:id="rId2"/>
    <p:sldId id="497" r:id="rId3"/>
    <p:sldId id="498" r:id="rId4"/>
    <p:sldId id="506" r:id="rId5"/>
    <p:sldId id="502" r:id="rId6"/>
    <p:sldId id="561" r:id="rId7"/>
    <p:sldId id="510" r:id="rId8"/>
    <p:sldId id="559" r:id="rId9"/>
    <p:sldId id="560" r:id="rId10"/>
    <p:sldId id="511" r:id="rId11"/>
    <p:sldId id="563" r:id="rId12"/>
    <p:sldId id="564" r:id="rId13"/>
    <p:sldId id="565" r:id="rId14"/>
    <p:sldId id="567" r:id="rId15"/>
    <p:sldId id="566" r:id="rId16"/>
    <p:sldId id="568" r:id="rId17"/>
    <p:sldId id="569" r:id="rId18"/>
    <p:sldId id="570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444" autoAdjust="0"/>
    <p:restoredTop sz="88501" autoAdjust="0"/>
  </p:normalViewPr>
  <p:slideViewPr>
    <p:cSldViewPr showGuides="1">
      <p:cViewPr varScale="1">
        <p:scale>
          <a:sx n="128" d="100"/>
          <a:sy n="128" d="100"/>
        </p:scale>
        <p:origin x="-2264" y="-120"/>
      </p:cViewPr>
      <p:guideLst>
        <p:guide orient="horz" pos="2208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20,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</a:t>
            </a:r>
            <a:r>
              <a:rPr lang="en-US" sz="8000" b="1" dirty="0">
                <a:solidFill>
                  <a:schemeClr val="tx2"/>
                </a:solidFill>
                <a:latin typeface="Comic Sans MS" pitchFamily="66" charset="0"/>
              </a:rPr>
              <a:t>E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3D78B86-54BD-4C40-B154-E0B4BEB7EE4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Comic Sans MS" pitchFamily="66" charset="0"/>
              </a:rPr>
              <a:t>Incl-Excl</a:t>
            </a:r>
            <a:r>
              <a:rPr lang="en-US" sz="3600" dirty="0" smtClean="0">
                <a:latin typeface="Comic Sans MS" pitchFamily="66" charset="0"/>
              </a:rPr>
              <a:t> Formula: Proofs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induction 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--uninformative</a:t>
            </a:r>
          </a:p>
          <a:p>
            <a:r>
              <a:rPr lang="en-US" sz="6000" dirty="0" smtClean="0">
                <a:latin typeface="Comic Sans MS" pitchFamily="66" charset="0"/>
              </a:rPr>
              <a:t>by </a:t>
            </a:r>
            <a:r>
              <a:rPr lang="en-US" sz="6000" dirty="0" err="1" smtClean="0">
                <a:latin typeface="Comic Sans MS" pitchFamily="66" charset="0"/>
              </a:rPr>
              <a:t>distributivity</a:t>
            </a:r>
            <a:endParaRPr lang="en-US" sz="6000" dirty="0" smtClean="0">
              <a:latin typeface="Comic Sans MS" pitchFamily="66" charset="0"/>
            </a:endParaRP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--problem in book</a:t>
            </a:r>
          </a:p>
          <a:p>
            <a:r>
              <a:rPr lang="en-US" sz="6000" dirty="0" smtClean="0">
                <a:latin typeface="Comic Sans MS" pitchFamily="66" charset="0"/>
              </a:rPr>
              <a:t>binomial counting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3D78B86-54BD-4C40-B154-E0B4BEB7EE49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79213"/>
              </p:ext>
            </p:extLst>
          </p:nvPr>
        </p:nvGraphicFramePr>
        <p:xfrm>
          <a:off x="152400" y="2377703"/>
          <a:ext cx="8775700" cy="219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5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2377703"/>
                        <a:ext cx="8775700" cy="2194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4345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3D78B86-54BD-4C40-B154-E0B4BEB7EE49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82605"/>
              </p:ext>
            </p:extLst>
          </p:nvPr>
        </p:nvGraphicFramePr>
        <p:xfrm>
          <a:off x="1607740" y="1143000"/>
          <a:ext cx="5631260" cy="275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7" name="Equation" r:id="rId4" imgW="1092200" imgH="533400" progId="Equation.DSMT4">
                  <p:embed/>
                </p:oleObj>
              </mc:Choice>
              <mc:Fallback>
                <p:oleObj name="Equation" r:id="rId4" imgW="1092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740" y="1143000"/>
                        <a:ext cx="5631260" cy="275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28093"/>
              </p:ext>
            </p:extLst>
          </p:nvPr>
        </p:nvGraphicFramePr>
        <p:xfrm>
          <a:off x="2286000" y="3733800"/>
          <a:ext cx="5588000" cy="252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8" name="Equation" r:id="rId6" imgW="1181100" imgH="533400" progId="Equation.DSMT4">
                  <p:embed/>
                </p:oleObj>
              </mc:Choice>
              <mc:Fallback>
                <p:oleObj name="Equation" r:id="rId6" imgW="1181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3733800"/>
                        <a:ext cx="5588000" cy="252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7819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3D78B86-54BD-4C40-B154-E0B4BEB7EE4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71375"/>
              </p:ext>
            </p:extLst>
          </p:nvPr>
        </p:nvGraphicFramePr>
        <p:xfrm>
          <a:off x="666531" y="3322638"/>
          <a:ext cx="7944069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4" name="Equation" r:id="rId4" imgW="2070100" imgH="584200" progId="Equation.DSMT4">
                  <p:embed/>
                </p:oleObj>
              </mc:Choice>
              <mc:Fallback>
                <p:oleObj name="Equation" r:id="rId4" imgW="20701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531" y="3322638"/>
                        <a:ext cx="7944069" cy="223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776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3D78B86-54BD-4C40-B154-E0B4BEB7EE4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17840"/>
              </p:ext>
            </p:extLst>
          </p:nvPr>
        </p:nvGraphicFramePr>
        <p:xfrm>
          <a:off x="381000" y="3294194"/>
          <a:ext cx="8686800" cy="19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6" name="Equation" r:id="rId4" imgW="2336800" imgH="533400" progId="Equation.DSMT4">
                  <p:embed/>
                </p:oleObj>
              </mc:Choice>
              <mc:Fallback>
                <p:oleObj name="Equation" r:id="rId4" imgW="2336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3294194"/>
                        <a:ext cx="8686800" cy="19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37756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3D78B86-54BD-4C40-B154-E0B4BEB7EE49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9929"/>
              </p:ext>
            </p:extLst>
          </p:nvPr>
        </p:nvGraphicFramePr>
        <p:xfrm>
          <a:off x="427037" y="3095625"/>
          <a:ext cx="81835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1" name="Equation" r:id="rId7" imgW="1574800" imgH="533400" progId="Equation.DSMT4">
                  <p:embed/>
                </p:oleObj>
              </mc:Choice>
              <mc:Fallback>
                <p:oleObj name="Equation" r:id="rId7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" y="3095625"/>
                        <a:ext cx="8183563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3D78B86-54BD-4C40-B154-E0B4BEB7EE49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8620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15291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3522"/>
              </p:ext>
            </p:extLst>
          </p:nvPr>
        </p:nvGraphicFramePr>
        <p:xfrm>
          <a:off x="1981200" y="2286000"/>
          <a:ext cx="680845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7" name="Equation" r:id="rId7" imgW="1765300" imgH="533400" progId="Equation.DSMT4">
                  <p:embed/>
                </p:oleObj>
              </mc:Choice>
              <mc:Fallback>
                <p:oleObj name="Equation" r:id="rId7" imgW="1765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680845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92745"/>
              </p:ext>
            </p:extLst>
          </p:nvPr>
        </p:nvGraphicFramePr>
        <p:xfrm>
          <a:off x="1587492" y="3962400"/>
          <a:ext cx="618490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8" name="Equation" r:id="rId9" imgW="1397000" imgH="533400" progId="Equation.DSMT4">
                  <p:embed/>
                </p:oleObj>
              </mc:Choice>
              <mc:Fallback>
                <p:oleObj name="Equation" r:id="rId9" imgW="1397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492" y="3962400"/>
                        <a:ext cx="618490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440333D2-3154-4D4B-AAB9-AB5679BA8A30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01677"/>
              </p:ext>
            </p:extLst>
          </p:nvPr>
        </p:nvGraphicFramePr>
        <p:xfrm>
          <a:off x="609600" y="2895600"/>
          <a:ext cx="8077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4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895600"/>
                        <a:ext cx="80772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58514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5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52613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6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</p:spTree>
    <p:extLst>
      <p:ext uri="{BB962C8B-B14F-4D97-AF65-F5344CB8AC3E}">
        <p14:creationId xmlns:p14="http://schemas.microsoft.com/office/powerpoint/2010/main" val="24874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440333D2-3154-4D4B-AAB9-AB5679BA8A30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73892"/>
              </p:ext>
            </p:extLst>
          </p:nvPr>
        </p:nvGraphicFramePr>
        <p:xfrm>
          <a:off x="609600" y="2895600"/>
          <a:ext cx="8077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8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895600"/>
                        <a:ext cx="80772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34937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9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42831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0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04800"/>
            <a:ext cx="2464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30929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3B8E4082-F40B-4428-B587-3133F5D7165C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78512"/>
              </p:ext>
            </p:extLst>
          </p:nvPr>
        </p:nvGraphicFramePr>
        <p:xfrm>
          <a:off x="304800" y="32004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8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2004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40511"/>
              </p:ext>
            </p:extLst>
          </p:nvPr>
        </p:nvGraphicFramePr>
        <p:xfrm>
          <a:off x="217488" y="1687512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9" name="Equation" r:id="rId6" imgW="1346200" imgH="266700" progId="Equation.DSMT4">
                  <p:embed/>
                </p:oleObj>
              </mc:Choice>
              <mc:Fallback>
                <p:oleObj name="Equation" r:id="rId6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687512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50548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97954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3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08770"/>
              </p:ext>
            </p:extLst>
          </p:nvPr>
        </p:nvGraphicFramePr>
        <p:xfrm>
          <a:off x="304800" y="37338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4" name="Equation" r:id="rId6" imgW="2133600" imgH="533400" progId="Equation.DSMT4">
                  <p:embed/>
                </p:oleObj>
              </mc:Choice>
              <mc:Fallback>
                <p:oleObj name="Equation" r:id="rId6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7338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41182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4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12902"/>
              </p:ext>
            </p:extLst>
          </p:nvPr>
        </p:nvGraphicFramePr>
        <p:xfrm>
          <a:off x="1758950" y="3111500"/>
          <a:ext cx="653891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5" name="Equation" r:id="rId6" imgW="1295400" imgH="495300" progId="Equation.DSMT4">
                  <p:embed/>
                </p:oleObj>
              </mc:Choice>
              <mc:Fallback>
                <p:oleObj name="Equation" r:id="rId6" imgW="1295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11500"/>
                        <a:ext cx="653891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46462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9848</TotalTime>
  <Words>312</Words>
  <Application>Microsoft Macintosh PowerPoint</Application>
  <PresentationFormat>On-screen Show (4:3)</PresentationFormat>
  <Paragraphs>91</Paragraphs>
  <Slides>18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Equation</vt:lpstr>
      <vt:lpstr>PowerPoint Presentation</vt:lpstr>
      <vt:lpstr>Sum Rule</vt:lpstr>
      <vt:lpstr>Sum Rule</vt:lpstr>
      <vt:lpstr>Inclusion-Exclusion</vt:lpstr>
      <vt:lpstr>Inclusion-Exclusion (3 Sets)</vt:lpstr>
      <vt:lpstr>Inclusion-Exclusion</vt:lpstr>
      <vt:lpstr>Incl-Excl:“Obvious”?</vt:lpstr>
      <vt:lpstr>Inclusion-Exclusion</vt:lpstr>
      <vt:lpstr>Inclusion-Exclusion</vt:lpstr>
      <vt:lpstr>Incl-Excl Formula: Proofs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1727</cp:revision>
  <cp:lastPrinted>2012-04-20T12:04:58Z</cp:lastPrinted>
  <dcterms:created xsi:type="dcterms:W3CDTF">2011-04-15T20:23:54Z</dcterms:created>
  <dcterms:modified xsi:type="dcterms:W3CDTF">2012-04-20T12:05:33Z</dcterms:modified>
</cp:coreProperties>
</file>