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9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notesSlides/notesSlide11.xml" ContentType="application/vnd.openxmlformats-officedocument.presentationml.notesSlide+xml"/>
  <Override PartName="/ppt/embeddings/oleObject14.bin" ContentType="application/vnd.openxmlformats-officedocument.oleObject"/>
  <Override PartName="/ppt/notesSlides/notesSlide12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0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11" r:id="rId2"/>
    <p:sldId id="312" r:id="rId3"/>
    <p:sldId id="375" r:id="rId4"/>
    <p:sldId id="384" r:id="rId5"/>
    <p:sldId id="427" r:id="rId6"/>
    <p:sldId id="314" r:id="rId7"/>
    <p:sldId id="315" r:id="rId8"/>
    <p:sldId id="316" r:id="rId9"/>
    <p:sldId id="317" r:id="rId10"/>
    <p:sldId id="319" r:id="rId11"/>
    <p:sldId id="320" r:id="rId12"/>
    <p:sldId id="321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426" r:id="rId21"/>
    <p:sldId id="331" r:id="rId22"/>
    <p:sldId id="391" r:id="rId23"/>
    <p:sldId id="392" r:id="rId24"/>
    <p:sldId id="396" r:id="rId25"/>
    <p:sldId id="343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</p:sldIdLst>
  <p:sldSz cx="9144000" cy="6858000" type="screen4x3"/>
  <p:notesSz cx="7315200" cy="96012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45" d="100"/>
          <a:sy n="145" d="100"/>
        </p:scale>
        <p:origin x="-8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B4C38-8048-42B9-B82D-2DD884AAABE8}" type="slidenum">
              <a:rPr lang="en-US"/>
              <a:pPr/>
              <a:t>10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DE2EA-B13B-415D-A09A-BFD22E2C9223}" type="slidenum">
              <a:rPr lang="en-US"/>
              <a:pPr/>
              <a:t>11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A0E2C-4A1B-4341-8C5D-3E98AA65AD84}" type="slidenum">
              <a:rPr lang="en-US"/>
              <a:pPr/>
              <a:t>12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5054A-0BCA-4E4D-9FFD-19BF51194E23}" type="slidenum">
              <a:rPr lang="en-US"/>
              <a:pPr/>
              <a:t>13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0E75B-B754-4070-AE6C-D41E236DEC13}" type="slidenum">
              <a:rPr lang="en-US"/>
              <a:pPr/>
              <a:t>14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4E309-A036-4900-BA95-659A504B59C4}" type="slidenum">
              <a:rPr lang="en-US"/>
              <a:pPr/>
              <a:t>15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615DF-97D7-42EE-A925-F445D02DD827}" type="slidenum">
              <a:rPr lang="en-US"/>
              <a:pPr/>
              <a:t>16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D6C32-BB82-4910-926B-33819A42491F}" type="slidenum">
              <a:rPr lang="en-US"/>
              <a:pPr/>
              <a:t>17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18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16EA-44BD-48AB-9A28-9EDC9EF8A133}" type="slidenum">
              <a:rPr lang="en-US"/>
              <a:pPr/>
              <a:t>19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16EA-44BD-48AB-9A28-9EDC9EF8A133}" type="slidenum">
              <a:rPr lang="en-US"/>
              <a:pPr/>
              <a:t>20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21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22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23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24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25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80DC5D-3737-4871-B6E4-804757481445}" type="slidenum">
              <a:rPr lang="en-US"/>
              <a:pPr/>
              <a:t>27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B006F-3F1E-441E-8077-102F71C296A3}" type="slidenum">
              <a:rPr lang="en-US"/>
              <a:pPr/>
              <a:t>28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B6561-1724-4E1F-B824-8A02DC512366}" type="slidenum">
              <a:rPr lang="en-US"/>
              <a:pPr/>
              <a:t>29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9E81A-23EF-4E52-9408-0F64E664B794}" type="slidenum">
              <a:rPr lang="en-US"/>
              <a:pPr/>
              <a:t>30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31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32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CEE03-EC77-49F2-9DBF-9D740C5DF855}" type="slidenum">
              <a:rPr lang="en-US"/>
              <a:pPr/>
              <a:t>33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398F4-875C-450A-AEC6-0307E58343B4}" type="slidenum">
              <a:rPr lang="en-US"/>
              <a:pPr/>
              <a:t>34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35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4A9C3-BD59-4F4D-BC2B-5BA85605FC83}" type="slidenum">
              <a:rPr lang="en-US"/>
              <a:pPr/>
              <a:t>36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B890A3-852B-4B5E-ABF9-90EB0727CD51}" type="slidenum">
              <a:rPr lang="en-US"/>
              <a:pPr/>
              <a:t>37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38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DAB1A-A847-499A-A621-1DC711EC5282}" type="slidenum">
              <a:rPr lang="en-US"/>
              <a:pPr/>
              <a:t>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DAB1A-A847-499A-A621-1DC711EC5282}" type="slidenum">
              <a:rPr lang="en-US"/>
              <a:pPr/>
              <a:t>5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EC2EC-5E0D-4ABC-9EB4-AFFF9252A1C3}" type="slidenum">
              <a:rPr lang="en-US"/>
              <a:pPr/>
              <a:t>6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E1C8E-05DC-4FB6-89C9-A5924FB972DC}" type="slidenum">
              <a:rPr lang="en-US"/>
              <a:pPr/>
              <a:t>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7DFF4-615E-4135-B867-855585656DFC}" type="slidenum">
              <a:rPr lang="en-US"/>
              <a:pPr/>
              <a:t>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6D47B-FA31-4049-B450-609CEEF111E8}" type="slidenum">
              <a:rPr lang="en-US"/>
              <a:pPr/>
              <a:t>9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3F.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February 24,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3.emf"/><Relationship Id="rId8" Type="http://schemas.openxmlformats.org/officeDocument/2006/relationships/image" Target="../media/image24.jpe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6.emf"/><Relationship Id="rId6" Type="http://schemas.openxmlformats.org/officeDocument/2006/relationships/image" Target="../media/image24.jpeg"/><Relationship Id="rId7" Type="http://schemas.openxmlformats.org/officeDocument/2006/relationships/oleObject" Target="../embeddings/oleObject22.bin"/><Relationship Id="rId8" Type="http://schemas.openxmlformats.org/officeDocument/2006/relationships/image" Target="../media/image2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6.emf"/><Relationship Id="rId6" Type="http://schemas.openxmlformats.org/officeDocument/2006/relationships/image" Target="../media/image24.jpeg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24.jpeg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8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29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6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6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image" Target="../media/image24.jpeg"/><Relationship Id="rId5" Type="http://schemas.openxmlformats.org/officeDocument/2006/relationships/oleObject" Target="../embeddings/oleObject27.bin"/><Relationship Id="rId6" Type="http://schemas.openxmlformats.org/officeDocument/2006/relationships/image" Target="../media/image33.wmf"/><Relationship Id="rId7" Type="http://schemas.openxmlformats.org/officeDocument/2006/relationships/oleObject" Target="../embeddings/oleObject28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0688"/>
            <a:ext cx="7756525" cy="3421062"/>
          </a:xfrm>
        </p:spPr>
        <p:txBody>
          <a:bodyPr/>
          <a:lstStyle/>
          <a:p>
            <a:pPr eaLnBrk="1" hangingPunct="1"/>
            <a:r>
              <a:rPr lang="en-US" sz="11000" b="0" dirty="0" smtClean="0"/>
              <a:t>Induction</a:t>
            </a:r>
            <a:endParaRPr lang="en-US" sz="11000" b="0" baseline="-25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73200"/>
            <a:ext cx="7939088" cy="1879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FF33CC"/>
                </a:solidFill>
              </a:rPr>
              <a:t>Inductive Step: Assume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</a:p>
          <a:p>
            <a:pPr eaLnBrk="1" hangingPunct="1"/>
            <a:r>
              <a:rPr lang="en-US" sz="4400" dirty="0" smtClean="0">
                <a:solidFill>
                  <a:srgbClr val="FF33CC"/>
                </a:solidFill>
              </a:rPr>
              <a:t>where </a:t>
            </a:r>
            <a:r>
              <a:rPr lang="en-US" sz="4400" dirty="0" smtClean="0">
                <a:solidFill>
                  <a:srgbClr val="009900"/>
                </a:solidFill>
              </a:rPr>
              <a:t>n </a:t>
            </a:r>
            <a:r>
              <a:rPr lang="en-US" sz="4400" b="1" dirty="0" smtClean="0">
                <a:latin typeface="Symbol" charset="2"/>
                <a:cs typeface="Symbol" charset="2"/>
                <a:sym typeface="Symbol" pitchFamily="18" charset="2"/>
              </a:rPr>
              <a:t>≥</a:t>
            </a:r>
            <a:r>
              <a:rPr lang="en-US" sz="4400" dirty="0" smtClean="0">
                <a:sym typeface="Symbol" pitchFamily="18" charset="2"/>
              </a:rPr>
              <a:t> </a:t>
            </a:r>
            <a:r>
              <a:rPr lang="en-US" sz="4400" dirty="0" smtClean="0"/>
              <a:t>0  </a:t>
            </a:r>
            <a:r>
              <a:rPr lang="en-US" sz="4400" dirty="0" smtClean="0">
                <a:solidFill>
                  <a:srgbClr val="FF33CC"/>
                </a:solidFill>
              </a:rPr>
              <a:t>and prove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n+1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FF33CC"/>
                </a:solidFill>
              </a:rPr>
              <a:t>: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405391"/>
              </p:ext>
            </p:extLst>
          </p:nvPr>
        </p:nvGraphicFramePr>
        <p:xfrm>
          <a:off x="814388" y="3276600"/>
          <a:ext cx="73787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4" imgW="1816100" imgH="431800" progId="Equation.3">
                  <p:embed/>
                </p:oleObj>
              </mc:Choice>
              <mc:Fallback>
                <p:oleObj name="Equation" r:id="rId4" imgW="1816100" imgH="431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3276600"/>
                        <a:ext cx="73787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2" y="1438275"/>
            <a:ext cx="7881937" cy="3438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Now from induction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 hypothesis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</a:t>
            </a:r>
            <a:r>
              <a:rPr lang="en-US" sz="4800" dirty="0" smtClean="0"/>
              <a:t>) </a:t>
            </a:r>
            <a:r>
              <a:rPr lang="en-US" sz="4800" dirty="0" smtClean="0">
                <a:solidFill>
                  <a:srgbClr val="FF33CC"/>
                </a:solidFill>
              </a:rPr>
              <a:t>we have</a:t>
            </a:r>
            <a:endParaRPr lang="en-US" sz="3600" dirty="0" smtClean="0">
              <a:solidFill>
                <a:srgbClr val="FF33CC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368612"/>
              </p:ext>
            </p:extLst>
          </p:nvPr>
        </p:nvGraphicFramePr>
        <p:xfrm>
          <a:off x="1314450" y="3200400"/>
          <a:ext cx="640715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4" imgW="1574800" imgH="431800" progId="Equation.3">
                  <p:embed/>
                </p:oleObj>
              </mc:Choice>
              <mc:Fallback>
                <p:oleObj name="Equation" r:id="rId4" imgW="1574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200400"/>
                        <a:ext cx="6407150" cy="175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313066" y="5105400"/>
            <a:ext cx="66575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add 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</a:t>
            </a:r>
            <a:r>
              <a:rPr lang="en-US" sz="4400" dirty="0" smtClean="0">
                <a:latin typeface="Comic Sans MS" pitchFamily="66" charset="0"/>
              </a:rPr>
              <a:t>sides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93725" y="1355725"/>
            <a:ext cx="68403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adding </a:t>
            </a:r>
            <a:r>
              <a:rPr lang="en-US" sz="4400" dirty="0" smtClean="0">
                <a:latin typeface="Comic Sans MS" pitchFamily="66" charset="0"/>
              </a:rPr>
              <a:t>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sides,</a:t>
            </a:r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4630738" y="3538538"/>
          <a:ext cx="4056062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4" imgW="1218960" imgH="863280" progId="Equation.DSMT4">
                  <p:embed/>
                </p:oleObj>
              </mc:Choice>
              <mc:Fallback>
                <p:oleObj name="Equation" r:id="rId4" imgW="1218960" imgH="863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3538538"/>
                        <a:ext cx="4056062" cy="287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169110"/>
              </p:ext>
            </p:extLst>
          </p:nvPr>
        </p:nvGraphicFramePr>
        <p:xfrm>
          <a:off x="447675" y="2036763"/>
          <a:ext cx="8118475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6" imgW="2501900" imgH="495300" progId="Equation.3">
                  <p:embed/>
                </p:oleObj>
              </mc:Choice>
              <mc:Fallback>
                <p:oleObj name="Equation" r:id="rId6" imgW="25019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036763"/>
                        <a:ext cx="8118475" cy="160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581400"/>
            <a:ext cx="365760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This proves   </a:t>
            </a:r>
          </a:p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800" dirty="0" smtClean="0">
                <a:latin typeface="Comic Sans MS" pitchFamily="66" charset="0"/>
              </a:rPr>
              <a:t>)  </a:t>
            </a:r>
            <a:endParaRPr lang="en-US" sz="4800" dirty="0" smtClean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105400"/>
            <a:ext cx="4682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completing the</a:t>
            </a:r>
          </a:p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proof by induction.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0175"/>
            <a:ext cx="8077200" cy="4695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“</a:t>
            </a:r>
            <a:r>
              <a:rPr lang="en-US" sz="4800" dirty="0" smtClean="0">
                <a:solidFill>
                  <a:srgbClr val="0000FF"/>
                </a:solidFill>
                <a:sym typeface="Euclid Extra"/>
              </a:rPr>
              <a:t></a:t>
            </a:r>
            <a:r>
              <a:rPr lang="en-US" sz="4800" dirty="0" smtClean="0"/>
              <a:t>” is an </a:t>
            </a:r>
            <a:r>
              <a:rPr lang="en-US" sz="4800" dirty="0" smtClean="0">
                <a:solidFill>
                  <a:srgbClr val="0000FF"/>
                </a:solidFill>
              </a:rPr>
              <a:t>ellipsis</a:t>
            </a:r>
            <a:r>
              <a:rPr lang="en-US" sz="4800" dirty="0" smtClean="0"/>
              <a:t>.</a:t>
            </a:r>
            <a:r>
              <a:rPr lang="en-US" sz="4400" dirty="0" smtClean="0"/>
              <a:t> </a:t>
            </a:r>
            <a:r>
              <a:rPr lang="en-US" sz="3600" dirty="0" smtClean="0"/>
              <a:t> 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4000" dirty="0" smtClean="0"/>
          </a:p>
          <a:p>
            <a:pPr eaLnBrk="1" hangingPunct="1"/>
            <a:r>
              <a:rPr lang="en-US" sz="4400" dirty="0" smtClean="0"/>
              <a:t>Can lead to confusion (n</a:t>
            </a:r>
            <a:r>
              <a:rPr lang="en-US" sz="4400" i="1" dirty="0" smtClean="0"/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EA0000"/>
                </a:solidFill>
              </a:rPr>
              <a:t>0</a:t>
            </a:r>
            <a:r>
              <a:rPr lang="en-US" sz="4400" dirty="0" smtClean="0"/>
              <a:t>?)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>
                <a:solidFill>
                  <a:srgbClr val="0000FF"/>
                </a:solidFill>
              </a:rPr>
              <a:t>um (</a:t>
            </a:r>
            <a:r>
              <a:rPr lang="en-US" sz="4400" dirty="0" smtClean="0">
                <a:solidFill>
                  <a:srgbClr val="0000FF"/>
                </a:solidFill>
              </a:rPr>
              <a:t>∑) notation</a:t>
            </a:r>
            <a:r>
              <a:rPr lang="en-US" sz="4400" dirty="0" smtClean="0"/>
              <a:t> more precise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232" y="1295400"/>
            <a:ext cx="8032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</a:t>
            </a:r>
            <a:r>
              <a:rPr lang="en-US" sz="4800" dirty="0" smtClean="0">
                <a:latin typeface="Comic Sans MS" pitchFamily="66" charset="0"/>
              </a:rPr>
              <a:t>Means you</a:t>
            </a:r>
          </a:p>
          <a:p>
            <a:r>
              <a:rPr lang="en-US" sz="4800" dirty="0" smtClean="0">
                <a:latin typeface="Comic Sans MS" pitchFamily="66" charset="0"/>
              </a:rPr>
              <a:t>should </a:t>
            </a:r>
            <a:r>
              <a:rPr lang="en-US" sz="4800" dirty="0" smtClean="0">
                <a:solidFill>
                  <a:srgbClr val="BC34CA"/>
                </a:solidFill>
                <a:latin typeface="Comic Sans MS" pitchFamily="66" charset="0"/>
              </a:rPr>
              <a:t>see a pattern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an aside: ellipsis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019800" y="2622550"/>
          <a:ext cx="1570037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4" imgW="431640" imgH="431640" progId="Equation.DSMT4">
                  <p:embed/>
                </p:oleObj>
              </mc:Choice>
              <mc:Fallback>
                <p:oleObj name="Equation" r:id="rId4" imgW="43164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622550"/>
                        <a:ext cx="1570037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446254"/>
              </p:ext>
            </p:extLst>
          </p:nvPr>
        </p:nvGraphicFramePr>
        <p:xfrm>
          <a:off x="1103313" y="2867025"/>
          <a:ext cx="46942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6" imgW="1041400" imgH="215900" progId="Equation.DSMT4">
                  <p:embed/>
                </p:oleObj>
              </mc:Choice>
              <mc:Fallback>
                <p:oleObj name="Equation" r:id="rId6" imgW="10414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2867025"/>
                        <a:ext cx="4694237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The MIT </a:t>
            </a:r>
            <a:r>
              <a:rPr lang="en-US" sz="4000" dirty="0" err="1" smtClean="0"/>
              <a:t>Stata</a:t>
            </a:r>
            <a:r>
              <a:rPr lang="en-US" sz="4000" dirty="0" smtClean="0"/>
              <a:t> Center</a:t>
            </a:r>
          </a:p>
        </p:txBody>
      </p:sp>
      <p:sp>
        <p:nvSpPr>
          <p:cNvPr id="19459" name="AutoShape 3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AutoShape 4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461" name="Picture 7" descr="20040512-2131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08138" y="1981200"/>
            <a:ext cx="5926137" cy="4114800"/>
          </a:xfrm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086600" cy="11731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Design Mockup: </a:t>
            </a:r>
            <a:r>
              <a:rPr lang="en-US" sz="3600" dirty="0" err="1" smtClean="0"/>
              <a:t>Stata</a:t>
            </a:r>
            <a:r>
              <a:rPr lang="en-US" sz="3600" dirty="0" smtClean="0"/>
              <a:t> Lobby</a:t>
            </a:r>
          </a:p>
        </p:txBody>
      </p:sp>
      <p:sp>
        <p:nvSpPr>
          <p:cNvPr id="20483" name="AutoShape 3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AutoShape 4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AutoShape 5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AutoShape 6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AutoShape 7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AutoShape 8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AutoShape 9" descr="ddmay5"/>
          <p:cNvSpPr>
            <a:spLocks noChangeAspect="1" noChangeArrowheads="1"/>
          </p:cNvSpPr>
          <p:nvPr/>
        </p:nvSpPr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490" name="Picture 10" descr="ddmay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447800"/>
            <a:ext cx="5715000" cy="4286250"/>
          </a:xfr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71600" y="1143001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                             , except for 1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  <a:sym typeface="Euclid Symbol"/>
              </a:rPr>
              <a:t>×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1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square in the middle for Bill. </a:t>
            </a:r>
            <a:endParaRPr lang="en-US" sz="28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1335622" y="1143000"/>
            <a:ext cx="3395481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Goal: </a:t>
            </a:r>
            <a:r>
              <a:rPr lang="en-US" sz="2800" dirty="0" smtClean="0">
                <a:latin typeface="Comic Sans MS" pitchFamily="66" charset="0"/>
              </a:rPr>
              <a:t>Tile </a:t>
            </a:r>
            <a:r>
              <a:rPr lang="en-US" sz="2800" dirty="0">
                <a:latin typeface="Comic Sans MS" pitchFamily="66" charset="0"/>
              </a:rPr>
              <a:t>the </a:t>
            </a:r>
            <a:r>
              <a:rPr lang="en-US" sz="2800" dirty="0" smtClean="0">
                <a:latin typeface="Comic Sans MS" pitchFamily="66" charset="0"/>
              </a:rPr>
              <a:t>plaza</a:t>
            </a:r>
          </a:p>
          <a:p>
            <a:endParaRPr lang="en-US" sz="2800" dirty="0" smtClean="0">
              <a:latin typeface="Comic Sans MS" pitchFamily="66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2667000" y="2514600"/>
            <a:ext cx="3810000" cy="3505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81200" y="2514600"/>
            <a:ext cx="4495800" cy="4151313"/>
            <a:chOff x="1981200" y="2514600"/>
            <a:chExt cx="4495800" cy="4151313"/>
          </a:xfrm>
        </p:grpSpPr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667000" y="63246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981200" y="2514600"/>
              <a:ext cx="4495800" cy="4151313"/>
              <a:chOff x="1981200" y="2514600"/>
              <a:chExt cx="4495800" cy="415131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981200" y="2514600"/>
                <a:ext cx="2860675" cy="4151313"/>
                <a:chOff x="1981200" y="2514600"/>
                <a:chExt cx="2860675" cy="4151313"/>
              </a:xfrm>
            </p:grpSpPr>
            <p:sp>
              <p:nvSpPr>
                <p:cNvPr id="9228" name="Line 12"/>
                <p:cNvSpPr>
                  <a:spLocks noChangeShapeType="1"/>
                </p:cNvSpPr>
                <p:nvPr/>
              </p:nvSpPr>
              <p:spPr bwMode="auto">
                <a:xfrm>
                  <a:off x="2133600" y="4191000"/>
                  <a:ext cx="0" cy="1828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1981200" y="2514600"/>
                  <a:ext cx="2860675" cy="4151313"/>
                  <a:chOff x="1981200" y="2514600"/>
                  <a:chExt cx="2860675" cy="4151313"/>
                </a:xfrm>
              </p:grpSpPr>
              <p:sp>
                <p:nvSpPr>
                  <p:cNvPr id="922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667000" y="6400800"/>
                    <a:ext cx="16002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aphicFrame>
                <p:nvGraphicFramePr>
                  <p:cNvPr id="9218" name="Object 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885681271"/>
                      </p:ext>
                    </p:extLst>
                  </p:nvPr>
                </p:nvGraphicFramePr>
                <p:xfrm>
                  <a:off x="1981200" y="3622675"/>
                  <a:ext cx="498475" cy="6048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63" name="Equation" r:id="rId4" imgW="177800" imgH="215900" progId="Equation.DSMT4">
                          <p:embed/>
                        </p:oleObj>
                      </mc:Choice>
                      <mc:Fallback>
                        <p:oleObj name="Equation" r:id="rId4" imgW="177800" imgH="215900" progId="Equation.DSMT4">
                          <p:embed/>
                          <p:pic>
                            <p:nvPicPr>
                              <p:cNvPr id="0" name="Object 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81200" y="3622675"/>
                                <a:ext cx="498475" cy="60483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219" name="Object 10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71949348"/>
                      </p:ext>
                    </p:extLst>
                  </p:nvPr>
                </p:nvGraphicFramePr>
                <p:xfrm>
                  <a:off x="4343400" y="6061075"/>
                  <a:ext cx="498475" cy="6048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64" name="Equation" r:id="rId6" imgW="177800" imgH="215900" progId="Equation.DSMT4">
                          <p:embed/>
                        </p:oleObj>
                      </mc:Choice>
                      <mc:Fallback>
                        <p:oleObj name="Equation" r:id="rId6" imgW="177800" imgH="215900" progId="Equation.DSMT4">
                          <p:embed/>
                          <p:pic>
                            <p:nvPicPr>
                              <p:cNvPr id="0" name="Object 1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43400" y="6061075"/>
                                <a:ext cx="498475" cy="60483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922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3600" y="2514600"/>
                    <a:ext cx="0" cy="1219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31" name="Line 15"/>
                <p:cNvSpPr>
                  <a:spLocks noChangeShapeType="1"/>
                </p:cNvSpPr>
                <p:nvPr/>
              </p:nvSpPr>
              <p:spPr bwMode="auto">
                <a:xfrm>
                  <a:off x="2057400" y="25146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" name="Line 16"/>
                <p:cNvSpPr>
                  <a:spLocks noChangeShapeType="1"/>
                </p:cNvSpPr>
                <p:nvPr/>
              </p:nvSpPr>
              <p:spPr bwMode="auto">
                <a:xfrm>
                  <a:off x="2057400" y="60198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>
                <a:off x="4800600" y="64008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>
                <a:off x="6477000" y="632460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391400" cy="10969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Mockup: Plaza Outside </a:t>
            </a:r>
            <a:r>
              <a:rPr lang="en-US" sz="3600" dirty="0" err="1" smtClean="0"/>
              <a:t>Stata</a:t>
            </a:r>
            <a:endParaRPr lang="en-US" sz="3600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3886200"/>
            <a:ext cx="990600" cy="914400"/>
            <a:chOff x="4114800" y="3886200"/>
            <a:chExt cx="990600" cy="914400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4114800" y="3886200"/>
              <a:ext cx="952500" cy="914400"/>
            </a:xfrm>
            <a:prstGeom prst="rect">
              <a:avLst/>
            </a:prstGeom>
            <a:solidFill>
              <a:srgbClr val="C0C0C0"/>
            </a:solidFill>
            <a:ln w="9525" cap="rnd">
              <a:noFill/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7"/>
            <p:cNvSpPr>
              <a:spLocks noChangeShapeType="1"/>
            </p:cNvSpPr>
            <p:nvPr/>
          </p:nvSpPr>
          <p:spPr bwMode="auto">
            <a:xfrm>
              <a:off x="4114800" y="4343400"/>
              <a:ext cx="990600" cy="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4572000" y="3886200"/>
              <a:ext cx="0" cy="91440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224" name="Picture 6" descr="billsquar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14800" y="388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905000" y="2057400"/>
            <a:ext cx="507863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mic Sans MS" pitchFamily="66" charset="0"/>
              </a:rPr>
              <a:t>(Picture source: http://www.microsoft.com/presspass/exec/billg/default.asp)</a:t>
            </a:r>
          </a:p>
          <a:p>
            <a:endParaRPr lang="en-US" sz="9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20788" y="1219200"/>
            <a:ext cx="684033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Comic Sans MS" pitchFamily="66" charset="0"/>
              </a:rPr>
              <a:t>Gehry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speciﬁes</a:t>
            </a:r>
            <a:r>
              <a:rPr lang="en-US" sz="2800" dirty="0">
                <a:latin typeface="Comic Sans MS" pitchFamily="66" charset="0"/>
              </a:rPr>
              <a:t> L-shaped tiles covering </a:t>
            </a:r>
          </a:p>
          <a:p>
            <a:r>
              <a:rPr lang="en-US" sz="2800" dirty="0">
                <a:latin typeface="Comic Sans MS" pitchFamily="66" charset="0"/>
              </a:rPr>
              <a:t>three squares: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0" y="18288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2672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720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rot="5400000">
            <a:off x="4886325" y="2454275"/>
            <a:ext cx="15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54050" y="2743200"/>
            <a:ext cx="8034572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For example, for 8 x 8 plaza might tile for Bill </a:t>
            </a:r>
          </a:p>
          <a:p>
            <a:r>
              <a:rPr lang="en-US" sz="2800" dirty="0">
                <a:latin typeface="Comic Sans MS" pitchFamily="66" charset="0"/>
              </a:rPr>
              <a:t>this way: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352800" y="3733800"/>
            <a:ext cx="2438400" cy="2438400"/>
            <a:chOff x="3352800" y="3733800"/>
            <a:chExt cx="2438400" cy="2438400"/>
          </a:xfrm>
        </p:grpSpPr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3352800" y="5562600"/>
              <a:ext cx="609600" cy="609600"/>
              <a:chOff x="1824" y="2448"/>
              <a:chExt cx="384" cy="384"/>
            </a:xfrm>
          </p:grpSpPr>
          <p:sp>
            <p:nvSpPr>
              <p:cNvPr id="21595" name="Rectangle 1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6" name="Rectangle 1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7" name="Rectangle 1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5400000">
              <a:off x="3962400" y="5562600"/>
              <a:ext cx="609600" cy="609600"/>
              <a:chOff x="1824" y="2448"/>
              <a:chExt cx="384" cy="384"/>
            </a:xfrm>
          </p:grpSpPr>
          <p:sp>
            <p:nvSpPr>
              <p:cNvPr id="21592" name="Rectangle 1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3" name="Rectangle 1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4" name="Rectangle 1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657600" y="5257800"/>
              <a:ext cx="609600" cy="609600"/>
              <a:chOff x="1824" y="2448"/>
              <a:chExt cx="384" cy="384"/>
            </a:xfrm>
          </p:grpSpPr>
          <p:sp>
            <p:nvSpPr>
              <p:cNvPr id="21589" name="Rectangle 1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0" name="Rectangle 1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1" name="Rectangle 2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572000" y="5562600"/>
              <a:ext cx="609600" cy="609600"/>
              <a:chOff x="1824" y="2448"/>
              <a:chExt cx="384" cy="384"/>
            </a:xfrm>
          </p:grpSpPr>
          <p:sp>
            <p:nvSpPr>
              <p:cNvPr id="21586" name="Rectangle 2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7" name="Rectangle 2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8" name="Rectangle 2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 rot="-5400000">
              <a:off x="4876800" y="5257800"/>
              <a:ext cx="609600" cy="609600"/>
              <a:chOff x="1824" y="2448"/>
              <a:chExt cx="384" cy="384"/>
            </a:xfrm>
          </p:grpSpPr>
          <p:sp>
            <p:nvSpPr>
              <p:cNvPr id="21583" name="Rectangle 2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4" name="Rectangle 2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5" name="Rectangle 2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 rot="-26949">
              <a:off x="3352800" y="4343400"/>
              <a:ext cx="609600" cy="609600"/>
              <a:chOff x="1824" y="2448"/>
              <a:chExt cx="384" cy="384"/>
            </a:xfrm>
          </p:grpSpPr>
          <p:sp>
            <p:nvSpPr>
              <p:cNvPr id="21580" name="Rectangle 3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1" name="Rectangle 3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2" name="Rectangle 3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 rot="5400000">
              <a:off x="3657600" y="4038600"/>
              <a:ext cx="609600" cy="609600"/>
              <a:chOff x="1824" y="2448"/>
              <a:chExt cx="384" cy="384"/>
            </a:xfrm>
          </p:grpSpPr>
          <p:sp>
            <p:nvSpPr>
              <p:cNvPr id="21577" name="Rectangle 3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Rectangle 3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Rectangle 3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 rot="5337023">
              <a:off x="3352800" y="3733800"/>
              <a:ext cx="609600" cy="609600"/>
              <a:chOff x="1824" y="2448"/>
              <a:chExt cx="384" cy="384"/>
            </a:xfrm>
          </p:grpSpPr>
          <p:sp>
            <p:nvSpPr>
              <p:cNvPr id="21574" name="Rectangle 3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5" name="Rectangle 3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Rectangle 4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 rot="10800000">
              <a:off x="5181600" y="3733800"/>
              <a:ext cx="609600" cy="609600"/>
              <a:chOff x="1824" y="2448"/>
              <a:chExt cx="384" cy="384"/>
            </a:xfrm>
          </p:grpSpPr>
          <p:sp>
            <p:nvSpPr>
              <p:cNvPr id="21571" name="Rectangle 4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Rectangle 4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3" name="Rectangle 4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 rot="5400000">
              <a:off x="4572000" y="3733800"/>
              <a:ext cx="609600" cy="609600"/>
              <a:chOff x="1824" y="2448"/>
              <a:chExt cx="384" cy="384"/>
            </a:xfrm>
          </p:grpSpPr>
          <p:sp>
            <p:nvSpPr>
              <p:cNvPr id="21568" name="Rectangle 4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9" name="Rectangle 4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0" name="Rectangle 4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 rot="10800000">
              <a:off x="4876800" y="4038600"/>
              <a:ext cx="609600" cy="609600"/>
              <a:chOff x="1824" y="2448"/>
              <a:chExt cx="384" cy="384"/>
            </a:xfrm>
          </p:grpSpPr>
          <p:sp>
            <p:nvSpPr>
              <p:cNvPr id="21565" name="Rectangle 5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6" name="Rectangle 5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7" name="Rectangle 5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21524" name="Picture 53" descr="billsqua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7200" y="4648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3" name="Group 54"/>
            <p:cNvGrpSpPr>
              <a:grpSpLocks/>
            </p:cNvGrpSpPr>
            <p:nvPr/>
          </p:nvGrpSpPr>
          <p:grpSpPr bwMode="auto">
            <a:xfrm rot="10800000">
              <a:off x="5181600" y="4953000"/>
              <a:ext cx="609600" cy="609600"/>
              <a:chOff x="1824" y="2448"/>
              <a:chExt cx="384" cy="384"/>
            </a:xfrm>
          </p:grpSpPr>
          <p:sp>
            <p:nvSpPr>
              <p:cNvPr id="21562" name="Rectangle 5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3" name="Rectangle 5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Rectangle 5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 rot="-5391368">
              <a:off x="5181600" y="4343400"/>
              <a:ext cx="609600" cy="609600"/>
              <a:chOff x="1824" y="2448"/>
              <a:chExt cx="384" cy="384"/>
            </a:xfrm>
          </p:grpSpPr>
          <p:sp>
            <p:nvSpPr>
              <p:cNvPr id="21559" name="Rectangle 5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Rectangle 6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1" name="Rectangle 6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 rot="-5418080">
              <a:off x="5181600" y="5562600"/>
              <a:ext cx="609600" cy="609600"/>
              <a:chOff x="1824" y="2448"/>
              <a:chExt cx="384" cy="384"/>
            </a:xfrm>
          </p:grpSpPr>
          <p:sp>
            <p:nvSpPr>
              <p:cNvPr id="21556" name="Rectangle 6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Rectangle 6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6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 rot="10800000">
              <a:off x="4572000" y="4343400"/>
              <a:ext cx="609600" cy="609600"/>
              <a:chOff x="1824" y="2448"/>
              <a:chExt cx="384" cy="384"/>
            </a:xfrm>
          </p:grpSpPr>
          <p:sp>
            <p:nvSpPr>
              <p:cNvPr id="21553" name="Rectangle 6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6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6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70"/>
            <p:cNvGrpSpPr>
              <a:grpSpLocks/>
            </p:cNvGrpSpPr>
            <p:nvPr/>
          </p:nvGrpSpPr>
          <p:grpSpPr bwMode="auto">
            <a:xfrm rot="-5400048">
              <a:off x="4572000" y="4953000"/>
              <a:ext cx="609600" cy="609600"/>
              <a:chOff x="1824" y="2448"/>
              <a:chExt cx="384" cy="384"/>
            </a:xfrm>
          </p:grpSpPr>
          <p:sp>
            <p:nvSpPr>
              <p:cNvPr id="21550" name="Rectangle 7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Rectangle 7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7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74"/>
            <p:cNvGrpSpPr>
              <a:grpSpLocks/>
            </p:cNvGrpSpPr>
            <p:nvPr/>
          </p:nvGrpSpPr>
          <p:grpSpPr bwMode="auto">
            <a:xfrm>
              <a:off x="3962400" y="4953000"/>
              <a:ext cx="609600" cy="609600"/>
              <a:chOff x="1824" y="2448"/>
              <a:chExt cx="384" cy="384"/>
            </a:xfrm>
          </p:grpSpPr>
          <p:sp>
            <p:nvSpPr>
              <p:cNvPr id="21547" name="Rectangle 7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Rectangle 7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Rectangle 7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78"/>
            <p:cNvGrpSpPr>
              <a:grpSpLocks/>
            </p:cNvGrpSpPr>
            <p:nvPr/>
          </p:nvGrpSpPr>
          <p:grpSpPr bwMode="auto">
            <a:xfrm rot="5337023">
              <a:off x="3352800" y="4953000"/>
              <a:ext cx="609600" cy="609600"/>
              <a:chOff x="1824" y="2448"/>
              <a:chExt cx="384" cy="384"/>
            </a:xfrm>
          </p:grpSpPr>
          <p:sp>
            <p:nvSpPr>
              <p:cNvPr id="21544" name="Rectangle 7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5" name="Rectangle 8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Rectangle 8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 rot="5390544">
              <a:off x="3962400" y="4343400"/>
              <a:ext cx="609600" cy="609600"/>
              <a:chOff x="1824" y="2448"/>
              <a:chExt cx="384" cy="384"/>
            </a:xfrm>
          </p:grpSpPr>
          <p:sp>
            <p:nvSpPr>
              <p:cNvPr id="21541" name="Rectangle 8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Rectangle 8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Rectangle 8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6"/>
            <p:cNvGrpSpPr>
              <a:grpSpLocks/>
            </p:cNvGrpSpPr>
            <p:nvPr/>
          </p:nvGrpSpPr>
          <p:grpSpPr bwMode="auto">
            <a:xfrm rot="10800000">
              <a:off x="3962400" y="3733800"/>
              <a:ext cx="609600" cy="609600"/>
              <a:chOff x="1824" y="2448"/>
              <a:chExt cx="384" cy="384"/>
            </a:xfrm>
          </p:grpSpPr>
          <p:sp>
            <p:nvSpPr>
              <p:cNvPr id="21538" name="Rectangle 8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Rectangle 8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Rectangle 8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90"/>
            <p:cNvGrpSpPr>
              <a:grpSpLocks/>
            </p:cNvGrpSpPr>
            <p:nvPr/>
          </p:nvGrpSpPr>
          <p:grpSpPr bwMode="auto">
            <a:xfrm rot="-5400000">
              <a:off x="4267200" y="4648200"/>
              <a:ext cx="609600" cy="609600"/>
              <a:chOff x="1824" y="2448"/>
              <a:chExt cx="384" cy="384"/>
            </a:xfrm>
          </p:grpSpPr>
          <p:sp>
            <p:nvSpPr>
              <p:cNvPr id="21535" name="Rectangle 9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Rectangle 9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Rectangle 9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Theorem</a:t>
            </a:r>
            <a:r>
              <a:rPr lang="en-US" sz="2800" dirty="0">
                <a:latin typeface="Comic Sans MS" pitchFamily="66" charset="0"/>
              </a:rPr>
              <a:t>: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695575"/>
            <a:ext cx="8229600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FF33CC"/>
                </a:solidFill>
                <a:latin typeface="Comic Sans MS" pitchFamily="66" charset="0"/>
              </a:rPr>
              <a:t>Proof: (by induction on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 n</a:t>
            </a:r>
            <a:r>
              <a:rPr lang="en-US" sz="32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>
                <a:latin typeface="Comic Sans MS" pitchFamily="66" charset="0"/>
              </a:rPr>
              <a:t>) ::=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 can tile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with Bill in middle.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33400" y="3886200"/>
            <a:ext cx="4192173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CC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=0)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3810000" y="5029200"/>
            <a:ext cx="37769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(no tiles needed)</a:t>
            </a:r>
          </a:p>
        </p:txBody>
      </p:sp>
      <p:pic>
        <p:nvPicPr>
          <p:cNvPr id="73736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15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4" grpId="0"/>
      <p:bldP spid="737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1024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5361486"/>
                </p:ext>
              </p:extLst>
            </p:nvPr>
          </p:nvGraphicFramePr>
          <p:xfrm>
            <a:off x="1344" y="1850"/>
            <a:ext cx="31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9" name="Equation" r:id="rId4" imgW="177800" imgH="215900" progId="Equation.DSMT4">
                    <p:embed/>
                  </p:oleObj>
                </mc:Choice>
                <mc:Fallback>
                  <p:oleObj name="Equation" r:id="rId4" imgW="177800" imgH="2159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50"/>
                          <a:ext cx="314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10273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10270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71" name="Picture 12" descr="billsquare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10268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9" name="Picture 16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10266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7" name="Picture 19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10264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5" name="Picture 22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1295400" y="1208782"/>
            <a:ext cx="612619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Induction step:</a:t>
            </a:r>
            <a:r>
              <a:rPr lang="en-US" sz="3200" dirty="0">
                <a:latin typeface="Comic Sans MS" pitchFamily="66" charset="0"/>
              </a:rPr>
              <a:t> assume can </a:t>
            </a:r>
            <a:r>
              <a:rPr lang="en-US" sz="3200" dirty="0" smtClean="0">
                <a:latin typeface="Comic Sans MS" pitchFamily="66" charset="0"/>
              </a:rPr>
              <a:t>tile</a:t>
            </a:r>
          </a:p>
          <a:p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, prove </a:t>
            </a:r>
            <a:r>
              <a:rPr lang="en-US" sz="3200" dirty="0">
                <a:latin typeface="Comic Sans MS" pitchFamily="66" charset="0"/>
              </a:rPr>
              <a:t>can </a:t>
            </a:r>
            <a:r>
              <a:rPr lang="en-US" sz="3200" dirty="0" smtClean="0">
                <a:latin typeface="Comic Sans MS" pitchFamily="66" charset="0"/>
              </a:rPr>
              <a:t>tile 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n+1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2441575"/>
            <a:ext cx="805329" cy="3505200"/>
            <a:chOff x="1066800" y="2441575"/>
            <a:chExt cx="805329" cy="3505200"/>
          </a:xfrm>
        </p:grpSpPr>
        <p:grpSp>
          <p:nvGrpSpPr>
            <p:cNvPr id="14" name="Group 13"/>
            <p:cNvGrpSpPr/>
            <p:nvPr/>
          </p:nvGrpSpPr>
          <p:grpSpPr>
            <a:xfrm>
              <a:off x="1066800" y="2441575"/>
              <a:ext cx="747713" cy="3505200"/>
              <a:chOff x="1066800" y="2441575"/>
              <a:chExt cx="747713" cy="3505200"/>
            </a:xfrm>
          </p:grpSpPr>
          <p:sp>
            <p:nvSpPr>
              <p:cNvPr id="10249" name="Line 25"/>
              <p:cNvSpPr>
                <a:spLocks noChangeShapeType="1"/>
              </p:cNvSpPr>
              <p:nvPr/>
            </p:nvSpPr>
            <p:spPr bwMode="auto">
              <a:xfrm>
                <a:off x="1398588" y="5946775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1066800" y="2441575"/>
                <a:ext cx="747713" cy="3505200"/>
                <a:chOff x="672" y="1538"/>
                <a:chExt cx="471" cy="2208"/>
              </a:xfrm>
            </p:grpSpPr>
            <p:grpSp>
              <p:nvGrpSpPr>
                <p:cNvPr id="11" name="Group 27"/>
                <p:cNvGrpSpPr>
                  <a:grpSpLocks/>
                </p:cNvGrpSpPr>
                <p:nvPr/>
              </p:nvGrpSpPr>
              <p:grpSpPr bwMode="auto">
                <a:xfrm>
                  <a:off x="881" y="1538"/>
                  <a:ext cx="96" cy="2208"/>
                  <a:chOff x="881" y="1538"/>
                  <a:chExt cx="96" cy="2208"/>
                </a:xfrm>
              </p:grpSpPr>
              <p:sp>
                <p:nvSpPr>
                  <p:cNvPr id="10258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9" y="1538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5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929" y="2594"/>
                    <a:ext cx="0" cy="1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6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881" y="153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31"/>
                <p:cNvGrpSpPr>
                  <a:grpSpLocks noChangeAspect="1"/>
                </p:cNvGrpSpPr>
                <p:nvPr/>
              </p:nvGrpSpPr>
              <p:grpSpPr bwMode="auto">
                <a:xfrm>
                  <a:off x="672" y="2256"/>
                  <a:ext cx="471" cy="362"/>
                  <a:chOff x="768" y="2304"/>
                  <a:chExt cx="471" cy="362"/>
                </a:xfrm>
              </p:grpSpPr>
              <p:sp>
                <p:nvSpPr>
                  <p:cNvPr id="10253" name="AutoShape 32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768" y="2304"/>
                    <a:ext cx="471" cy="3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54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123" y="2334"/>
                    <a:ext cx="0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 sz="320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255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809" y="2356"/>
                    <a:ext cx="0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 sz="320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256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042" y="2317"/>
                    <a:ext cx="0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 sz="3200" dirty="0">
                      <a:latin typeface="Times New Roman" pitchFamily="18" charset="0"/>
                    </a:endParaRPr>
                  </a:p>
                </p:txBody>
              </p:sp>
            </p:grpSp>
          </p:grpSp>
        </p:grp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5165677"/>
                </p:ext>
              </p:extLst>
            </p:nvPr>
          </p:nvGraphicFramePr>
          <p:xfrm>
            <a:off x="1066800" y="3505200"/>
            <a:ext cx="805329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0" name="Equation" r:id="rId7" imgW="279400" imgH="215900" progId="Equation.DSMT4">
                    <p:embed/>
                  </p:oleObj>
                </mc:Choice>
                <mc:Fallback>
                  <p:oleObj name="Equation" r:id="rId7" imgW="2794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66800" y="3505200"/>
                          <a:ext cx="805329" cy="622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5</a:t>
            </a:r>
            <a:r>
              <a:rPr lang="en-US" sz="4800" dirty="0" smtClean="0"/>
              <a:t>, ?,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1024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191237"/>
                </p:ext>
              </p:extLst>
            </p:nvPr>
          </p:nvGraphicFramePr>
          <p:xfrm>
            <a:off x="1344" y="1850"/>
            <a:ext cx="31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36" name="Equation" r:id="rId4" imgW="177800" imgH="215900" progId="Equation.DSMT4">
                    <p:embed/>
                  </p:oleObj>
                </mc:Choice>
                <mc:Fallback>
                  <p:oleObj name="Equation" r:id="rId4" imgW="177800" imgH="215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50"/>
                          <a:ext cx="314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10273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10270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71" name="Picture 12" descr="billsquare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10268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9" name="Picture 16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10266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7" name="Picture 19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10264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5" name="Picture 22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2441575"/>
            <a:ext cx="805329" cy="3505200"/>
            <a:chOff x="1066800" y="2441575"/>
            <a:chExt cx="805329" cy="3505200"/>
          </a:xfrm>
        </p:grpSpPr>
        <p:grpSp>
          <p:nvGrpSpPr>
            <p:cNvPr id="14" name="Group 13"/>
            <p:cNvGrpSpPr/>
            <p:nvPr/>
          </p:nvGrpSpPr>
          <p:grpSpPr>
            <a:xfrm>
              <a:off x="1066800" y="2441575"/>
              <a:ext cx="747713" cy="3505200"/>
              <a:chOff x="1066800" y="2441575"/>
              <a:chExt cx="747713" cy="3505200"/>
            </a:xfrm>
          </p:grpSpPr>
          <p:sp>
            <p:nvSpPr>
              <p:cNvPr id="10249" name="Line 25"/>
              <p:cNvSpPr>
                <a:spLocks noChangeShapeType="1"/>
              </p:cNvSpPr>
              <p:nvPr/>
            </p:nvSpPr>
            <p:spPr bwMode="auto">
              <a:xfrm>
                <a:off x="1398588" y="5946775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1066800" y="2441575"/>
                <a:ext cx="747713" cy="3505200"/>
                <a:chOff x="672" y="1538"/>
                <a:chExt cx="471" cy="2208"/>
              </a:xfrm>
            </p:grpSpPr>
            <p:grpSp>
              <p:nvGrpSpPr>
                <p:cNvPr id="11" name="Group 27"/>
                <p:cNvGrpSpPr>
                  <a:grpSpLocks/>
                </p:cNvGrpSpPr>
                <p:nvPr/>
              </p:nvGrpSpPr>
              <p:grpSpPr bwMode="auto">
                <a:xfrm>
                  <a:off x="881" y="1538"/>
                  <a:ext cx="96" cy="2208"/>
                  <a:chOff x="881" y="1538"/>
                  <a:chExt cx="96" cy="2208"/>
                </a:xfrm>
              </p:grpSpPr>
              <p:sp>
                <p:nvSpPr>
                  <p:cNvPr id="10258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9" y="1538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5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929" y="2594"/>
                    <a:ext cx="0" cy="1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6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881" y="153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31"/>
                <p:cNvGrpSpPr>
                  <a:grpSpLocks noChangeAspect="1"/>
                </p:cNvGrpSpPr>
                <p:nvPr/>
              </p:nvGrpSpPr>
              <p:grpSpPr bwMode="auto">
                <a:xfrm>
                  <a:off x="672" y="2256"/>
                  <a:ext cx="471" cy="362"/>
                  <a:chOff x="768" y="2304"/>
                  <a:chExt cx="471" cy="362"/>
                </a:xfrm>
              </p:grpSpPr>
              <p:sp>
                <p:nvSpPr>
                  <p:cNvPr id="10253" name="AutoShape 32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768" y="2304"/>
                    <a:ext cx="471" cy="3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54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123" y="2334"/>
                    <a:ext cx="0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 sz="320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255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809" y="2356"/>
                    <a:ext cx="0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 sz="320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256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042" y="2317"/>
                    <a:ext cx="0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 sz="3200" dirty="0">
                      <a:latin typeface="Times New Roman" pitchFamily="18" charset="0"/>
                    </a:endParaRPr>
                  </a:p>
                </p:txBody>
              </p:sp>
            </p:grpSp>
          </p:grpSp>
        </p:grp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6268612"/>
                </p:ext>
              </p:extLst>
            </p:nvPr>
          </p:nvGraphicFramePr>
          <p:xfrm>
            <a:off x="1066800" y="3505200"/>
            <a:ext cx="805329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37" name="Equation" r:id="rId7" imgW="279400" imgH="215900" progId="Equation.DSMT4">
                    <p:embed/>
                  </p:oleObj>
                </mc:Choice>
                <mc:Fallback>
                  <p:oleObj name="Equation" r:id="rId7" imgW="2794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66800" y="3505200"/>
                          <a:ext cx="805329" cy="622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1343025" y="1538288"/>
            <a:ext cx="317076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Now what</a:t>
            </a:r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</a:rPr>
              <a:t>?...</a:t>
            </a:r>
            <a:endParaRPr lang="en-US" sz="4000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1766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04800" y="2362200"/>
            <a:ext cx="8467244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something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 stronger</a:t>
            </a:r>
          </a:p>
          <a:p>
            <a:r>
              <a:rPr lang="en-US" sz="5400" dirty="0" smtClean="0">
                <a:latin typeface="Comic Sans MS" pitchFamily="66" charset="0"/>
              </a:rPr>
              <a:t>—</a:t>
            </a:r>
            <a:r>
              <a:rPr lang="en-US" sz="5400" dirty="0">
                <a:latin typeface="Comic Sans MS" pitchFamily="66" charset="0"/>
              </a:rPr>
              <a:t>that we can </a:t>
            </a:r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with Bill in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any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square.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87943" y="1343561"/>
            <a:ext cx="802265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Theorem</a:t>
            </a:r>
            <a:r>
              <a:rPr lang="en-US" sz="2800" dirty="0">
                <a:latin typeface="Comic Sans MS" pitchFamily="66" charset="0"/>
              </a:rPr>
              <a:t>:</a:t>
            </a:r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For </a:t>
            </a:r>
            <a:r>
              <a:rPr lang="en-US" sz="4000" dirty="0">
                <a:latin typeface="Comic Sans MS" pitchFamily="66" charset="0"/>
              </a:rPr>
              <a:t>any </a:t>
            </a:r>
            <a:r>
              <a:rPr lang="en-US" sz="4000" dirty="0" smtClean="0">
                <a:latin typeface="Comic Sans MS" pitchFamily="66" charset="0"/>
              </a:rPr>
              <a:t>2</a:t>
            </a:r>
            <a:r>
              <a:rPr lang="en-US" sz="4000" baseline="30000" dirty="0" smtClean="0">
                <a:latin typeface="Comic Sans MS" pitchFamily="66" charset="0"/>
              </a:rPr>
              <a:t>n</a:t>
            </a:r>
            <a:r>
              <a:rPr lang="en-US" sz="40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4000" dirty="0" smtClean="0">
                <a:latin typeface="Comic Sans MS" pitchFamily="66" charset="0"/>
              </a:rPr>
              <a:t>2</a:t>
            </a:r>
            <a:r>
              <a:rPr lang="en-US" sz="4000" baseline="30000" dirty="0" smtClean="0">
                <a:latin typeface="Comic Sans MS" pitchFamily="66" charset="0"/>
              </a:rPr>
              <a:t>n</a:t>
            </a:r>
            <a:r>
              <a:rPr lang="en-US" sz="4000" i="1" baseline="30000" dirty="0" smtClean="0">
                <a:latin typeface="Comic Sans MS" pitchFamily="66" charset="0"/>
              </a:rPr>
              <a:t> </a:t>
            </a:r>
            <a:r>
              <a:rPr lang="en-US" sz="4000" baseline="30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plaza, </a:t>
            </a:r>
            <a:r>
              <a:rPr lang="en-US" sz="4000" dirty="0" smtClean="0">
                <a:latin typeface="Comic Sans MS" pitchFamily="66" charset="0"/>
              </a:rPr>
              <a:t>we</a:t>
            </a:r>
          </a:p>
          <a:p>
            <a:r>
              <a:rPr lang="en-US" sz="4000" dirty="0" smtClean="0">
                <a:latin typeface="Comic Sans MS" pitchFamily="66" charset="0"/>
              </a:rPr>
              <a:t>can make </a:t>
            </a:r>
            <a:r>
              <a:rPr lang="en-US" sz="4000" dirty="0">
                <a:latin typeface="Comic Sans MS" pitchFamily="66" charset="0"/>
              </a:rPr>
              <a:t>Bill and Frank happy.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52400" y="4876800"/>
            <a:ext cx="746765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Base case:</a:t>
            </a:r>
            <a:r>
              <a:rPr lang="en-US" sz="4400" dirty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 (</a:t>
            </a:r>
            <a:r>
              <a:rPr lang="en-US" sz="44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400" dirty="0">
                <a:latin typeface="Comic Sans MS" pitchFamily="66" charset="0"/>
              </a:rPr>
              <a:t>=0</a:t>
            </a:r>
            <a:r>
              <a:rPr lang="en-US" sz="4400" dirty="0" smtClean="0">
                <a:latin typeface="Comic Sans MS" pitchFamily="66" charset="0"/>
              </a:rPr>
              <a:t>)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400" dirty="0">
              <a:solidFill>
                <a:srgbClr val="BC34CA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2819400"/>
            <a:ext cx="876724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Proof: (by</a:t>
            </a:r>
            <a:r>
              <a:rPr lang="en-US" sz="40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FF33CC"/>
                </a:solidFill>
                <a:latin typeface="Comic Sans MS" pitchFamily="66" charset="0"/>
              </a:rPr>
              <a:t>induction on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BC34CA"/>
                </a:solidFill>
                <a:latin typeface="Comic Sans MS" pitchFamily="66" charset="0"/>
              </a:rPr>
              <a:t>revised</a:t>
            </a:r>
            <a:r>
              <a:rPr lang="en-US" sz="4000" dirty="0">
                <a:latin typeface="Comic Sans MS" pitchFamily="66" charset="0"/>
              </a:rPr>
              <a:t> induction hypothesis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</a:rPr>
              <a:t>::=</a:t>
            </a:r>
          </a:p>
          <a:p>
            <a:r>
              <a:rPr lang="en-US" sz="4800" dirty="0">
                <a:latin typeface="Comic Sans MS" pitchFamily="66" charset="0"/>
              </a:rPr>
              <a:t>can tile  with Bill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anywhere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</a:t>
            </a:r>
            <a:r>
              <a:rPr lang="en-US" sz="28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FF33CC"/>
                </a:solidFill>
                <a:latin typeface="Comic Sans MS" pitchFamily="66" charset="0"/>
              </a:rPr>
              <a:t>Inductive </a:t>
            </a:r>
            <a:r>
              <a:rPr lang="en-US" sz="2800" dirty="0">
                <a:solidFill>
                  <a:srgbClr val="FF33CC"/>
                </a:solidFill>
                <a:latin typeface="Comic Sans MS" pitchFamily="66" charset="0"/>
              </a:rPr>
              <a:t>step:</a:t>
            </a:r>
            <a:endParaRPr lang="en-US" sz="900" dirty="0">
              <a:solidFill>
                <a:srgbClr val="FF33CC"/>
              </a:solidFill>
              <a:latin typeface="Comic Sans MS" pitchFamily="66" charset="0"/>
            </a:endParaRPr>
          </a:p>
          <a:p>
            <a:r>
              <a:rPr lang="en-US" sz="3200" dirty="0">
                <a:solidFill>
                  <a:srgbClr val="FF33CC"/>
                </a:solidFill>
                <a:latin typeface="Comic Sans MS" pitchFamily="66" charset="0"/>
              </a:rPr>
              <a:t>Assume</a:t>
            </a:r>
            <a:r>
              <a:rPr lang="en-US" sz="3200" dirty="0">
                <a:latin typeface="Comic Sans MS" pitchFamily="66" charset="0"/>
              </a:rPr>
              <a:t> 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FF33CC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endParaRPr lang="en-US" sz="2800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910223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71823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0480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71823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8394002"/>
                  </p:ext>
                </p:extLst>
              </p:nvPr>
            </p:nvGraphicFramePr>
            <p:xfrm>
              <a:off x="1828800" y="3127375"/>
              <a:ext cx="498475" cy="603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961" name="Equation" r:id="rId5" imgW="177800" imgH="215900" progId="Equation.DSMT4">
                      <p:embed/>
                    </p:oleObj>
                  </mc:Choice>
                  <mc:Fallback>
                    <p:oleObj name="Equation" r:id="rId5" imgW="177800" imgH="21590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8800" y="3127375"/>
                            <a:ext cx="498475" cy="603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59563"/>
              </p:ext>
            </p:extLst>
          </p:nvPr>
        </p:nvGraphicFramePr>
        <p:xfrm>
          <a:off x="1828800" y="5070475"/>
          <a:ext cx="4984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2" name="Equation" r:id="rId7" imgW="177800" imgH="215900" progId="Equation.DSMT4">
                  <p:embed/>
                </p:oleObj>
              </mc:Choice>
              <mc:Fallback>
                <p:oleObj name="Equation" r:id="rId7" imgW="177800" imgH="215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70475"/>
                        <a:ext cx="498475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  <p:cxnSp>
        <p:nvCxnSpPr>
          <p:cNvPr id="5" name="Curved Connector 4"/>
          <p:cNvCxnSpPr>
            <a:endCxn id="81928" idx="2"/>
          </p:cNvCxnSpPr>
          <p:nvPr/>
        </p:nvCxnSpPr>
        <p:spPr>
          <a:xfrm rot="16200000" flipH="1">
            <a:off x="5180012" y="2668587"/>
            <a:ext cx="844550" cy="841375"/>
          </a:xfrm>
          <a:prstGeom prst="curvedConnector3">
            <a:avLst>
              <a:gd name="adj1" fmla="val 127068"/>
            </a:avLst>
          </a:prstGeom>
          <a:ln w="31750">
            <a:solidFill>
              <a:srgbClr val="0000FF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animBg="1"/>
      <p:bldP spid="81923" grpId="0" uiExpand="1" build="p"/>
      <p:bldP spid="81924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6957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 smtClean="0">
                <a:latin typeface="Comic Sans MS" pitchFamily="66" charset="0"/>
              </a:rPr>
              <a:t> and </a:t>
            </a:r>
            <a:r>
              <a:rPr lang="en-US" sz="3200" dirty="0">
                <a:latin typeface="Comic Sans MS" pitchFamily="66" charset="0"/>
              </a:rPr>
              <a:t>fill the center</a:t>
            </a:r>
            <a:r>
              <a:rPr lang="en-US" sz="3200" dirty="0" smtClean="0">
                <a:latin typeface="Comic Sans MS" pitchFamily="66" charset="0"/>
              </a:rPr>
              <a:t> Bill’s with </a:t>
            </a:r>
            <a:r>
              <a:rPr lang="en-US" sz="3200" dirty="0">
                <a:latin typeface="Comic Sans MS" pitchFamily="66" charset="0"/>
              </a:rPr>
              <a:t>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  <p:pic>
        <p:nvPicPr>
          <p:cNvPr id="18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1178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Recursive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implicitly defines a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recursive 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tiling with Bill anywhere.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43887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08088" y="2362200"/>
            <a:ext cx="7144905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something else</a:t>
            </a:r>
          </a:p>
          <a:p>
            <a:r>
              <a:rPr lang="en-US" sz="5400" dirty="0" smtClean="0">
                <a:latin typeface="Comic Sans MS" pitchFamily="66" charset="0"/>
              </a:rPr>
              <a:t>--that </a:t>
            </a:r>
            <a:r>
              <a:rPr lang="en-US" sz="5400" dirty="0">
                <a:latin typeface="Comic Sans MS" pitchFamily="66" charset="0"/>
              </a:rPr>
              <a:t>we can </a:t>
            </a:r>
            <a:r>
              <a:rPr lang="en-US" sz="5400" dirty="0" smtClean="0">
                <a:latin typeface="Comic Sans MS" pitchFamily="66" charset="0"/>
              </a:rPr>
              <a:t>always</a:t>
            </a:r>
          </a:p>
          <a:p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with </a:t>
            </a:r>
            <a:endParaRPr lang="en-US" sz="5400" dirty="0" smtClean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    Bill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in the corner</a:t>
            </a:r>
            <a:r>
              <a:rPr lang="en-US" sz="5400" dirty="0">
                <a:latin typeface="Comic Sans MS" pitchFamily="66" charset="0"/>
              </a:rPr>
              <a:t>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43050" y="1411288"/>
            <a:ext cx="6141425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Once </a:t>
            </a:r>
            <a:r>
              <a:rPr lang="en-US" sz="3600" dirty="0">
                <a:latin typeface="Comic Sans MS" pitchFamily="66" charset="0"/>
              </a:rPr>
              <a:t>have Bill in corner,</a:t>
            </a:r>
          </a:p>
          <a:p>
            <a:r>
              <a:rPr lang="en-US" sz="3600" dirty="0">
                <a:latin typeface="Comic Sans MS" pitchFamily="66" charset="0"/>
              </a:rPr>
              <a:t>          can get Bill in middle: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583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587" name="Picture 11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403349" y="1208782"/>
            <a:ext cx="630813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m</a:t>
            </a:r>
            <a:r>
              <a:rPr lang="en-US" sz="3200" dirty="0" smtClean="0">
                <a:latin typeface="Comic Sans MS" pitchFamily="66" charset="0"/>
              </a:rPr>
              <a:t>ethod</a:t>
            </a:r>
            <a:r>
              <a:rPr lang="en-US" sz="3200" dirty="0">
                <a:latin typeface="Comic Sans MS" pitchFamily="66" charset="0"/>
              </a:rPr>
              <a:t>: </a:t>
            </a:r>
          </a:p>
          <a:p>
            <a:r>
              <a:rPr lang="en-US" sz="3200" dirty="0">
                <a:latin typeface="Comic Sans MS" pitchFamily="66" charset="0"/>
              </a:rPr>
              <a:t>r</a:t>
            </a:r>
            <a:r>
              <a:rPr lang="en-US" sz="3200" dirty="0" smtClean="0">
                <a:latin typeface="Comic Sans MS" pitchFamily="66" charset="0"/>
              </a:rPr>
              <a:t>otate </a:t>
            </a:r>
            <a:r>
              <a:rPr lang="en-US" sz="3200" dirty="0">
                <a:latin typeface="Comic Sans MS" pitchFamily="66" charset="0"/>
              </a:rPr>
              <a:t>the squares as indicated.</a:t>
            </a:r>
          </a:p>
        </p:txBody>
      </p:sp>
      <p:pic>
        <p:nvPicPr>
          <p:cNvPr id="25607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1" name="Picture 11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276600" y="3581400"/>
            <a:ext cx="2667000" cy="2209800"/>
            <a:chOff x="3200400" y="3581400"/>
            <a:chExt cx="2667000" cy="2209800"/>
          </a:xfrm>
        </p:grpSpPr>
        <p:sp>
          <p:nvSpPr>
            <p:cNvPr id="25612" name="AutoShape 12"/>
            <p:cNvSpPr>
              <a:spLocks noChangeArrowheads="1"/>
            </p:cNvSpPr>
            <p:nvPr/>
          </p:nvSpPr>
          <p:spPr bwMode="auto">
            <a:xfrm>
              <a:off x="55626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>
              <a:off x="5562600" y="54102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AutoShape 14"/>
            <p:cNvSpPr>
              <a:spLocks noChangeArrowheads="1"/>
            </p:cNvSpPr>
            <p:nvPr/>
          </p:nvSpPr>
          <p:spPr bwMode="auto">
            <a:xfrm>
              <a:off x="32004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304432" y="1334869"/>
            <a:ext cx="462976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after rotation have: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6632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4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11" descr="billsqua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/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5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FF0000"/>
                </a:solidFill>
              </a:rPr>
              <a:t>…</a:t>
            </a: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52600" y="2286000"/>
            <a:ext cx="6019800" cy="914400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605956" y="1408093"/>
            <a:ext cx="593784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now </a:t>
            </a:r>
            <a:r>
              <a:rPr lang="en-US" sz="2800" dirty="0">
                <a:latin typeface="Comic Sans MS" pitchFamily="66" charset="0"/>
              </a:rPr>
              <a:t>group the 4 squares together,</a:t>
            </a:r>
          </a:p>
          <a:p>
            <a:r>
              <a:rPr lang="en-US" sz="2800" dirty="0">
                <a:latin typeface="Comic Sans MS" pitchFamily="66" charset="0"/>
              </a:rPr>
              <a:t>               and insert a tile.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73685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7656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billsqua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7662" name="Rectangle 13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Rectangle 14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Rectangle 15"/>
            <p:cNvSpPr>
              <a:spLocks noChangeArrowheads="1"/>
            </p:cNvSpPr>
            <p:nvPr/>
          </p:nvSpPr>
          <p:spPr bwMode="auto">
            <a:xfrm>
              <a:off x="2880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6705600" y="3016250"/>
            <a:ext cx="19812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  <a:p>
            <a:r>
              <a:rPr lang="en-US" sz="4400" dirty="0">
                <a:solidFill>
                  <a:srgbClr val="3366FF"/>
                </a:solidFill>
                <a:latin typeface="Comic Sans MS" pitchFamily="66" charset="0"/>
              </a:rPr>
              <a:t>Bill in</a:t>
            </a:r>
          </a:p>
          <a:p>
            <a:r>
              <a:rPr lang="en-US" sz="4400" dirty="0">
                <a:solidFill>
                  <a:srgbClr val="3366FF"/>
                </a:solidFill>
                <a:latin typeface="Comic Sans MS" pitchFamily="66" charset="0"/>
              </a:rPr>
              <a:t>middle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7819243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816185"/>
            <a:ext cx="8229600" cy="21544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Comic Sans MS" pitchFamily="66" charset="0"/>
              </a:rPr>
              <a:t>REVISED 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induction hypothesis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) ::=</a:t>
            </a:r>
            <a:endParaRPr lang="en-US" sz="3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can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tile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with Bill in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the corner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4840069"/>
            <a:ext cx="696376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latin typeface="Comic Sans MS" pitchFamily="66" charset="0"/>
              </a:rPr>
              <a:t> 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n=</a:t>
            </a:r>
            <a:r>
              <a:rPr lang="en-US" sz="4000" dirty="0"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0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000" dirty="0">
              <a:solidFill>
                <a:srgbClr val="BC34C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 Induction </a:t>
            </a:r>
            <a:r>
              <a:rPr lang="en-US" sz="2800" dirty="0">
                <a:latin typeface="Comic Sans MS" pitchFamily="66" charset="0"/>
              </a:rPr>
              <a:t>step:</a:t>
            </a:r>
            <a:endParaRPr lang="en-US" sz="9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Assume</a:t>
            </a:r>
            <a:r>
              <a:rPr lang="en-US" sz="3200" i="1" dirty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we can get Bill </a:t>
            </a:r>
            <a:r>
              <a:rPr lang="en-US" sz="3200" dirty="0">
                <a:solidFill>
                  <a:srgbClr val="3366FF"/>
                </a:solidFill>
                <a:latin typeface="Comic Sans MS" pitchFamily="66" charset="0"/>
              </a:rPr>
              <a:t>i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n corner of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 in corner of 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/>
            </p:nvGraphicFramePr>
            <p:xfrm>
              <a:off x="1828800" y="3162300"/>
              <a:ext cx="498475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035" name="Equation" r:id="rId5" imgW="177480" imgH="190440" progId="Equation.3">
                      <p:embed/>
                    </p:oleObj>
                  </mc:Choice>
                  <mc:Fallback>
                    <p:oleObj name="Equation" r:id="rId5" imgW="177480" imgH="1904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8800" y="3162300"/>
                            <a:ext cx="498475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6" name="Equation" r:id="rId7" imgW="177480" imgH="190440" progId="Equation.DSMT4">
                  <p:embed/>
                </p:oleObj>
              </mc:Choice>
              <mc:Fallback>
                <p:oleObj name="Equation" r:id="rId7" imgW="177480" imgH="1904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05400"/>
                        <a:ext cx="4984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702" name="Picture 6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706" name="Picture 10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3124200" y="3581400"/>
            <a:ext cx="2743200" cy="2209800"/>
            <a:chOff x="3124200" y="3581400"/>
            <a:chExt cx="2743200" cy="2209800"/>
          </a:xfrm>
        </p:grpSpPr>
        <p:sp>
          <p:nvSpPr>
            <p:cNvPr id="29707" name="AutoShape 11"/>
            <p:cNvSpPr>
              <a:spLocks noChangeArrowheads="1"/>
            </p:cNvSpPr>
            <p:nvPr/>
          </p:nvSpPr>
          <p:spPr bwMode="auto">
            <a:xfrm>
              <a:off x="5562600" y="54102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AutoShape 12"/>
            <p:cNvSpPr>
              <a:spLocks noChangeArrowheads="1"/>
            </p:cNvSpPr>
            <p:nvPr/>
          </p:nvSpPr>
          <p:spPr bwMode="auto">
            <a:xfrm>
              <a:off x="31242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9709" name="Picture 13" descr="arrow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4533900" y="3981450"/>
            <a:ext cx="76200" cy="114300"/>
          </a:xfrm>
          <a:noFill/>
        </p:spPr>
      </p:pic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47918" y="1538288"/>
            <a:ext cx="798648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m</a:t>
            </a:r>
            <a:r>
              <a:rPr lang="en-US" sz="3200" dirty="0" smtClean="0">
                <a:latin typeface="Comic Sans MS" pitchFamily="66" charset="0"/>
              </a:rPr>
              <a:t>ethod</a:t>
            </a:r>
            <a:r>
              <a:rPr lang="en-US" sz="3200" dirty="0">
                <a:latin typeface="Comic Sans MS" pitchFamily="66" charset="0"/>
              </a:rPr>
              <a:t>: </a:t>
            </a:r>
            <a:r>
              <a:rPr lang="en-US" sz="3200" dirty="0" smtClean="0">
                <a:latin typeface="Comic Sans MS" pitchFamily="66" charset="0"/>
              </a:rPr>
              <a:t>rotate </a:t>
            </a:r>
            <a:r>
              <a:rPr lang="en-US" sz="3200" dirty="0">
                <a:latin typeface="Comic Sans MS" pitchFamily="66" charset="0"/>
              </a:rPr>
              <a:t>the squares as indicated.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26" name="Picture 6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28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369271" y="1625025"/>
            <a:ext cx="448872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after </a:t>
            </a:r>
            <a:r>
              <a:rPr lang="en-US" sz="3600" dirty="0">
                <a:latin typeface="Comic Sans MS" pitchFamily="66" charset="0"/>
              </a:rPr>
              <a:t>rotation have: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769794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>
                <a:latin typeface="Comic Sans MS" pitchFamily="66" charset="0"/>
              </a:rPr>
              <a:t>               and fill the center with 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1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10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5" name="Picture 11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31758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2390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ingenious induction hypothesis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676400"/>
            <a:ext cx="8645525" cy="3508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Note 1</a:t>
            </a:r>
            <a:r>
              <a:rPr lang="en-US" sz="4800" dirty="0" smtClean="0"/>
              <a:t>:</a:t>
            </a:r>
            <a:r>
              <a:rPr lang="en-US" sz="4400" dirty="0" smtClean="0"/>
              <a:t> </a:t>
            </a:r>
            <a:r>
              <a:rPr lang="en-US" sz="5400" dirty="0" smtClean="0"/>
              <a:t>To prove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“Bill in middle,” we</a:t>
            </a:r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BC34CA"/>
                </a:solidFill>
              </a:rPr>
              <a:t>proved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BC34CA"/>
                </a:solidFill>
              </a:rPr>
              <a:t>something else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BC34CA"/>
                </a:solidFill>
              </a:rPr>
              <a:t> </a:t>
            </a:r>
            <a:r>
              <a:rPr lang="en-US" sz="5400" dirty="0" smtClean="0"/>
              <a:t>“Bill in corner.”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63738"/>
            <a:ext cx="8610600" cy="298926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Note 2</a:t>
            </a:r>
            <a:r>
              <a:rPr lang="en-US" sz="4800" dirty="0" smtClean="0"/>
              <a:t>: It may help to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BC34CA"/>
                </a:solidFill>
              </a:rPr>
              <a:t>choose a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BC34CA"/>
                </a:solidFill>
              </a:rPr>
              <a:t>stronger hypothesis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than the desired result.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(example in class problem)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stronger induction hypotheses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recursive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 3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of “Bill in corner” implicitly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defines a </a:t>
            </a:r>
            <a:r>
              <a:rPr lang="en-US" sz="4400" dirty="0" smtClean="0">
                <a:solidFill>
                  <a:srgbClr val="0000FF"/>
                </a:solidFill>
              </a:rPr>
              <a:t>recursive 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finding corner </a:t>
            </a:r>
            <a:r>
              <a:rPr lang="en-US" sz="4400" dirty="0" err="1" smtClean="0"/>
              <a:t>tilings</a:t>
            </a:r>
            <a:r>
              <a:rPr lang="en-US" sz="4400" dirty="0" smtClean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42888"/>
            <a:ext cx="6248400" cy="10668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Induction Rule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42912" y="2133600"/>
          <a:ext cx="82581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01" name="Equation" r:id="rId4" imgW="3098800" imgH="457200" progId="Equation.DSMT4">
                  <p:embed/>
                </p:oleObj>
              </mc:Choice>
              <mc:Fallback>
                <p:oleObj name="Equation" r:id="rId4" imgW="30988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" y="2133600"/>
                        <a:ext cx="8258175" cy="121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143000" y="3276600"/>
          <a:ext cx="688769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02" name="Equation" r:id="rId6" imgW="1778000" imgH="304800" progId="Equation.DSMT4">
                  <p:embed/>
                </p:oleObj>
              </mc:Choice>
              <mc:Fallback>
                <p:oleObj name="Equation" r:id="rId6" imgW="1778000" imgH="304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76600"/>
                        <a:ext cx="6887698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42888"/>
            <a:ext cx="6248400" cy="10668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Induction Rule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42912" y="2133600"/>
          <a:ext cx="82581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06" name="Equation" r:id="rId4" imgW="3098800" imgH="457200" progId="Equation.DSMT4">
                  <p:embed/>
                </p:oleObj>
              </mc:Choice>
              <mc:Fallback>
                <p:oleObj name="Equation" r:id="rId4" imgW="3098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" y="2133600"/>
                        <a:ext cx="8258175" cy="121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143000" y="3276600"/>
          <a:ext cx="688769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07" name="Equation" r:id="rId6" imgW="1778000" imgH="304800" progId="Equation.DSMT4">
                  <p:embed/>
                </p:oleObj>
              </mc:Choice>
              <mc:Fallback>
                <p:oleObj name="Equation" r:id="rId6" imgW="17780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76600"/>
                        <a:ext cx="6887698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2057400"/>
            <a:ext cx="8915400" cy="2743200"/>
          </a:xfrm>
          <a:prstGeom prst="rect">
            <a:avLst/>
          </a:prstGeom>
          <a:noFill/>
          <a:ln w="444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042415"/>
              </p:ext>
            </p:extLst>
          </p:nvPr>
        </p:nvGraphicFramePr>
        <p:xfrm>
          <a:off x="152400" y="2209801"/>
          <a:ext cx="8763000" cy="1044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08" name="Equation" r:id="rId8" imgW="1917700" imgH="228600" progId="Equation.3">
                  <p:embed/>
                </p:oleObj>
              </mc:Choice>
              <mc:Fallback>
                <p:oleObj name="Equation" r:id="rId8" imgW="1917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09801"/>
                        <a:ext cx="8763000" cy="1044596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23888" y="3482975"/>
          <a:ext cx="75850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09" name="Equation" r:id="rId10" imgW="1397000" imgH="228600" progId="Equation.DSMT4">
                  <p:embed/>
                </p:oleObj>
              </mc:Choice>
              <mc:Fallback>
                <p:oleObj name="Equation" r:id="rId10" imgW="139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482975"/>
                        <a:ext cx="7585075" cy="12414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887211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Like Dominos…</a:t>
            </a:r>
          </a:p>
        </p:txBody>
      </p:sp>
      <p:pic>
        <p:nvPicPr>
          <p:cNvPr id="17411" name="Picture 4" descr="DOMINO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76450" y="1749425"/>
            <a:ext cx="4645025" cy="4227513"/>
          </a:xfrm>
          <a:noFill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Induction Proof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4800600" cy="1066800"/>
          </a:xfrm>
        </p:spPr>
        <p:txBody>
          <a:bodyPr>
            <a:noAutofit/>
          </a:bodyPr>
          <a:lstStyle/>
          <a:p>
            <a:pPr marL="0" indent="0" eaLnBrk="1" hangingPunct="1">
              <a:buFontTx/>
              <a:buNone/>
            </a:pPr>
            <a:r>
              <a:rPr lang="en-US" sz="6000" dirty="0" smtClean="0"/>
              <a:t>Let’s prove:</a:t>
            </a:r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26043"/>
              </p:ext>
            </p:extLst>
          </p:nvPr>
        </p:nvGraphicFramePr>
        <p:xfrm>
          <a:off x="304800" y="2175469"/>
          <a:ext cx="8534400" cy="2396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4" imgW="3022600" imgH="787400" progId="Equation.3">
                  <p:embed/>
                </p:oleObj>
              </mc:Choice>
              <mc:Fallback>
                <p:oleObj name="Equation" r:id="rId4" imgW="3022600" imgH="787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75469"/>
                        <a:ext cx="8534400" cy="23965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4572000"/>
            <a:ext cx="3712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(for r ≠ 1)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328738"/>
            <a:ext cx="8280400" cy="3040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Statements in</a:t>
            </a:r>
            <a:r>
              <a:rPr lang="en-US" sz="3600" dirty="0" smtClean="0">
                <a:solidFill>
                  <a:srgbClr val="028822"/>
                </a:solidFill>
              </a:rPr>
              <a:t> </a:t>
            </a:r>
            <a:r>
              <a:rPr lang="en-US" sz="3600" dirty="0" smtClean="0">
                <a:solidFill>
                  <a:srgbClr val="FF33CC"/>
                </a:solidFill>
              </a:rPr>
              <a:t>magenta</a:t>
            </a:r>
            <a:r>
              <a:rPr lang="en-US" sz="3600" dirty="0" smtClean="0"/>
              <a:t> form a</a:t>
            </a:r>
          </a:p>
          <a:p>
            <a:pPr algn="ctr" eaLnBrk="1" hangingPunct="1">
              <a:buFontTx/>
              <a:buNone/>
            </a:pPr>
            <a:r>
              <a:rPr lang="en-US" b="1" dirty="0" smtClean="0"/>
              <a:t>template for inductive proofs:</a:t>
            </a:r>
            <a:endParaRPr lang="en-US" b="1" dirty="0" smtClean="0">
              <a:solidFill>
                <a:srgbClr val="009900"/>
              </a:solidFill>
            </a:endParaRP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Proof: (by induction on 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>
                <a:solidFill>
                  <a:srgbClr val="FF33CC"/>
                </a:solidFill>
              </a:rPr>
              <a:t>)</a:t>
            </a: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The induction hypothesis,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33CC"/>
                </a:solidFill>
              </a:rPr>
              <a:t>, is: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3213100" y="1879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1879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55865"/>
              </p:ext>
            </p:extLst>
          </p:nvPr>
        </p:nvGraphicFramePr>
        <p:xfrm>
          <a:off x="1165225" y="3917950"/>
          <a:ext cx="652462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6" imgW="3022600" imgH="787400" progId="Equation.3">
                  <p:embed/>
                </p:oleObj>
              </mc:Choice>
              <mc:Fallback>
                <p:oleObj name="Equation" r:id="rId6" imgW="3022600" imgH="787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917950"/>
                        <a:ext cx="6524625" cy="169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00175"/>
            <a:ext cx="5029200" cy="835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Base Case </a:t>
            </a:r>
            <a:r>
              <a:rPr lang="en-US" sz="4800" dirty="0" smtClean="0">
                <a:solidFill>
                  <a:srgbClr val="FF33CC"/>
                </a:solidFill>
              </a:rPr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 </a:t>
            </a:r>
            <a:r>
              <a:rPr lang="en-US" sz="4800" dirty="0" smtClean="0"/>
              <a:t>= 0</a:t>
            </a:r>
            <a:r>
              <a:rPr lang="en-US" sz="4800" dirty="0" smtClean="0">
                <a:solidFill>
                  <a:srgbClr val="FF33CC"/>
                </a:solidFill>
              </a:rPr>
              <a:t>)</a:t>
            </a:r>
            <a:r>
              <a:rPr lang="en-US" sz="4000" dirty="0" smtClean="0">
                <a:solidFill>
                  <a:srgbClr val="FF33CC"/>
                </a:solidFill>
              </a:rPr>
              <a:t>:</a:t>
            </a:r>
            <a:r>
              <a:rPr lang="en-US" sz="4000" dirty="0" smtClean="0">
                <a:solidFill>
                  <a:srgbClr val="028822"/>
                </a:solidFill>
              </a:rPr>
              <a:t> </a:t>
            </a:r>
            <a:endParaRPr lang="en-US" dirty="0" smtClean="0">
              <a:solidFill>
                <a:srgbClr val="028822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105400" y="3714750"/>
          <a:ext cx="2509838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4" imgW="609480" imgH="393480" progId="Equation.DSMT4">
                  <p:embed/>
                </p:oleObj>
              </mc:Choice>
              <mc:Fallback>
                <p:oleObj name="Equation" r:id="rId4" imgW="6094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714750"/>
                        <a:ext cx="2509838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416350"/>
              </p:ext>
            </p:extLst>
          </p:nvPr>
        </p:nvGraphicFramePr>
        <p:xfrm>
          <a:off x="1052513" y="2025650"/>
          <a:ext cx="6480175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6" imgW="1689100" imgH="495300" progId="Equation.3">
                  <p:embed/>
                </p:oleObj>
              </mc:Choice>
              <mc:Fallback>
                <p:oleObj name="Equation" r:id="rId6" imgW="1689100" imgH="495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2025650"/>
                        <a:ext cx="6480175" cy="189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6800" y="3200400"/>
            <a:ext cx="3733800" cy="1440597"/>
            <a:chOff x="1066800" y="3200400"/>
            <a:chExt cx="3733800" cy="1440597"/>
          </a:xfrm>
        </p:grpSpPr>
        <p:sp>
          <p:nvSpPr>
            <p:cNvPr id="9" name="Right Brace 8"/>
            <p:cNvSpPr/>
            <p:nvPr/>
          </p:nvSpPr>
          <p:spPr>
            <a:xfrm rot="5400000">
              <a:off x="2667000" y="1600200"/>
              <a:ext cx="533400" cy="3733800"/>
            </a:xfrm>
            <a:prstGeom prst="rightBrac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0" y="3810000"/>
              <a:ext cx="4619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endParaRPr lang="en-US" sz="48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46481" y="4876800"/>
            <a:ext cx="1451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918</Words>
  <Application>Microsoft Macintosh PowerPoint</Application>
  <PresentationFormat>On-screen Show (4:3)</PresentationFormat>
  <Paragraphs>193</Paragraphs>
  <Slides>38</Slides>
  <Notes>38</Notes>
  <HiddenSlides>13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Equation</vt:lpstr>
      <vt:lpstr>Induction</vt:lpstr>
      <vt:lpstr>The Idea of Induction</vt:lpstr>
      <vt:lpstr>The Idea of Induction</vt:lpstr>
      <vt:lpstr>Induction Rule</vt:lpstr>
      <vt:lpstr>Induction Rule</vt:lpstr>
      <vt:lpstr>Like Dominos…</vt:lpstr>
      <vt:lpstr>Example Induction Proof</vt:lpstr>
      <vt:lpstr>Example Induction Proof</vt:lpstr>
      <vt:lpstr>Example Induction Proof</vt:lpstr>
      <vt:lpstr>Example Induction Proof</vt:lpstr>
      <vt:lpstr>Example Induction Proof</vt:lpstr>
      <vt:lpstr>Example Induction Proof</vt:lpstr>
      <vt:lpstr>an aside: ellipsis</vt:lpstr>
      <vt:lpstr>The MIT Stata Center</vt:lpstr>
      <vt:lpstr>Design Mockup: Stata Lobby</vt:lpstr>
      <vt:lpstr>Mockup: Plaza Outside Stata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Recursive Procedure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plaza proof</vt:lpstr>
      <vt:lpstr>plaza proof</vt:lpstr>
      <vt:lpstr>ingenious induction hypothesis</vt:lpstr>
      <vt:lpstr>stronger induction hypotheses</vt:lpstr>
      <vt:lpstr>recursive procedure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207</cp:revision>
  <cp:lastPrinted>2012-02-21T05:06:21Z</cp:lastPrinted>
  <dcterms:created xsi:type="dcterms:W3CDTF">2011-02-22T16:01:23Z</dcterms:created>
  <dcterms:modified xsi:type="dcterms:W3CDTF">2012-02-23T19:16:50Z</dcterms:modified>
</cp:coreProperties>
</file>