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21.bin" ContentType="application/vnd.openxmlformats-officedocument.oleObject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26"/>
  </p:notesMasterIdLst>
  <p:handoutMasterIdLst>
    <p:handoutMasterId r:id="rId27"/>
  </p:handoutMasterIdLst>
  <p:sldIdLst>
    <p:sldId id="816" r:id="rId3"/>
    <p:sldId id="820" r:id="rId4"/>
    <p:sldId id="821" r:id="rId5"/>
    <p:sldId id="826" r:id="rId6"/>
    <p:sldId id="842" r:id="rId7"/>
    <p:sldId id="844" r:id="rId8"/>
    <p:sldId id="838" r:id="rId9"/>
    <p:sldId id="841" r:id="rId10"/>
    <p:sldId id="839" r:id="rId11"/>
    <p:sldId id="840" r:id="rId12"/>
    <p:sldId id="807" r:id="rId13"/>
    <p:sldId id="808" r:id="rId14"/>
    <p:sldId id="823" r:id="rId15"/>
    <p:sldId id="848" r:id="rId16"/>
    <p:sldId id="817" r:id="rId17"/>
    <p:sldId id="822" r:id="rId18"/>
    <p:sldId id="809" r:id="rId19"/>
    <p:sldId id="824" r:id="rId20"/>
    <p:sldId id="810" r:id="rId21"/>
    <p:sldId id="811" r:id="rId22"/>
    <p:sldId id="812" r:id="rId23"/>
    <p:sldId id="813" r:id="rId24"/>
    <p:sldId id="814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976" y="-168"/>
      </p:cViewPr>
      <p:guideLst>
        <p:guide orient="horz" pos="215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13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15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16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4CED3-D070-4199-ABB1-A97C5A2E2D69}" type="slidenum">
              <a:rPr lang="en-US"/>
              <a:pPr/>
              <a:t>17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69C8-7D9E-455E-870F-C9359D47CA0D}" type="slidenum">
              <a:rPr lang="en-US"/>
              <a:pPr/>
              <a:t>19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DA460D2-2C15-4AC1-9788-0CC458196E3F}" type="slidenum">
              <a:rPr lang="en-US" sz="1300">
                <a:latin typeface="Arial" pitchFamily="34" charset="0"/>
              </a:rPr>
              <a:pPr algn="r" defTabSz="966775"/>
              <a:t>19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Write that question as a formula </a:t>
            </a:r>
          </a:p>
          <a:p>
            <a:r>
              <a:rPr lang="en-US"/>
              <a:t>LHS = probability of being further than x from the mean</a:t>
            </a:r>
          </a:p>
          <a:p>
            <a:endParaRPr lang="en-US"/>
          </a:p>
          <a:p>
            <a:r>
              <a:rPr lang="en-US"/>
              <a:t>Chebyshev tells us that the probability of being far from the mena is limited (hopefully its really small).</a:t>
            </a:r>
          </a:p>
          <a:p>
            <a:r>
              <a:rPr lang="en-US"/>
              <a:t>Its less than some value, and that value is determined by the variance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76ED-D830-4BAD-BF23-D8FB18E18E74}" type="slidenum">
              <a:rPr lang="en-US"/>
              <a:pPr/>
              <a:t>20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CE23-AC74-4612-9505-5863346853AC}" type="slidenum">
              <a:rPr lang="en-US"/>
              <a:pPr/>
              <a:t>21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2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590DD-9A9F-43DC-A51D-BBD25710B0F4}" type="slidenum">
              <a:rPr lang="en-US"/>
              <a:pPr/>
              <a:t>23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13W.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9,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3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7.xml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1" Type="http://schemas.openxmlformats.org/officeDocument/2006/relationships/vmlDrawing" Target="../drawings/vmlDrawing14.vml"/><Relationship Id="rId2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9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30.emf"/><Relationship Id="rId1" Type="http://schemas.openxmlformats.org/officeDocument/2006/relationships/vmlDrawing" Target="../drawings/vmlDrawing15.vml"/><Relationship Id="rId2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8" Type="http://schemas.openxmlformats.org/officeDocument/2006/relationships/image" Target="../media/image12.jpe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Deviation of</a:t>
            </a:r>
            <a:b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Repeated Trials</a:t>
            </a:r>
            <a:endParaRPr lang="en-US" sz="1200" b="1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298"/>
    </mc:Choice>
    <mc:Fallback xmlns="">
      <p:transition xmlns:p14="http://schemas.microsoft.com/office/powerpoint/2010/main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27138" y="323850"/>
          <a:ext cx="7797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10" name="Equation" r:id="rId3" imgW="1955800" imgH="228600" progId="Equation.DSMT4">
                  <p:embed/>
                </p:oleObj>
              </mc:Choice>
              <mc:Fallback>
                <p:oleObj name="Equation" r:id="rId3" imgW="19558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23850"/>
                        <a:ext cx="77978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0.37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0.33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16500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2023" y="1578538"/>
            <a:ext cx="8139314" cy="3094202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Comic Sans MS" pitchFamily="66" charset="0"/>
              </a:rPr>
              <a:t>Random </a:t>
            </a:r>
            <a:r>
              <a:rPr lang="en-US" sz="4800" dirty="0" err="1" smtClean="0">
                <a:latin typeface="Comic Sans MS" pitchFamily="66" charset="0"/>
              </a:rPr>
              <a:t>var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mean </a:t>
            </a:r>
            <a:r>
              <a:rPr lang="en-US" sz="4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4800" dirty="0" smtClean="0">
              <a:solidFill>
                <a:srgbClr val="0000FF"/>
              </a:solidFill>
              <a:latin typeface="Symbol" pitchFamily="18" charset="2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independent </a:t>
            </a:r>
            <a:r>
              <a:rPr lang="en-US" sz="4800" dirty="0" smtClean="0">
                <a:latin typeface="Comic Sans MS" pitchFamily="66" charset="0"/>
              </a:rPr>
              <a:t>observations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43994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33575" y="5019645"/>
          <a:ext cx="528002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3" name="Equation" r:id="rId5" imgW="1295400" imgH="355600" progId="Equation.DSMT4">
                  <p:embed/>
                </p:oleObj>
              </mc:Choice>
              <mc:Fallback>
                <p:oleObj name="Equation" r:id="rId5" imgW="12954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019645"/>
                        <a:ext cx="5280025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6851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1030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47665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4" name="Equation" r:id="rId7" imgW="1524000" imgH="495300" progId="Equation.DSMT4">
                  <p:embed/>
                </p:oleObj>
              </mc:Choice>
              <mc:Fallback>
                <p:oleObj name="Equation" r:id="rId7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med" advTm="4432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18367"/>
              </p:ext>
            </p:extLst>
          </p:nvPr>
        </p:nvGraphicFramePr>
        <p:xfrm>
          <a:off x="2347963" y="4067013"/>
          <a:ext cx="4450639" cy="14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9" name="Equation" r:id="rId4" imgW="1092200" imgH="355600" progId="Equation.DSMT4">
                  <p:embed/>
                </p:oleObj>
              </mc:Choice>
              <mc:Fallback>
                <p:oleObj name="Equation" r:id="rId4" imgW="10922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63" y="4067013"/>
                        <a:ext cx="4450639" cy="144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163813"/>
              </p:ext>
            </p:extLst>
          </p:nvPr>
        </p:nvGraphicFramePr>
        <p:xfrm>
          <a:off x="4194860" y="4406900"/>
          <a:ext cx="402113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0" name="Equation" r:id="rId6" imgW="1117600" imgH="444500" progId="Equation.DSMT4">
                  <p:embed/>
                </p:oleObj>
              </mc:Choice>
              <mc:Fallback>
                <p:oleObj name="Equation" r:id="rId6" imgW="11176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860" y="4406900"/>
                        <a:ext cx="4021137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57816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4800" i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6748360" y="4157927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1" name="Equation" r:id="rId8" imgW="1473120" imgH="431640" progId="Equation.DSMT4">
                  <p:embed/>
                </p:oleObj>
              </mc:Choice>
              <mc:Fallback>
                <p:oleObj name="Equation" r:id="rId8" imgW="14731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356" y="1631857"/>
                        <a:ext cx="6273288" cy="1837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novelty</a:t>
            </a:r>
            <a:r>
              <a:rPr lang="en-US" sz="4000" dirty="0">
                <a:latin typeface="Times New Roman"/>
                <a:cs typeface="Times New Roman"/>
              </a:rPr>
              <a:t> 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xmlns:p14="http://schemas.microsoft.com/office/powerpoint/2010/main" spd="slow" advTm="21862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683207"/>
              </p:ext>
            </p:extLst>
          </p:nvPr>
        </p:nvGraphicFramePr>
        <p:xfrm>
          <a:off x="581025" y="2182813"/>
          <a:ext cx="7966075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42" name="Equation" r:id="rId5" imgW="1498600" imgH="342900" progId="Equation.DSMT4">
                  <p:embed/>
                </p:oleObj>
              </mc:Choice>
              <mc:Fallback>
                <p:oleObj name="Equation" r:id="rId5" imgW="14986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025" y="2182813"/>
                        <a:ext cx="7966075" cy="182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4673" y="2499695"/>
            <a:ext cx="506223" cy="1018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387636" y="184361"/>
            <a:ext cx="4635629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answer: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2401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12559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46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" y="4330700"/>
            <a:ext cx="8953499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will follow easily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&amp; variance properties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820289"/>
              </p:ext>
            </p:extLst>
          </p:nvPr>
        </p:nvGraphicFramePr>
        <p:xfrm>
          <a:off x="574787" y="2172902"/>
          <a:ext cx="8100902" cy="1823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1" name="Equation" r:id="rId4" imgW="1524000" imgH="342900" progId="Equation.DSMT4">
                  <p:embed/>
                </p:oleObj>
              </mc:Choice>
              <mc:Fallback>
                <p:oleObj name="Equation" r:id="rId4" imgW="15240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74787" y="2172902"/>
                        <a:ext cx="8100902" cy="1823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431">
        <p:fade/>
      </p:transition>
    </mc:Choice>
    <mc:Fallback xmlns="">
      <p:transition xmlns:p14="http://schemas.microsoft.com/office/powerpoint/2010/main" spd="med" advTm="14431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978972" y="3741738"/>
          <a:ext cx="276860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2" name="Equation" r:id="rId5" imgW="673100" imgH="469900" progId="Equation.DSMT4">
                  <p:embed/>
                </p:oleObj>
              </mc:Choice>
              <mc:Fallback>
                <p:oleObj name="Equation" r:id="rId5" imgW="6731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972" y="3741738"/>
                        <a:ext cx="2768600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078612"/>
              </p:ext>
            </p:extLst>
          </p:nvPr>
        </p:nvGraphicFramePr>
        <p:xfrm>
          <a:off x="1128713" y="1044575"/>
          <a:ext cx="6875462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3" name="Equation" r:id="rId7" imgW="2019300" imgH="584200" progId="Equation.DSMT4">
                  <p:embed/>
                </p:oleObj>
              </mc:Choice>
              <mc:Fallback>
                <p:oleObj name="Equation" r:id="rId7" imgW="2019300" imgH="5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044575"/>
                        <a:ext cx="6875462" cy="198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14669" y="1446784"/>
            <a:ext cx="4686806" cy="3741420"/>
            <a:chOff x="1114669" y="1446784"/>
            <a:chExt cx="4686806" cy="3741420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114669" y="1446784"/>
              <a:ext cx="1584960" cy="122682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610100" y="4416581"/>
              <a:ext cx="1191375" cy="77162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/>
              <a:t>Repeated Trials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856448"/>
              </p:ext>
            </p:extLst>
          </p:nvPr>
        </p:nvGraphicFramePr>
        <p:xfrm>
          <a:off x="2949575" y="2817813"/>
          <a:ext cx="5811838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4" name="Equation" r:id="rId9" imgW="1943100" imgH="533400" progId="Equation.DSMT4">
                  <p:embed/>
                </p:oleObj>
              </mc:Choice>
              <mc:Fallback>
                <p:oleObj name="Equation" r:id="rId9" imgW="1943100" imgH="533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2817813"/>
                        <a:ext cx="5811838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50866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96" y="1350684"/>
            <a:ext cx="502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So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3009" y="1782280"/>
          <a:ext cx="7863160" cy="239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4" name="Equation" r:id="rId5" imgW="1790700" imgH="546100" progId="Equation.DSMT4">
                  <p:embed/>
                </p:oleObj>
              </mc:Choice>
              <mc:Fallback>
                <p:oleObj name="Equation" r:id="rId5" imgW="1790700" imgH="546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09" y="1782280"/>
                        <a:ext cx="7863160" cy="2397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9" y="4072213"/>
            <a:ext cx="7549029" cy="16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need only show</a:t>
            </a:r>
          </a:p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Var[A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0  </a:t>
            </a:r>
            <a:r>
              <a:rPr lang="en-US" sz="4800" dirty="0" smtClean="0">
                <a:latin typeface="Comic Sans MS"/>
                <a:cs typeface="Comic Sans MS"/>
              </a:rPr>
              <a:t>as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∞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42349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Repeated Trials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65188" y="1482725"/>
            <a:ext cx="74136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what is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72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r>
              <a:rPr lang="en-US" sz="7200" dirty="0">
                <a:latin typeface="Comic Sans MS"/>
                <a:cs typeface="Comic Sans MS"/>
              </a:rPr>
              <a:t> 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98538" y="3155950"/>
            <a:ext cx="7137400" cy="1189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let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72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7200" dirty="0">
                <a:latin typeface="Comic Sans MS"/>
                <a:cs typeface="Comic Sans MS"/>
                <a:sym typeface="Symbol" pitchFamily="18" charset="2"/>
              </a:rPr>
              <a:t>::=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Var[R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]</a:t>
            </a:r>
            <a:r>
              <a:rPr lang="en-US" sz="6600" dirty="0">
                <a:latin typeface="Comic Sans MS"/>
                <a:cs typeface="Comic Sans MS"/>
                <a:sym typeface="Symbol" pitchFamily="18" charset="2"/>
              </a:rPr>
              <a:t> 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Tm="20351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2800" y="1023938"/>
          <a:ext cx="75946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6" name="Equation" r:id="rId5" imgW="2336800" imgH="673100" progId="Equation.DSMT4">
                  <p:embed/>
                </p:oleObj>
              </mc:Choice>
              <mc:Fallback>
                <p:oleObj name="Equation" r:id="rId5" imgW="2336800" imgH="673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023938"/>
                        <a:ext cx="7594600" cy="218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9663" y="3036492"/>
          <a:ext cx="8037513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7" name="Equation" r:id="rId7" imgW="2527300" imgH="571500" progId="Equation.DSMT4">
                  <p:embed/>
                </p:oleObj>
              </mc:Choice>
              <mc:Fallback>
                <p:oleObj name="Equation" r:id="rId7" imgW="2527300" imgH="571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63" y="3036492"/>
                        <a:ext cx="8037513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/>
              <a:t>Repeated Trials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25075" y="4763568"/>
          <a:ext cx="2786062" cy="157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8" name="Equation" r:id="rId9" imgW="787320" imgH="444240" progId="Equation.DSMT4">
                  <p:embed/>
                </p:oleObj>
              </mc:Choice>
              <mc:Fallback>
                <p:oleObj name="Equation" r:id="rId9" imgW="7873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075" y="4763568"/>
                        <a:ext cx="2786062" cy="1573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5043" y="1464566"/>
            <a:ext cx="5154049" cy="4828489"/>
            <a:chOff x="715043" y="1464566"/>
            <a:chExt cx="5154049" cy="48284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15043" y="1464566"/>
              <a:ext cx="2127975" cy="1258611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10100" y="4851373"/>
              <a:ext cx="1258992" cy="1441682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3925" y="4885697"/>
            <a:ext cx="18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0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411" y="4867073"/>
            <a:ext cx="2464938" cy="132343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72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53421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40" y="182880"/>
            <a:ext cx="5684520" cy="8763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Analysis of the Proof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997" y="1007973"/>
            <a:ext cx="8355333" cy="51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4000" dirty="0">
                <a:latin typeface="Comic Sans MS"/>
                <a:cs typeface="Comic Sans MS"/>
              </a:rPr>
              <a:t>proof only </a:t>
            </a:r>
            <a:r>
              <a:rPr lang="en-US" sz="4000" dirty="0" smtClean="0">
                <a:latin typeface="Comic Sans MS"/>
                <a:cs typeface="Comic Sans MS"/>
              </a:rPr>
              <a:t>used that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have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same mean</a:t>
            </a: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same variance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&amp; </a:t>
            </a:r>
            <a:r>
              <a:rPr lang="en-US" sz="4800" dirty="0">
                <a:latin typeface="Comic Sans MS"/>
                <a:cs typeface="Comic Sans MS"/>
                <a:sym typeface="Symbol" pitchFamily="18" charset="2"/>
              </a:rPr>
              <a:t>variances 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add </a:t>
            </a:r>
            <a:endParaRPr lang="en-US" sz="48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4542" y="4308258"/>
            <a:ext cx="6568024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/>
              </a:rPr>
              <a:t>⎯ </a:t>
            </a:r>
            <a:r>
              <a:rPr lang="en-US" sz="4800" dirty="0" smtClean="0">
                <a:latin typeface="Comic Sans MS"/>
                <a:cs typeface="Comic Sans MS"/>
              </a:rPr>
              <a:t>which </a:t>
            </a:r>
            <a:r>
              <a:rPr lang="en-US" sz="4800" dirty="0">
                <a:latin typeface="Comic Sans MS"/>
                <a:cs typeface="Comic Sans MS"/>
              </a:rPr>
              <a:t>follows </a:t>
            </a:r>
            <a:r>
              <a:rPr lang="en-US" sz="4800" dirty="0" smtClean="0">
                <a:latin typeface="Comic Sans MS"/>
                <a:cs typeface="Comic Sans MS"/>
              </a:rPr>
              <a:t>from</a:t>
            </a:r>
          </a:p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pairwise </a:t>
            </a:r>
            <a:r>
              <a:rPr lang="en-US" sz="4800" dirty="0">
                <a:latin typeface="Comic Sans MS"/>
                <a:cs typeface="Comic Sans MS"/>
              </a:rPr>
              <a:t>independence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3061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93988"/>
              </p:ext>
            </p:extLst>
          </p:nvPr>
        </p:nvGraphicFramePr>
        <p:xfrm>
          <a:off x="554038" y="3136900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8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136900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9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879850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72388" cy="882650"/>
          </a:xfrm>
        </p:spPr>
        <p:txBody>
          <a:bodyPr/>
          <a:lstStyle/>
          <a:p>
            <a:r>
              <a:rPr lang="en-US">
                <a:latin typeface="Comic Sans MS"/>
                <a:cs typeface="Comic Sans MS"/>
              </a:rPr>
              <a:t>Pairwise Independent Sampling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08900" y="1075540"/>
            <a:ext cx="8318504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The </a:t>
            </a:r>
            <a:r>
              <a:rPr lang="en-US" sz="4000" dirty="0" err="1">
                <a:solidFill>
                  <a:srgbClr val="7030A0"/>
                </a:solidFill>
                <a:latin typeface="Comic Sans MS"/>
                <a:cs typeface="Comic Sans MS"/>
              </a:rPr>
              <a:t>punchline</a:t>
            </a:r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:</a:t>
            </a:r>
          </a:p>
          <a:p>
            <a:r>
              <a:rPr lang="en-US" sz="4000" dirty="0">
                <a:latin typeface="Comic Sans MS"/>
                <a:cs typeface="Comic Sans MS"/>
              </a:rPr>
              <a:t>we now know how big a sample is</a:t>
            </a:r>
          </a:p>
          <a:p>
            <a:r>
              <a:rPr lang="en-US" sz="4000" dirty="0">
                <a:latin typeface="Comic Sans MS"/>
                <a:cs typeface="Comic Sans MS"/>
              </a:rPr>
              <a:t>needed to estimate the mean of</a:t>
            </a:r>
          </a:p>
          <a:p>
            <a:r>
              <a:rPr lang="en-US" sz="4000" dirty="0">
                <a:latin typeface="Comic Sans MS"/>
                <a:cs typeface="Comic Sans MS"/>
              </a:rPr>
              <a:t>any* random </a:t>
            </a:r>
            <a:r>
              <a:rPr lang="en-US" dirty="0" smtClean="0">
                <a:latin typeface="Comic Sans MS"/>
                <a:cs typeface="Comic Sans MS"/>
              </a:rPr>
              <a:t>variable within</a:t>
            </a:r>
          </a:p>
          <a:p>
            <a:r>
              <a:rPr lang="en-US" dirty="0" smtClean="0">
                <a:latin typeface="Comic Sans MS"/>
                <a:cs typeface="Comic Sans MS"/>
              </a:rPr>
              <a:t>any* desired tolerance with</a:t>
            </a:r>
            <a:endParaRPr lang="en-US" sz="4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any* desired probability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40200" y="4690889"/>
            <a:ext cx="8012669" cy="144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*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variance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800" b="1" dirty="0" smtClean="0">
                <a:solidFill>
                  <a:srgbClr val="007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∞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tolerance </a:t>
            </a:r>
            <a:r>
              <a:rPr lang="en-US" sz="4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0,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probability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1</a:t>
            </a:r>
            <a:endParaRPr lang="en-US" sz="40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3709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/>
      <p:bldP spid="1126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advTm="24122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30250" y="1690688"/>
          <a:ext cx="64357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6" name="Equation" r:id="rId5" imgW="1295400" imgH="469900" progId="Equation.DSMT4">
                  <p:embed/>
                </p:oleObj>
              </mc:Choice>
              <mc:Fallback>
                <p:oleObj name="Equation" r:id="rId5" imgW="12954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690688"/>
                        <a:ext cx="64357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385233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7" name="Equation" r:id="rId7" imgW="1828800" imgH="469900" progId="Equation.DSMT4">
                  <p:embed/>
                </p:oleObj>
              </mc:Choice>
              <mc:Fallback>
                <p:oleObj name="Equation" r:id="rId7" imgW="1828800" imgH="469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33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74650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3" name="Equation" r:id="rId4" imgW="1828800" imgH="469900" progId="Equation.DSMT4">
                  <p:embed/>
                </p:oleObj>
              </mc:Choice>
              <mc:Fallback>
                <p:oleObj name="Equation" r:id="rId4" imgW="18288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503" y="2435063"/>
            <a:ext cx="7847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Bernoulli: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believe intuitively that</a:t>
            </a:r>
          </a:p>
        </p:txBody>
      </p: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891643" y="3954460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4" name="Equation" r:id="rId7" imgW="1638300" imgH="469900" progId="Equation.DSMT4">
                  <p:embed/>
                </p:oleObj>
              </mc:Choice>
              <mc:Fallback>
                <p:oleObj name="Equation" r:id="rId7" imgW="1638300" imgH="469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643" y="3954460"/>
                        <a:ext cx="7651750" cy="219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92175" y="3954463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28" name="Equation" r:id="rId5" imgW="1638300" imgH="469900" progId="Equation.DSMT4">
                  <p:embed/>
                </p:oleObj>
              </mc:Choice>
              <mc:Fallback>
                <p:oleObj name="Equation" r:id="rId5" imgW="16383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954463"/>
                        <a:ext cx="7651750" cy="219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6840" y="35877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55939" y="-156845"/>
          <a:ext cx="7138153" cy="187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62" name="Equation" r:id="rId3" imgW="1790700" imgH="469900" progId="Equation.DSMT4">
                  <p:embed/>
                </p:oleObj>
              </mc:Choice>
              <mc:Fallback>
                <p:oleObj name="Equation" r:id="rId3" imgW="1790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39" y="-156845"/>
                        <a:ext cx="7138153" cy="1873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42724" y="1069602"/>
          <a:ext cx="298602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0.29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72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0.57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431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590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1023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6480" y="1059352"/>
            <a:ext cx="4824771" cy="1833526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flips of 0.49  </a:t>
            </a:r>
          </a:p>
          <a:p>
            <a:pPr eaLnBrk="1" hangingPunct="1">
              <a:buNone/>
            </a:pPr>
            <a:r>
              <a:rPr lang="en-US" sz="4800" dirty="0" smtClean="0"/>
              <a:t>biased coin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8002" y="3366928"/>
          <a:ext cx="7059613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8" name="Equation" r:id="rId4" imgW="1524000" imgH="469900" progId="Equation.DSMT4">
                  <p:embed/>
                </p:oleObj>
              </mc:Choice>
              <mc:Fallback>
                <p:oleObj name="Equation" r:id="rId4" imgW="15240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02" y="3366928"/>
                        <a:ext cx="7059613" cy="217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79706" y="2843445"/>
          <a:ext cx="7645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9" name="Equation" r:id="rId6" imgW="1943100" imgH="228600" progId="Equation.DSMT4">
                  <p:embed/>
                </p:oleObj>
              </mc:Choice>
              <mc:Fallback>
                <p:oleObj name="Equation" r:id="rId6" imgW="19431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06" y="2843445"/>
                        <a:ext cx="76454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7140909" y="1077234"/>
            <a:ext cx="1222375" cy="1143000"/>
          </a:xfrm>
          <a:noFill/>
        </p:spPr>
      </p:pic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76338" y="323850"/>
          <a:ext cx="7899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86" name="Equation" r:id="rId3" imgW="1981200" imgH="228600" progId="Equation.DSMT4">
                  <p:embed/>
                </p:oleObj>
              </mc:Choice>
              <mc:Fallback>
                <p:oleObj name="Equation" r:id="rId3" imgW="1981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23850"/>
                        <a:ext cx="78994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1850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8.5|1.5|4.9|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3.9|1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9.3|14.2|1.8|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2.8|3.8|7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9406</TotalTime>
  <Words>739</Words>
  <Application>Microsoft Macintosh PowerPoint</Application>
  <PresentationFormat>On-screen Show (4:3)</PresentationFormat>
  <Paragraphs>162</Paragraphs>
  <Slides>23</Slides>
  <Notes>20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6.042 Lecture Template</vt:lpstr>
      <vt:lpstr>Default Design</vt:lpstr>
      <vt:lpstr>Equation</vt:lpstr>
      <vt:lpstr>PowerPoint Presentation</vt:lpstr>
      <vt:lpstr>PowerPoint Presentation</vt:lpstr>
      <vt:lpstr>PowerPoint Presentation</vt:lpstr>
      <vt:lpstr>Repeated Trials</vt:lpstr>
      <vt:lpstr>Repeated Trials</vt:lpstr>
      <vt:lpstr>Repeated Trials</vt:lpstr>
      <vt:lpstr>PowerPoint Presentation</vt:lpstr>
      <vt:lpstr>Repeated Trials</vt:lpstr>
      <vt:lpstr>PowerPoint Presentation</vt:lpstr>
      <vt:lpstr>PowerPoint Presentation</vt:lpstr>
      <vt:lpstr>Repeated Trials</vt:lpstr>
      <vt:lpstr>PowerPoint Presentation</vt:lpstr>
      <vt:lpstr>PowerPoint Presentation</vt:lpstr>
      <vt:lpstr>Jacob D. Bernoulli (1659 – 1705)</vt:lpstr>
      <vt:lpstr>PowerPoint Presentation</vt:lpstr>
      <vt:lpstr>PowerPoint Presentation</vt:lpstr>
      <vt:lpstr>Repeated Trials</vt:lpstr>
      <vt:lpstr>PowerPoint Presentation</vt:lpstr>
      <vt:lpstr>Repeated Trials</vt:lpstr>
      <vt:lpstr>Repeated Trials</vt:lpstr>
      <vt:lpstr>Analysis of the Proof</vt:lpstr>
      <vt:lpstr>Pairwise Independent Sampling</vt:lpstr>
      <vt:lpstr>Pairwise Independent Sampling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1300</cp:revision>
  <cp:lastPrinted>2012-05-02T03:54:32Z</cp:lastPrinted>
  <dcterms:created xsi:type="dcterms:W3CDTF">2011-05-02T03:18:38Z</dcterms:created>
  <dcterms:modified xsi:type="dcterms:W3CDTF">2012-05-02T03:54:37Z</dcterms:modified>
</cp:coreProperties>
</file>