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3.bin" ContentType="application/vnd.openxmlformats-officedocument.oleObject"/>
  <Override PartName="/ppt/notesSlides/notesSlide2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1.xml" ContentType="application/vnd.openxmlformats-officedocument.presentationml.notesSlide+xml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524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88501" autoAdjust="0"/>
  </p:normalViewPr>
  <p:slideViewPr>
    <p:cSldViewPr showGuides="1">
      <p:cViewPr varScale="1">
        <p:scale>
          <a:sx n="128" d="100"/>
          <a:sy n="128" d="100"/>
        </p:scale>
        <p:origin x="-226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B8075-C674-4F3B-8856-CBB3DB9F6EB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70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B81E3-39F2-4F1E-BD0A-722D1A99DB6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14D8B-C2C0-4ADE-A6ED-57D8E5B414B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4C4DD-BBB7-431F-B0BF-7DF32DAD1A7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F25BB-78AF-46F3-A5CB-B43787BAAF5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B717E-1F7B-486B-BF30-B3FA2772DC2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BEE47-3E63-488D-B86B-4B6CD6A44E9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738D-C0DD-4AB2-8D3E-2BEFA0C8F22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7815E-9B3B-496B-B639-28F5F585303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A5234-C611-402B-A2AF-5BDADF414B3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30D72-B972-433E-9727-257DADE72FD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9A075-A5C1-4EA6-A35F-ABA42E77005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522D5-78A9-4F25-BE20-3AD49172076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9717E-6EFD-43EB-9AFE-31F396BE3F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510E2-D48D-445D-9BB4-A5F8F49A622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5F993-3291-48A8-8CC8-0AB21E377D7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CB832-7491-40E6-AF4B-5A5FF7C32B4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8D655-A22B-4B5A-92F9-CB7BF9D14A9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6E7D3-47C5-4FD1-BB45-B2D4F395D45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4CD33-7D29-40CA-A432-D7E1D38EDD1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 20,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3.bin"/><Relationship Id="rId10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1.bin"/><Relationship Id="rId10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49" name="Text Box 41"/>
          <p:cNvSpPr txBox="1">
            <a:spLocks noChangeArrowheads="1"/>
          </p:cNvSpPr>
          <p:nvPr/>
        </p:nvSpPr>
        <p:spPr bwMode="auto">
          <a:xfrm>
            <a:off x="381000" y="1676400"/>
            <a:ext cx="8382000" cy="35988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So graph is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degree-constrained</a:t>
            </a:r>
          </a:p>
          <a:p>
            <a:r>
              <a:rPr lang="en-US" sz="5400" dirty="0">
                <a:latin typeface="Comic Sans MS" pitchFamily="66" charset="0"/>
              </a:rPr>
              <a:t>and hence has a </a:t>
            </a:r>
            <a:r>
              <a:rPr lang="en-US" sz="5400" dirty="0" smtClean="0">
                <a:latin typeface="Comic Sans MS" pitchFamily="66" charset="0"/>
              </a:rPr>
              <a:t>matching</a:t>
            </a:r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that </a:t>
            </a:r>
            <a:r>
              <a:rPr lang="en-US" sz="6000" dirty="0" smtClean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&amp;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M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can </a:t>
            </a:r>
            <a:r>
              <a:rPr lang="en-US" sz="5400" dirty="0" smtClean="0">
                <a:latin typeface="Comic Sans MS" pitchFamily="66" charset="0"/>
              </a:rPr>
              <a:t>use</a:t>
            </a:r>
          </a:p>
        </p:txBody>
      </p:sp>
      <p:sp>
        <p:nvSpPr>
          <p:cNvPr id="41987" name="Rectangle 4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B0FF02EB-D1D4-4FAF-AA08-3524FCCD24C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4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 Memorable Matching?</a:t>
            </a: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533400" y="1447800"/>
          <a:ext cx="4746141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9" name="Equation" r:id="rId4" imgW="1257120" imgH="457200" progId="Equation.DSMT4">
                  <p:embed/>
                </p:oleObj>
              </mc:Choice>
              <mc:Fallback>
                <p:oleObj name="Equation" r:id="rId4" imgW="1257120" imgH="457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4746141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5584341" y="1783140"/>
            <a:ext cx="2819400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hands</a:t>
            </a:r>
            <a:r>
              <a:rPr lang="en-US" sz="4800" dirty="0">
                <a:latin typeface="Comic Sans MS" pitchFamily="66" charset="0"/>
              </a:rPr>
              <a:t> to</a:t>
            </a:r>
          </a:p>
          <a:p>
            <a:r>
              <a:rPr lang="en-US" sz="4800" dirty="0" smtClean="0">
                <a:latin typeface="Comic Sans MS" pitchFamily="66" charset="0"/>
              </a:rPr>
              <a:t>match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57200" y="3429000"/>
            <a:ext cx="8197978" cy="166199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How will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learn any matching this big?</a:t>
            </a:r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CFB4505-5DEB-491F-BE7C-4DE5D56D6CF5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68656" y="5257800"/>
            <a:ext cx="4336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Here’s how:</a:t>
            </a:r>
            <a:endParaRPr lang="en-US" sz="6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Magic Trick Revealed (I)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71600"/>
            <a:ext cx="82169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Among 5 cards chosen:</a:t>
            </a:r>
          </a:p>
          <a:p>
            <a:pPr algn="ctr" eaLnBrk="1" hangingPunct="1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at least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2 have the same suit</a:t>
            </a:r>
            <a:r>
              <a:rPr lang="en-US" sz="4000" dirty="0" smtClean="0">
                <a:latin typeface="Comic Sans MS" pitchFamily="66" charset="0"/>
              </a:rPr>
              <a:t> (</a:t>
            </a:r>
            <a:r>
              <a:rPr lang="en-US" sz="4000" i="1" dirty="0" smtClean="0">
                <a:latin typeface="Comic Sans MS" pitchFamily="66" charset="0"/>
              </a:rPr>
              <a:t>Pigeonhole Principle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i="1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66" charset="0"/>
                <a:cs typeface="Times New Roman" pitchFamily="8" charset="0"/>
              </a:rPr>
              <a:t>A</a:t>
            </a:r>
            <a:r>
              <a:rPr lang="en-US" sz="4000" dirty="0" smtClean="0">
                <a:latin typeface="Comic Sans MS" pitchFamily="66" charset="0"/>
                <a:cs typeface="Times New Roman" pitchFamily="8" charset="0"/>
              </a:rPr>
              <a:t> lists one of them </a:t>
            </a:r>
            <a:r>
              <a:rPr lang="en-US" sz="4000" dirty="0" smtClean="0">
                <a:latin typeface="Comic Sans MS" pitchFamily="66" charset="0"/>
              </a:rPr>
              <a:t>1</a:t>
            </a:r>
            <a:r>
              <a:rPr lang="en-US" sz="4000" baseline="30000" dirty="0" smtClean="0">
                <a:latin typeface="Comic Sans MS" pitchFamily="66" charset="0"/>
              </a:rPr>
              <a:t>st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915988" y="4660900"/>
            <a:ext cx="7288212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 dirty="0">
                <a:solidFill>
                  <a:srgbClr val="008000"/>
                </a:solidFill>
                <a:latin typeface="Comic Sans MS" pitchFamily="8" charset="0"/>
              </a:rPr>
              <a:t>Aha!  The first card has the same suit as the hidden card!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6A7976DA-D173-4661-9B1A-1336E57E620A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48742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91523" name="AutoShape 3"/>
          <p:cNvSpPr>
            <a:spLocks noChangeArrowheads="1"/>
          </p:cNvSpPr>
          <p:nvPr/>
        </p:nvSpPr>
        <p:spPr bwMode="auto">
          <a:xfrm>
            <a:off x="1679575" y="3581400"/>
            <a:ext cx="5788025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 Look at the order of the other 3 cards!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3400" y="1901825"/>
            <a:ext cx="8001000" cy="1377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42900" algn="l"/>
              </a:tabLst>
            </a:pPr>
            <a:r>
              <a:rPr lang="en-US" sz="4400" dirty="0">
                <a:latin typeface="Comic Sans MS" pitchFamily="66" charset="0"/>
              </a:rPr>
              <a:t>How does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figure out the </a:t>
            </a:r>
            <a:r>
              <a:rPr lang="en-US" sz="4400" dirty="0" smtClean="0">
                <a:latin typeface="Comic Sans MS" pitchFamily="66" charset="0"/>
              </a:rPr>
              <a:t>rank </a:t>
            </a:r>
            <a:r>
              <a:rPr lang="en-US" sz="4400" dirty="0">
                <a:latin typeface="Comic Sans MS" pitchFamily="66" charset="0"/>
              </a:rPr>
              <a:t>of the hidden card?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6BD7755F-1779-4BC3-A62F-28E758764DAE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391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 pitchFamily="66" charset="0"/>
              </a:rPr>
              <a:t>Fix ordering of the deck</a:t>
            </a:r>
          </a:p>
          <a:p>
            <a:pPr eaLnBrk="1" hangingPunct="1"/>
            <a:r>
              <a:rPr lang="en-US" sz="4800" dirty="0" smtClean="0">
                <a:latin typeface="Comic Sans MS" pitchFamily="66" charset="0"/>
              </a:rPr>
              <a:t>		A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♣ 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cs typeface="Times New Roman" pitchFamily="8" charset="0"/>
              </a:rPr>
              <a:t> &lt;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cs typeface="Times New Roman" pitchFamily="8" charset="0"/>
              </a:rPr>
              <a:t>♠ &lt;</a:t>
            </a:r>
          </a:p>
          <a:p>
            <a:pPr eaLnBrk="1" hangingPunct="1"/>
            <a:r>
              <a:rPr lang="en-US" sz="4800" dirty="0" smtClean="0"/>
              <a:t>		2</a:t>
            </a:r>
            <a:r>
              <a:rPr lang="en-US" sz="4800" dirty="0" smtClean="0">
                <a:cs typeface="Times New Roman" pitchFamily="8" charset="0"/>
              </a:rPr>
              <a:t>♣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cs typeface="Times New Roman" pitchFamily="8" charset="0"/>
              </a:rPr>
              <a:t>♠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</a:p>
          <a:p>
            <a:pPr eaLnBrk="1" hangingPunct="1"/>
            <a:r>
              <a:rPr lang="en-US" sz="4800" dirty="0" smtClean="0">
                <a:cs typeface="Times New Roman" pitchFamily="8" charset="0"/>
                <a:sym typeface="Euclid Extra"/>
              </a:rPr>
              <a:t>				</a:t>
            </a:r>
            <a:endParaRPr lang="en-US" sz="4800" dirty="0" smtClean="0">
              <a:latin typeface="Comic Sans MS" pitchFamily="66" charset="0"/>
              <a:cs typeface="Times New Roman" pitchFamily="8" charset="0"/>
            </a:endParaRPr>
          </a:p>
          <a:p>
            <a:pPr eaLnBrk="1" hangingPunct="1"/>
            <a:r>
              <a:rPr lang="en-US" sz="4800" dirty="0" smtClean="0"/>
              <a:t>		K</a:t>
            </a:r>
            <a:r>
              <a:rPr lang="en-US" sz="4800" dirty="0" smtClean="0">
                <a:cs typeface="Times New Roman" pitchFamily="8" charset="0"/>
              </a:rPr>
              <a:t>♣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♠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F569BDCB-22FD-4303-A204-DED67BB0A5D1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63882" name="Rectangle 1034"/>
          <p:cNvSpPr>
            <a:spLocks noChangeArrowheads="1"/>
          </p:cNvSpPr>
          <p:nvPr/>
        </p:nvSpPr>
        <p:spPr bwMode="auto">
          <a:xfrm>
            <a:off x="152400" y="2057400"/>
            <a:ext cx="8915400" cy="27241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sz="4400" dirty="0">
                <a:latin typeface="Comic Sans MS" pitchFamily="66" charset="0"/>
              </a:rPr>
              <a:t>    </a:t>
            </a:r>
            <a:r>
              <a:rPr lang="en-US" sz="5400" dirty="0">
                <a:latin typeface="Comic Sans MS" pitchFamily="66" charset="0"/>
              </a:rPr>
              <a:t>Possible orders for the</a:t>
            </a:r>
          </a:p>
          <a:p>
            <a:pPr marL="292100" indent="-292100">
              <a:lnSpc>
                <a:spcPct val="90000"/>
              </a:lnSpc>
            </a:pPr>
            <a:r>
              <a:rPr lang="en-US" sz="5400" dirty="0">
                <a:latin typeface="Comic Sans MS" pitchFamily="66" charset="0"/>
              </a:rPr>
              <a:t>    remaining 3 cards:</a:t>
            </a:r>
          </a:p>
          <a:p>
            <a:pPr marL="292100" indent="-292100">
              <a:lnSpc>
                <a:spcPct val="90000"/>
              </a:lnSpc>
            </a:pPr>
            <a:endParaRPr lang="en-US" sz="4400" dirty="0">
              <a:latin typeface="Comic Sans MS" pitchFamily="66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4000" dirty="0">
                <a:latin typeface="Comic Sans MS" pitchFamily="66" charset="0"/>
              </a:rPr>
              <a:t>{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sz="4000" dirty="0">
                <a:latin typeface="Comic Sans MS" pitchFamily="66" charset="0"/>
              </a:rPr>
              <a:t> }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DEFD96A-A3B1-44C5-9DCC-DF51A7BA84D6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3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506883" name="AutoShape 1027"/>
          <p:cNvSpPr>
            <a:spLocks noChangeArrowheads="1"/>
          </p:cNvSpPr>
          <p:nvPr/>
        </p:nvSpPr>
        <p:spPr bwMode="auto">
          <a:xfrm>
            <a:off x="609600" y="3962400"/>
            <a:ext cx="7845425" cy="20605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Of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two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cards with the same suit, choosing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which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to reveal can give </a:t>
            </a:r>
            <a:r>
              <a:rPr lang="en-US">
                <a:solidFill>
                  <a:srgbClr val="008000"/>
                </a:solidFill>
                <a:latin typeface="Comic Sans MS" pitchFamily="8" charset="0"/>
              </a:rPr>
              <a:t>1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more bit of information!</a:t>
            </a:r>
          </a:p>
          <a:p>
            <a:pPr algn="ctr"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</a:t>
            </a:r>
          </a:p>
        </p:txBody>
      </p:sp>
      <p:sp>
        <p:nvSpPr>
          <p:cNvPr id="47108" name="Text Box 1028"/>
          <p:cNvSpPr txBox="1">
            <a:spLocks noChangeArrowheads="1"/>
          </p:cNvSpPr>
          <p:nvPr/>
        </p:nvSpPr>
        <p:spPr bwMode="auto">
          <a:xfrm>
            <a:off x="304800" y="137160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4000" b="1" i="1" dirty="0">
                <a:latin typeface="Comic Sans MS" pitchFamily="66" charset="0"/>
              </a:rPr>
              <a:t>Wait! </a:t>
            </a:r>
            <a:r>
              <a:rPr lang="en-US" sz="4000" b="1" dirty="0">
                <a:latin typeface="Comic Sans MS" pitchFamily="66" charset="0"/>
              </a:rPr>
              <a:t>Only have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sz="4000" b="1" dirty="0" smtClean="0">
                <a:latin typeface="Comic Sans MS" pitchFamily="66" charset="0"/>
              </a:rPr>
              <a:t> sequences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of the </a:t>
            </a:r>
            <a:r>
              <a:rPr lang="en-US" sz="4000" b="1" dirty="0">
                <a:latin typeface="Comic Sans MS" pitchFamily="66" charset="0"/>
              </a:rPr>
              <a:t>remaining 3 cards</a:t>
            </a:r>
            <a:r>
              <a:rPr lang="en-US" sz="4000" b="1" dirty="0" smtClean="0">
                <a:latin typeface="Comic Sans MS" pitchFamily="66" charset="0"/>
              </a:rPr>
              <a:t>,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but</a:t>
            </a: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12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latin typeface="Comic Sans MS" pitchFamily="66" charset="0"/>
              </a:rPr>
              <a:t>possible hidden cards</a:t>
            </a:r>
          </a:p>
          <a:p>
            <a:pPr>
              <a:tabLst>
                <a:tab pos="342900" algn="l"/>
              </a:tabLst>
            </a:pP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smtClean="0">
                <a:latin typeface="Comic Sans MS" pitchFamily="66" charset="0"/>
              </a:rPr>
              <a:t> of </a:t>
            </a:r>
            <a:r>
              <a:rPr lang="en-US" sz="4000" b="1" dirty="0">
                <a:latin typeface="Comic Sans MS" pitchFamily="66" charset="0"/>
              </a:rPr>
              <a:t>the known suit!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D4CFA408-5106-45DE-A573-F23A99EB07A0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52" name="Oval 24"/>
          <p:cNvSpPr>
            <a:spLocks noChangeAspect="1" noChangeArrowheads="1"/>
          </p:cNvSpPr>
          <p:nvPr/>
        </p:nvSpPr>
        <p:spPr bwMode="auto">
          <a:xfrm>
            <a:off x="2667000" y="2590800"/>
            <a:ext cx="3810000" cy="3810000"/>
          </a:xfrm>
          <a:prstGeom prst="ellipse">
            <a:avLst/>
          </a:prstGeom>
          <a:solidFill>
            <a:srgbClr val="FFFFCC"/>
          </a:solidFill>
          <a:ln w="63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800" dirty="0">
              <a:latin typeface="Comic Sans MS" pitchFamily="8" charset="0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238500" y="3298825"/>
            <a:ext cx="2865438" cy="2619375"/>
            <a:chOff x="2040" y="2078"/>
            <a:chExt cx="1805" cy="1650"/>
          </a:xfrm>
        </p:grpSpPr>
        <p:sp>
          <p:nvSpPr>
            <p:cNvPr id="432185" name="Oval 57"/>
            <p:cNvSpPr>
              <a:spLocks noChangeArrowheads="1"/>
            </p:cNvSpPr>
            <p:nvPr/>
          </p:nvSpPr>
          <p:spPr bwMode="auto">
            <a:xfrm>
              <a:off x="3557" y="2078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184" name="Oval 56"/>
            <p:cNvSpPr>
              <a:spLocks noChangeArrowheads="1"/>
            </p:cNvSpPr>
            <p:nvPr/>
          </p:nvSpPr>
          <p:spPr bwMode="auto">
            <a:xfrm>
              <a:off x="2040" y="3392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Clockwise Distance</a:t>
            </a:r>
          </a:p>
        </p:txBody>
      </p:sp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549751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5</a:t>
            </a:r>
          </a:p>
        </p:txBody>
      </p:sp>
      <p:sp>
        <p:nvSpPr>
          <p:cNvPr id="48134" name="Text Box 14"/>
          <p:cNvSpPr txBox="1">
            <a:spLocks noChangeArrowheads="1"/>
          </p:cNvSpPr>
          <p:nvPr/>
        </p:nvSpPr>
        <p:spPr bwMode="auto">
          <a:xfrm>
            <a:off x="328136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8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073650" y="2816225"/>
            <a:ext cx="4445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A</a:t>
            </a:r>
          </a:p>
        </p:txBody>
      </p:sp>
      <p:sp>
        <p:nvSpPr>
          <p:cNvPr id="48136" name="Text Box 15"/>
          <p:cNvSpPr txBox="1">
            <a:spLocks noChangeArrowheads="1"/>
          </p:cNvSpPr>
          <p:nvPr/>
        </p:nvSpPr>
        <p:spPr bwMode="auto">
          <a:xfrm>
            <a:off x="3600450" y="2816225"/>
            <a:ext cx="4953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Q</a:t>
            </a:r>
          </a:p>
        </p:txBody>
      </p:sp>
      <p:sp>
        <p:nvSpPr>
          <p:cNvPr id="48137" name="Text Box 13"/>
          <p:cNvSpPr txBox="1">
            <a:spLocks noChangeArrowheads="1"/>
          </p:cNvSpPr>
          <p:nvPr/>
        </p:nvSpPr>
        <p:spPr bwMode="auto">
          <a:xfrm>
            <a:off x="481171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6</a:t>
            </a:r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392906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7</a:t>
            </a:r>
          </a:p>
        </p:txBody>
      </p:sp>
      <p:sp>
        <p:nvSpPr>
          <p:cNvPr id="48139" name="Text Box 17"/>
          <p:cNvSpPr txBox="1">
            <a:spLocks noChangeArrowheads="1"/>
          </p:cNvSpPr>
          <p:nvPr/>
        </p:nvSpPr>
        <p:spPr bwMode="auto">
          <a:xfrm>
            <a:off x="4370388" y="26193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K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5699125" y="33496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2</a:t>
            </a:r>
          </a:p>
        </p:txBody>
      </p:sp>
      <p:sp>
        <p:nvSpPr>
          <p:cNvPr id="48141" name="Text Box 18"/>
          <p:cNvSpPr txBox="1">
            <a:spLocks noChangeArrowheads="1"/>
          </p:cNvSpPr>
          <p:nvPr/>
        </p:nvSpPr>
        <p:spPr bwMode="auto">
          <a:xfrm>
            <a:off x="3001963" y="3349625"/>
            <a:ext cx="42068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J</a:t>
            </a:r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6030913" y="4035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8143" name="Text Box 19"/>
          <p:cNvSpPr txBox="1">
            <a:spLocks noChangeArrowheads="1"/>
          </p:cNvSpPr>
          <p:nvPr/>
        </p:nvSpPr>
        <p:spPr bwMode="auto">
          <a:xfrm>
            <a:off x="2743200" y="4035425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10</a:t>
            </a:r>
          </a:p>
        </p:txBody>
      </p:sp>
      <p:sp>
        <p:nvSpPr>
          <p:cNvPr id="48144" name="Text Box 11"/>
          <p:cNvSpPr txBox="1">
            <a:spLocks noChangeArrowheads="1"/>
          </p:cNvSpPr>
          <p:nvPr/>
        </p:nvSpPr>
        <p:spPr bwMode="auto">
          <a:xfrm>
            <a:off x="591661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4</a:t>
            </a:r>
          </a:p>
        </p:txBody>
      </p:sp>
      <p:sp>
        <p:nvSpPr>
          <p:cNvPr id="48145" name="Text Box 20"/>
          <p:cNvSpPr txBox="1">
            <a:spLocks noChangeArrowheads="1"/>
          </p:cNvSpPr>
          <p:nvPr/>
        </p:nvSpPr>
        <p:spPr bwMode="auto">
          <a:xfrm>
            <a:off x="282416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9</a:t>
            </a:r>
          </a:p>
        </p:txBody>
      </p:sp>
      <p:sp>
        <p:nvSpPr>
          <p:cNvPr id="48146" name="Text Box 37"/>
          <p:cNvSpPr txBox="1">
            <a:spLocks noChangeArrowheads="1"/>
          </p:cNvSpPr>
          <p:nvPr/>
        </p:nvSpPr>
        <p:spPr bwMode="auto">
          <a:xfrm>
            <a:off x="457200" y="1339850"/>
            <a:ext cx="8382000" cy="971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Comic Sans MS" pitchFamily="66" charset="0"/>
              </a:rPr>
              <a:t>smaller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clockwise distance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between 2 card </a:t>
            </a:r>
            <a:r>
              <a:rPr lang="en-US" dirty="0" smtClean="0">
                <a:latin typeface="Comic Sans MS" pitchFamily="66" charset="0"/>
              </a:rPr>
              <a:t>ranks </a:t>
            </a:r>
            <a:r>
              <a:rPr lang="en-US" dirty="0">
                <a:latin typeface="Comic Sans MS" pitchFamily="66" charset="0"/>
              </a:rPr>
              <a:t>is at most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b="1" dirty="0">
                <a:latin typeface="Comic Sans MS" pitchFamily="66" charset="0"/>
              </a:rPr>
              <a:t>: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352800" y="3276600"/>
            <a:ext cx="1219200" cy="2092325"/>
            <a:chOff x="2112" y="2064"/>
            <a:chExt cx="768" cy="1318"/>
          </a:xfrm>
        </p:grpSpPr>
        <p:sp>
          <p:nvSpPr>
            <p:cNvPr id="48162" name="Arc 43"/>
            <p:cNvSpPr>
              <a:spLocks/>
            </p:cNvSpPr>
            <p:nvPr/>
          </p:nvSpPr>
          <p:spPr bwMode="auto">
            <a:xfrm flipH="1">
              <a:off x="2112" y="2064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3" name="Arc 44"/>
            <p:cNvSpPr>
              <a:spLocks/>
            </p:cNvSpPr>
            <p:nvPr/>
          </p:nvSpPr>
          <p:spPr bwMode="auto">
            <a:xfrm flipH="1" flipV="1">
              <a:off x="2112" y="2831"/>
              <a:ext cx="768" cy="551"/>
            </a:xfrm>
            <a:custGeom>
              <a:avLst/>
              <a:gdLst>
                <a:gd name="T0" fmla="*/ 19 w 21600"/>
                <a:gd name="T1" fmla="*/ 0 h 15487"/>
                <a:gd name="T2" fmla="*/ 27 w 21600"/>
                <a:gd name="T3" fmla="*/ 20 h 15487"/>
                <a:gd name="T4" fmla="*/ 0 w 21600"/>
                <a:gd name="T5" fmla="*/ 20 h 154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487"/>
                <a:gd name="T11" fmla="*/ 21600 w 21600"/>
                <a:gd name="T12" fmla="*/ 15487 h 15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487" fill="none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</a:path>
                <a:path w="21600" h="15487" stroke="0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  <a:lnTo>
                    <a:pt x="0" y="15487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73" name="Arc 45"/>
          <p:cNvSpPr>
            <a:spLocks/>
          </p:cNvSpPr>
          <p:nvPr/>
        </p:nvSpPr>
        <p:spPr bwMode="auto">
          <a:xfrm>
            <a:off x="4572000" y="3278188"/>
            <a:ext cx="1022350" cy="1219200"/>
          </a:xfrm>
          <a:custGeom>
            <a:avLst/>
            <a:gdLst>
              <a:gd name="T0" fmla="*/ 0 w 18110"/>
              <a:gd name="T1" fmla="*/ 0 h 21600"/>
              <a:gd name="T2" fmla="*/ 57713933 w 18110"/>
              <a:gd name="T3" fmla="*/ 31311768 h 21600"/>
              <a:gd name="T4" fmla="*/ 0 w 18110"/>
              <a:gd name="T5" fmla="*/ 68817070 h 21600"/>
              <a:gd name="T6" fmla="*/ 0 60000 65536"/>
              <a:gd name="T7" fmla="*/ 0 60000 65536"/>
              <a:gd name="T8" fmla="*/ 0 60000 65536"/>
              <a:gd name="T9" fmla="*/ 0 w 18110"/>
              <a:gd name="T10" fmla="*/ 0 h 21600"/>
              <a:gd name="T11" fmla="*/ 18110 w 181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10" h="21600" fill="none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</a:path>
              <a:path w="18110" h="21600" stroke="0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78" name="Text Box 50"/>
          <p:cNvSpPr txBox="1">
            <a:spLocks noChangeArrowheads="1"/>
          </p:cNvSpPr>
          <p:nvPr/>
        </p:nvSpPr>
        <p:spPr bwMode="auto">
          <a:xfrm>
            <a:off x="3733800" y="3617913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7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572000" y="3830638"/>
            <a:ext cx="1219200" cy="1884362"/>
            <a:chOff x="2880" y="2413"/>
            <a:chExt cx="768" cy="1187"/>
          </a:xfrm>
        </p:grpSpPr>
        <p:sp>
          <p:nvSpPr>
            <p:cNvPr id="48160" name="Arc 51"/>
            <p:cNvSpPr>
              <a:spLocks/>
            </p:cNvSpPr>
            <p:nvPr/>
          </p:nvSpPr>
          <p:spPr bwMode="auto">
            <a:xfrm flipV="1">
              <a:off x="2880" y="2832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1" name="Arc 52"/>
            <p:cNvSpPr>
              <a:spLocks/>
            </p:cNvSpPr>
            <p:nvPr/>
          </p:nvSpPr>
          <p:spPr bwMode="auto">
            <a:xfrm>
              <a:off x="2880" y="2413"/>
              <a:ext cx="768" cy="420"/>
            </a:xfrm>
            <a:custGeom>
              <a:avLst/>
              <a:gdLst>
                <a:gd name="T0" fmla="*/ 23 w 21600"/>
                <a:gd name="T1" fmla="*/ 0 h 11821"/>
                <a:gd name="T2" fmla="*/ 27 w 21600"/>
                <a:gd name="T3" fmla="*/ 15 h 11821"/>
                <a:gd name="T4" fmla="*/ 0 w 21600"/>
                <a:gd name="T5" fmla="*/ 15 h 118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821"/>
                <a:gd name="T11" fmla="*/ 21600 w 21600"/>
                <a:gd name="T12" fmla="*/ 11821 h 118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821" fill="none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</a:path>
                <a:path w="21600" h="11821" stroke="0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  <a:lnTo>
                    <a:pt x="0" y="11821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81" name="Arc 53"/>
          <p:cNvSpPr>
            <a:spLocks/>
          </p:cNvSpPr>
          <p:nvPr/>
        </p:nvSpPr>
        <p:spPr bwMode="auto">
          <a:xfrm flipH="1" flipV="1">
            <a:off x="3733800" y="4495800"/>
            <a:ext cx="857250" cy="1219200"/>
          </a:xfrm>
          <a:custGeom>
            <a:avLst/>
            <a:gdLst>
              <a:gd name="T0" fmla="*/ 0 w 15171"/>
              <a:gd name="T1" fmla="*/ 0 h 21600"/>
              <a:gd name="T2" fmla="*/ 48439627 w 15171"/>
              <a:gd name="T3" fmla="*/ 19829498 h 21600"/>
              <a:gd name="T4" fmla="*/ 0 w 15171"/>
              <a:gd name="T5" fmla="*/ 68817070 h 21600"/>
              <a:gd name="T6" fmla="*/ 0 60000 65536"/>
              <a:gd name="T7" fmla="*/ 0 60000 65536"/>
              <a:gd name="T8" fmla="*/ 0 60000 65536"/>
              <a:gd name="T9" fmla="*/ 0 w 15171"/>
              <a:gd name="T10" fmla="*/ 0 h 21600"/>
              <a:gd name="T11" fmla="*/ 15171 w 1517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71" h="21600" fill="none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</a:path>
              <a:path w="15171" h="21600" stroke="0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008000"/>
            </a:solidFill>
            <a:round/>
            <a:headEnd type="none" w="med" len="lg"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83" name="Text Box 55"/>
          <p:cNvSpPr txBox="1">
            <a:spLocks noChangeArrowheads="1"/>
          </p:cNvSpPr>
          <p:nvPr/>
        </p:nvSpPr>
        <p:spPr bwMode="auto">
          <a:xfrm>
            <a:off x="4876800" y="4845050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6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152400" y="4343400"/>
            <a:ext cx="3063875" cy="1579563"/>
            <a:chOff x="96" y="2736"/>
            <a:chExt cx="1930" cy="995"/>
          </a:xfrm>
        </p:grpSpPr>
        <p:sp>
          <p:nvSpPr>
            <p:cNvPr id="48158" name="Text Box 60"/>
            <p:cNvSpPr txBox="1">
              <a:spLocks noChangeArrowheads="1"/>
            </p:cNvSpPr>
            <p:nvPr/>
          </p:nvSpPr>
          <p:spPr bwMode="auto">
            <a:xfrm>
              <a:off x="96" y="2736"/>
              <a:ext cx="1584" cy="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Hide card</a:t>
              </a:r>
            </a:p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with smaller offset.</a:t>
              </a:r>
            </a:p>
          </p:txBody>
        </p:sp>
        <p:cxnSp>
          <p:nvCxnSpPr>
            <p:cNvPr id="48159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1307" y="3013"/>
              <a:ext cx="131" cy="1306"/>
            </a:xfrm>
            <a:prstGeom prst="curvedConnector3">
              <a:avLst>
                <a:gd name="adj1" fmla="val 209162"/>
              </a:avLst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100763" y="2514600"/>
            <a:ext cx="2890837" cy="1095375"/>
            <a:chOff x="3843" y="1584"/>
            <a:chExt cx="1821" cy="690"/>
          </a:xfrm>
        </p:grpSpPr>
        <p:sp>
          <p:nvSpPr>
            <p:cNvPr id="48156" name="Text Box 67"/>
            <p:cNvSpPr txBox="1">
              <a:spLocks noChangeArrowheads="1"/>
            </p:cNvSpPr>
            <p:nvPr/>
          </p:nvSpPr>
          <p:spPr bwMode="auto">
            <a:xfrm>
              <a:off x="4080" y="1584"/>
              <a:ext cx="1584" cy="61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Reveal the other card</a:t>
              </a:r>
            </a:p>
          </p:txBody>
        </p:sp>
        <p:cxnSp>
          <p:nvCxnSpPr>
            <p:cNvPr id="48157" name="AutoShape 68"/>
            <p:cNvCxnSpPr>
              <a:cxnSpLocks noChangeShapeType="1"/>
              <a:stCxn id="48156" idx="2"/>
              <a:endCxn id="48140" idx="3"/>
            </p:cNvCxnSpPr>
            <p:nvPr/>
          </p:nvCxnSpPr>
          <p:spPr bwMode="auto">
            <a:xfrm rot="5400000">
              <a:off x="4318" y="1719"/>
              <a:ext cx="80" cy="102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sp>
        <p:nvSpPr>
          <p:cNvPr id="48155" name="Slide Number Placeholder 3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A97B727E-85D9-4D75-9F41-49236FB01EF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73" grpId="0" animBg="1"/>
      <p:bldP spid="432178" grpId="0" autoUpdateAnimBg="0"/>
      <p:bldP spid="432181" grpId="0" animBg="1"/>
      <p:bldP spid="43218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omic Sans MS" pitchFamily="66" charset="0"/>
              </a:rPr>
              <a:t>Magic Trick Revealed (Finally)</a:t>
            </a:r>
          </a:p>
        </p:txBody>
      </p:sp>
      <p:sp>
        <p:nvSpPr>
          <p:cNvPr id="440324" name="Rectangle 1028"/>
          <p:cNvSpPr>
            <a:spLocks noChangeArrowheads="1"/>
          </p:cNvSpPr>
          <p:nvPr/>
        </p:nvSpPr>
        <p:spPr bwMode="auto">
          <a:xfrm>
            <a:off x="590550" y="4038600"/>
            <a:ext cx="7962900" cy="244990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Offset given by order </a:t>
            </a:r>
            <a:r>
              <a:rPr lang="en-US" dirty="0" smtClean="0">
                <a:latin typeface="Comic Sans MS" pitchFamily="66" charset="0"/>
              </a:rPr>
              <a:t>of remaining </a:t>
            </a:r>
            <a:r>
              <a:rPr lang="en-US" dirty="0">
                <a:latin typeface="Comic Sans MS" pitchFamily="66" charset="0"/>
              </a:rPr>
              <a:t>3 </a:t>
            </a:r>
            <a:r>
              <a:rPr lang="en-US" dirty="0" smtClean="0">
                <a:latin typeface="Comic Sans MS" pitchFamily="66" charset="0"/>
              </a:rPr>
              <a:t>cards:</a:t>
            </a:r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1,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2,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3,</a:t>
            </a:r>
            <a:endParaRPr lang="en-US" dirty="0" smtClean="0">
              <a:latin typeface="Comic Sans MS" pitchFamily="66" charset="0"/>
            </a:endParaRPr>
          </a:p>
          <a:p>
            <a:pPr marL="342900" indent="-342900" algn="ctr">
              <a:lnSpc>
                <a:spcPct val="90000"/>
              </a:lnSpc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4,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5,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6.</a:t>
            </a:r>
          </a:p>
        </p:txBody>
      </p:sp>
      <p:sp>
        <p:nvSpPr>
          <p:cNvPr id="49156" name="Rectangle 1029"/>
          <p:cNvSpPr>
            <a:spLocks noChangeArrowheads="1"/>
          </p:cNvSpPr>
          <p:nvPr/>
        </p:nvSpPr>
        <p:spPr bwMode="auto">
          <a:xfrm>
            <a:off x="590550" y="1511300"/>
            <a:ext cx="7962900" cy="10795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>
                <a:latin typeface="Comic Sans MS" pitchFamily="66" charset="0"/>
              </a:rPr>
              <a:t>The first card determines the hidden suit (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♠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 ♦ 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♣) 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0326" name="Rectangle 1030"/>
          <p:cNvSpPr>
            <a:spLocks noChangeArrowheads="1"/>
          </p:cNvSpPr>
          <p:nvPr/>
        </p:nvSpPr>
        <p:spPr bwMode="auto">
          <a:xfrm>
            <a:off x="590550" y="2774950"/>
            <a:ext cx="7962900" cy="10987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Hidden </a:t>
            </a:r>
            <a:r>
              <a:rPr lang="en-US" dirty="0" smtClean="0">
                <a:latin typeface="Comic Sans MS" pitchFamily="66" charset="0"/>
              </a:rPr>
              <a:t>rank </a:t>
            </a:r>
            <a:r>
              <a:rPr lang="en-US" dirty="0">
                <a:latin typeface="Comic Sans MS" pitchFamily="66" charset="0"/>
              </a:rPr>
              <a:t>(A … K)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= first-card </a:t>
            </a:r>
            <a:r>
              <a:rPr lang="en-US" dirty="0" smtClean="0">
                <a:latin typeface="Comic Sans MS" pitchFamily="66" charset="0"/>
              </a:rPr>
              <a:t>rank + </a:t>
            </a:r>
            <a:r>
              <a:rPr lang="en-US" dirty="0">
                <a:latin typeface="Comic Sans MS" pitchFamily="66" charset="0"/>
              </a:rPr>
              <a:t>offset (</a:t>
            </a:r>
            <a:r>
              <a:rPr lang="en-US" b="1" dirty="0">
                <a:latin typeface="Euclid Symbol" charset="2"/>
                <a:cs typeface="Euclid Symbol" charset="2"/>
              </a:rPr>
              <a:t>≤</a:t>
            </a:r>
            <a:r>
              <a:rPr lang="en-US" dirty="0">
                <a:latin typeface="Comic Sans MS" pitchFamily="66" charset="0"/>
                <a:cs typeface="Times New Roman" pitchFamily="8" charset="0"/>
              </a:rPr>
              <a:t> </a:t>
            </a:r>
            <a:r>
              <a:rPr lang="en-US" dirty="0">
                <a:latin typeface="Comic Sans MS" pitchFamily="66" charset="0"/>
              </a:rPr>
              <a:t>6).</a:t>
            </a:r>
          </a:p>
        </p:txBody>
      </p:sp>
      <p:sp>
        <p:nvSpPr>
          <p:cNvPr id="491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667473EA-F42D-4AA1-82FF-930CBD07F711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build="p"/>
      <p:bldP spid="44032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Example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124075" y="1447800"/>
            <a:ext cx="811213" cy="1096963"/>
            <a:chOff x="1338" y="912"/>
            <a:chExt cx="511" cy="691"/>
          </a:xfrm>
        </p:grpSpPr>
        <p:sp>
          <p:nvSpPr>
            <p:cNvPr id="469014" name="AutoShape 22"/>
            <p:cNvSpPr>
              <a:spLocks noChangeArrowheads="1"/>
            </p:cNvSpPr>
            <p:nvPr/>
          </p:nvSpPr>
          <p:spPr bwMode="auto">
            <a:xfrm>
              <a:off x="133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69013" name="Picture 21" descr="Jack of Club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151188" y="1447800"/>
            <a:ext cx="811212" cy="1096963"/>
            <a:chOff x="1985" y="912"/>
            <a:chExt cx="511" cy="691"/>
          </a:xfrm>
        </p:grpSpPr>
        <p:sp>
          <p:nvSpPr>
            <p:cNvPr id="469017" name="AutoShape 25"/>
            <p:cNvSpPr>
              <a:spLocks noChangeArrowheads="1"/>
            </p:cNvSpPr>
            <p:nvPr/>
          </p:nvSpPr>
          <p:spPr bwMode="auto">
            <a:xfrm>
              <a:off x="1985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31" name="Picture 24" descr="Ten of Club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85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9019" name="AutoShape 27"/>
          <p:cNvSpPr>
            <a:spLocks noChangeArrowheads="1"/>
          </p:cNvSpPr>
          <p:nvPr/>
        </p:nvSpPr>
        <p:spPr bwMode="auto">
          <a:xfrm>
            <a:off x="4167188" y="1447800"/>
            <a:ext cx="811212" cy="1096963"/>
          </a:xfrm>
          <a:prstGeom prst="roundRect">
            <a:avLst>
              <a:gd name="adj" fmla="val 56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9" name="Picture 31" descr="Jack of Diamond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7188" y="1447800"/>
            <a:ext cx="81121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5187950" y="1447800"/>
            <a:ext cx="811213" cy="1096963"/>
            <a:chOff x="3268" y="912"/>
            <a:chExt cx="511" cy="691"/>
          </a:xfrm>
        </p:grpSpPr>
        <p:sp>
          <p:nvSpPr>
            <p:cNvPr id="469021" name="AutoShape 29"/>
            <p:cNvSpPr>
              <a:spLocks noChangeArrowheads="1"/>
            </p:cNvSpPr>
            <p:nvPr/>
          </p:nvSpPr>
          <p:spPr bwMode="auto">
            <a:xfrm>
              <a:off x="326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9" name="Picture 32" descr="Nine of Heart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6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6210300" y="1447800"/>
            <a:ext cx="811213" cy="1096963"/>
            <a:chOff x="3912" y="912"/>
            <a:chExt cx="511" cy="691"/>
          </a:xfrm>
        </p:grpSpPr>
        <p:sp>
          <p:nvSpPr>
            <p:cNvPr id="469022" name="AutoShape 30"/>
            <p:cNvSpPr>
              <a:spLocks noChangeArrowheads="1"/>
            </p:cNvSpPr>
            <p:nvPr/>
          </p:nvSpPr>
          <p:spPr bwMode="auto">
            <a:xfrm>
              <a:off x="3912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7" name="Picture 33" descr="Three of Diamonds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12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344988" y="3429000"/>
            <a:ext cx="2693987" cy="1096963"/>
            <a:chOff x="769" y="2141"/>
            <a:chExt cx="1697" cy="691"/>
          </a:xfrm>
        </p:grpSpPr>
        <p:sp>
          <p:nvSpPr>
            <p:cNvPr id="8222" name="Text Box 13"/>
            <p:cNvSpPr txBox="1">
              <a:spLocks noChangeArrowheads="1"/>
            </p:cNvSpPr>
            <p:nvPr/>
          </p:nvSpPr>
          <p:spPr bwMode="auto">
            <a:xfrm>
              <a:off x="769" y="2289"/>
              <a:ext cx="1151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Hidden:</a:t>
              </a:r>
            </a:p>
          </p:txBody>
        </p: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1955" y="2141"/>
              <a:ext cx="511" cy="691"/>
              <a:chOff x="401" y="1469"/>
              <a:chExt cx="511" cy="691"/>
            </a:xfrm>
          </p:grpSpPr>
          <p:sp>
            <p:nvSpPr>
              <p:cNvPr id="469031" name="AutoShape 39"/>
              <p:cNvSpPr>
                <a:spLocks noChangeArrowheads="1"/>
              </p:cNvSpPr>
              <p:nvPr/>
            </p:nvSpPr>
            <p:spPr bwMode="auto">
              <a:xfrm>
                <a:off x="401" y="1469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469032" name="Picture 40" descr="Jack of Club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1" y="1469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</p:pic>
        </p:grp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1143000" y="3429000"/>
            <a:ext cx="2493963" cy="1096963"/>
            <a:chOff x="2925" y="2141"/>
            <a:chExt cx="1430" cy="691"/>
          </a:xfrm>
        </p:grpSpPr>
        <p:sp>
          <p:nvSpPr>
            <p:cNvPr id="8218" name="Text Box 14"/>
            <p:cNvSpPr txBox="1">
              <a:spLocks noChangeArrowheads="1"/>
            </p:cNvSpPr>
            <p:nvPr/>
          </p:nvSpPr>
          <p:spPr bwMode="auto">
            <a:xfrm>
              <a:off x="2925" y="2289"/>
              <a:ext cx="872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First:</a:t>
              </a:r>
            </a:p>
          </p:txBody>
        </p: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3844" y="2141"/>
              <a:ext cx="511" cy="691"/>
              <a:chOff x="401" y="2373"/>
              <a:chExt cx="511" cy="691"/>
            </a:xfrm>
          </p:grpSpPr>
          <p:sp>
            <p:nvSpPr>
              <p:cNvPr id="469034" name="AutoShape 42"/>
              <p:cNvSpPr>
                <a:spLocks noChangeArrowheads="1"/>
              </p:cNvSpPr>
              <p:nvPr/>
            </p:nvSpPr>
            <p:spPr bwMode="auto">
              <a:xfrm>
                <a:off x="401" y="2373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221" name="Picture 43" descr="Ten of Clubs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1" y="2373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9011" name="Text Box 19"/>
          <p:cNvSpPr txBox="1">
            <a:spLocks noChangeArrowheads="1"/>
          </p:cNvSpPr>
          <p:nvPr/>
        </p:nvSpPr>
        <p:spPr bwMode="auto">
          <a:xfrm>
            <a:off x="536575" y="5081588"/>
            <a:ext cx="2624138" cy="6413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Offset</a:t>
            </a:r>
            <a:r>
              <a:rPr lang="en-US" i="1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i="1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612352" name="Object 1024"/>
          <p:cNvGraphicFramePr>
            <a:graphicFrameLocks noChangeAspect="1"/>
          </p:cNvGraphicFramePr>
          <p:nvPr/>
        </p:nvGraphicFramePr>
        <p:xfrm>
          <a:off x="2057400" y="1835150"/>
          <a:ext cx="20574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3" name="Equation" r:id="rId9" imgW="508000" imgH="406400" progId="Equation.DSMT4">
                  <p:embed/>
                </p:oleObj>
              </mc:Choice>
              <mc:Fallback>
                <p:oleObj name="Equation" r:id="rId9" imgW="508000" imgH="4064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35150"/>
                        <a:ext cx="2057400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048000" y="4876800"/>
            <a:ext cx="4773613" cy="1096963"/>
            <a:chOff x="3048000" y="4876800"/>
            <a:chExt cx="4773613" cy="1096963"/>
          </a:xfrm>
        </p:grpSpPr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4953000" y="4876800"/>
              <a:ext cx="2868613" cy="1096963"/>
              <a:chOff x="4953000" y="4876800"/>
              <a:chExt cx="2868613" cy="1096963"/>
            </a:xfrm>
          </p:grpSpPr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7010400" y="4876800"/>
                <a:ext cx="811213" cy="1096963"/>
                <a:chOff x="2618" y="912"/>
                <a:chExt cx="511" cy="691"/>
              </a:xfrm>
            </p:grpSpPr>
            <p:sp>
              <p:nvSpPr>
                <p:cNvPr id="469038" name="AutoShape 46"/>
                <p:cNvSpPr>
                  <a:spLocks noChangeArrowheads="1"/>
                </p:cNvSpPr>
                <p:nvPr/>
              </p:nvSpPr>
              <p:spPr bwMode="auto">
                <a:xfrm>
                  <a:off x="261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7" name="Picture 47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61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6019800" y="4876800"/>
                <a:ext cx="811213" cy="1096963"/>
                <a:chOff x="3269" y="912"/>
                <a:chExt cx="511" cy="691"/>
              </a:xfrm>
            </p:grpSpPr>
            <p:sp>
              <p:nvSpPr>
                <p:cNvPr id="469041" name="AutoShape 49"/>
                <p:cNvSpPr>
                  <a:spLocks noChangeArrowheads="1"/>
                </p:cNvSpPr>
                <p:nvPr/>
              </p:nvSpPr>
              <p:spPr bwMode="auto">
                <a:xfrm>
                  <a:off x="3269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5" name="Picture 50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269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4953000" y="4876800"/>
                <a:ext cx="811213" cy="1096963"/>
                <a:chOff x="3920" y="912"/>
                <a:chExt cx="511" cy="691"/>
              </a:xfrm>
            </p:grpSpPr>
            <p:sp>
              <p:nvSpPr>
                <p:cNvPr id="469044" name="AutoShape 52"/>
                <p:cNvSpPr>
                  <a:spLocks noChangeArrowheads="1"/>
                </p:cNvSpPr>
                <p:nvPr/>
              </p:nvSpPr>
              <p:spPr bwMode="auto">
                <a:xfrm>
                  <a:off x="3920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3" name="Picture 53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3920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8208" name="Text Box 64"/>
            <p:cNvSpPr txBox="1">
              <a:spLocks noChangeArrowheads="1"/>
            </p:cNvSpPr>
            <p:nvPr/>
          </p:nvSpPr>
          <p:spPr bwMode="auto">
            <a:xfrm>
              <a:off x="3048000" y="5073650"/>
              <a:ext cx="166370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= </a:t>
              </a:r>
              <a:r>
                <a:rPr lang="en-US" b="1">
                  <a:solidFill>
                    <a:srgbClr val="0000FF"/>
                  </a:solidFill>
                  <a:latin typeface="Comic Sans MS" pitchFamily="66" charset="0"/>
                </a:rPr>
                <a:t>SML</a:t>
              </a:r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8206" name="Slide Number Placeholder 4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53DBC806-5CDC-4452-B203-0326A7A2319F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892300"/>
            <a:ext cx="8674100" cy="30607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audience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chooses 5 </a:t>
            </a:r>
            <a:r>
              <a:rPr lang="en-US" sz="5400" dirty="0" smtClean="0">
                <a:latin typeface="Comic Sans MS" pitchFamily="66" charset="0"/>
              </a:rPr>
              <a:t>cards 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000" dirty="0" smtClean="0">
                <a:latin typeface="Comic Sans MS" pitchFamily="66" charset="0"/>
              </a:rPr>
              <a:t>ssistant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reveals 4 </a:t>
            </a:r>
            <a:r>
              <a:rPr lang="en-US" sz="5400" dirty="0" smtClean="0">
                <a:latin typeface="Comic Sans MS" pitchFamily="66" charset="0"/>
              </a:rPr>
              <a:t>of them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M</a:t>
            </a:r>
            <a:r>
              <a:rPr lang="en-US" sz="3600" dirty="0" smtClean="0">
                <a:latin typeface="Comic Sans MS" pitchFamily="66" charset="0"/>
              </a:rPr>
              <a:t>agician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announces </a:t>
            </a:r>
            <a:r>
              <a:rPr lang="en-US" sz="5400" dirty="0" smtClean="0">
                <a:latin typeface="Comic Sans MS" pitchFamily="66" charset="0"/>
              </a:rPr>
              <a:t>5</a:t>
            </a:r>
            <a:r>
              <a:rPr lang="en-US" sz="5400" baseline="30000" dirty="0" smtClean="0">
                <a:latin typeface="Comic Sans MS" pitchFamily="66" charset="0"/>
              </a:rPr>
              <a:t>th</a:t>
            </a:r>
            <a:r>
              <a:rPr lang="en-US" sz="5400" dirty="0" smtClean="0">
                <a:latin typeface="Comic Sans MS" pitchFamily="66" charset="0"/>
              </a:rPr>
              <a:t> card!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B427E22D-7E6D-4DBA-A517-83D4E9B7D2C2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315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4-card hands</a:t>
            </a:r>
          </a:p>
        </p:txBody>
      </p:sp>
      <p:graphicFrame>
        <p:nvGraphicFramePr>
          <p:cNvPr id="613376" name="Object 1024"/>
          <p:cNvGraphicFramePr>
            <a:graphicFrameLocks noChangeAspect="1"/>
          </p:cNvGraphicFramePr>
          <p:nvPr/>
        </p:nvGraphicFramePr>
        <p:xfrm>
          <a:off x="4905375" y="2743200"/>
          <a:ext cx="34766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5" name="Equation" r:id="rId4" imgW="1002960" imgH="406080" progId="Equation.DSMT4">
                  <p:embed/>
                </p:oleObj>
              </mc:Choice>
              <mc:Fallback>
                <p:oleObj name="Equation" r:id="rId4" imgW="1002960" imgH="4060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2743200"/>
                        <a:ext cx="3476625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5083175" y="1371600"/>
            <a:ext cx="2971800" cy="14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can reveal</a:t>
            </a:r>
          </a:p>
        </p:txBody>
      </p:sp>
      <p:graphicFrame>
        <p:nvGraphicFramePr>
          <p:cNvPr id="613377" name="Object 1025"/>
          <p:cNvGraphicFramePr>
            <a:graphicFrameLocks noChangeAspect="1"/>
          </p:cNvGraphicFramePr>
          <p:nvPr/>
        </p:nvGraphicFramePr>
        <p:xfrm>
          <a:off x="457200" y="2667000"/>
          <a:ext cx="3630613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6" name="Equation" r:id="rId6" imgW="1104840" imgH="457200" progId="Equation.DSMT4">
                  <p:embed/>
                </p:oleObj>
              </mc:Choice>
              <mc:Fallback>
                <p:oleObj name="Equation" r:id="rId6" imgW="1104840" imgH="457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3630613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685800" y="1371600"/>
            <a:ext cx="3108325" cy="12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dirty="0" smtClean="0">
                <a:latin typeface="Comic Sans MS" pitchFamily="66" charset="0"/>
              </a:rPr>
              <a:t>audience </a:t>
            </a:r>
            <a:r>
              <a:rPr lang="en-US" sz="4000" dirty="0">
                <a:latin typeface="Comic Sans MS" pitchFamily="66" charset="0"/>
              </a:rPr>
              <a:t>can pick </a:t>
            </a:r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304800" y="4191000"/>
            <a:ext cx="41910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400">
                <a:latin typeface="Comic Sans MS" pitchFamily="66" charset="0"/>
              </a:rPr>
              <a:t>-card hands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4606925" y="4235450"/>
            <a:ext cx="41783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>
                <a:latin typeface="Comic Sans MS" pitchFamily="66" charset="0"/>
              </a:rPr>
              <a:t>-card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lists</a:t>
            </a:r>
          </a:p>
        </p:txBody>
      </p:sp>
      <p:sp>
        <p:nvSpPr>
          <p:cNvPr id="435229" name="Line 29"/>
          <p:cNvSpPr>
            <a:spLocks noChangeShapeType="1"/>
          </p:cNvSpPr>
          <p:nvPr/>
        </p:nvSpPr>
        <p:spPr bwMode="auto">
          <a:xfrm>
            <a:off x="4572000" y="12954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A7BAA29C-9724-4A4B-80F5-1E7A18906EA2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0" grpId="0"/>
      <p:bldP spid="435211" grpId="0"/>
      <p:bldP spid="435227" grpId="0"/>
      <p:bldP spid="435228" grpId="0"/>
      <p:bldP spid="4352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 card hands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533400" y="4038600"/>
            <a:ext cx="8153400" cy="155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hands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map to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same list</a:t>
            </a:r>
          </a:p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4800" b="1" dirty="0">
                <a:latin typeface="Euclid Symbol" charset="2"/>
                <a:cs typeface="Euclid Symbol" charset="2"/>
              </a:rPr>
              <a:t>–</a:t>
            </a:r>
            <a:r>
              <a:rPr lang="en-US" sz="4800" dirty="0" smtClean="0">
                <a:latin typeface="Comic Sans MS" pitchFamily="66" charset="0"/>
              </a:rPr>
              <a:t> M </a:t>
            </a:r>
            <a:r>
              <a:rPr lang="en-US" sz="4800" dirty="0">
                <a:latin typeface="Comic Sans MS" pitchFamily="66" charset="0"/>
              </a:rPr>
              <a:t>can’t tell which!</a:t>
            </a:r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1050925" y="1177925"/>
            <a:ext cx="2913063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so at least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2360613" y="2019300"/>
          <a:ext cx="442277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9" name="Equation" r:id="rId4" imgW="1028700" imgH="482600" progId="Equation.DSMT4">
                  <p:embed/>
                </p:oleObj>
              </mc:Choice>
              <mc:Fallback>
                <p:oleObj name="Equation" r:id="rId4" imgW="1028700" imgH="482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019300"/>
                        <a:ext cx="4422775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12EA255-FF37-4875-AE59-239BFBDC82D5}" type="slidenum">
              <a:rPr lang="en-US" smtClean="0"/>
              <a:pPr/>
              <a:t>21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8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6200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0600" smtClean="0">
                <a:latin typeface="Comic Sans MS" pitchFamily="66" charset="0"/>
              </a:rPr>
              <a:t>Let’s do it!</a:t>
            </a:r>
          </a:p>
        </p:txBody>
      </p:sp>
      <p:sp>
        <p:nvSpPr>
          <p:cNvPr id="31747" name="Rectangle 102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ED4FA4E-F318-4D4A-92AF-ADBE4E4006AD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ssistant’s Choices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14500"/>
            <a:ext cx="8763000" cy="33147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the order</a:t>
            </a:r>
            <a:r>
              <a:rPr lang="en-US" sz="4400" dirty="0" smtClean="0">
                <a:latin typeface="Comic Sans MS" pitchFamily="66" charset="0"/>
              </a:rPr>
              <a:t> of the 4 cards: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4! = 24</a:t>
            </a:r>
            <a:r>
              <a:rPr lang="en-US" sz="4400" dirty="0" smtClean="0">
                <a:latin typeface="Comic Sans MS" pitchFamily="66" charset="0"/>
              </a:rPr>
              <a:t> orderings</a:t>
            </a:r>
          </a:p>
          <a:p>
            <a:pPr lvl="1"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-- but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48</a:t>
            </a:r>
            <a:r>
              <a:rPr lang="en-US" sz="4400" dirty="0" smtClean="0">
                <a:latin typeface="Comic Sans MS" pitchFamily="66" charset="0"/>
              </a:rPr>
              <a:t> cards remain</a:t>
            </a:r>
            <a:endParaRPr lang="en-US" sz="4000" dirty="0" smtClean="0">
              <a:latin typeface="Comic Sans MS" pitchFamily="66" charset="0"/>
            </a:endParaRPr>
          </a:p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which 4</a:t>
            </a:r>
            <a:r>
              <a:rPr lang="en-US" sz="4400" dirty="0" smtClean="0">
                <a:latin typeface="Comic Sans MS" pitchFamily="66" charset="0"/>
              </a:rPr>
              <a:t> cards to list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CF6C6ACF-554E-4571-91F7-53727E6D932A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858" name="AutoShape 1026"/>
          <p:cNvCxnSpPr>
            <a:cxnSpLocks noChangeShapeType="1"/>
          </p:cNvCxnSpPr>
          <p:nvPr/>
        </p:nvCxnSpPr>
        <p:spPr bwMode="auto">
          <a:xfrm>
            <a:off x="3657600" y="2197100"/>
            <a:ext cx="1524000" cy="36734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3379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/>
              <a:t>Map</a:t>
            </a:r>
            <a:r>
              <a:rPr lang="en-US" sz="3600" dirty="0" smtClean="0">
                <a:latin typeface="Comic Sans MS" pitchFamily="66" charset="0"/>
              </a:rPr>
              <a:t> hands to 4-Card lists</a:t>
            </a:r>
          </a:p>
        </p:txBody>
      </p:sp>
      <p:sp>
        <p:nvSpPr>
          <p:cNvPr id="505921" name="AutoShape 1089"/>
          <p:cNvSpPr>
            <a:spLocks noChangeArrowheads="1"/>
          </p:cNvSpPr>
          <p:nvPr/>
        </p:nvSpPr>
        <p:spPr bwMode="auto">
          <a:xfrm rot="2700000">
            <a:off x="4114800" y="3733800"/>
            <a:ext cx="533400" cy="533400"/>
          </a:xfrm>
          <a:prstGeom prst="plus">
            <a:avLst>
              <a:gd name="adj" fmla="val 395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5926" name="Text Box 1094"/>
          <p:cNvSpPr txBox="1">
            <a:spLocks noChangeArrowheads="1"/>
          </p:cNvSpPr>
          <p:nvPr/>
        </p:nvSpPr>
        <p:spPr bwMode="auto">
          <a:xfrm>
            <a:off x="304800" y="3436938"/>
            <a:ext cx="3260725" cy="1190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list must come</a:t>
            </a:r>
          </a:p>
          <a:p>
            <a:r>
              <a:rPr lang="en-US" dirty="0">
                <a:latin typeface="Comic Sans MS" pitchFamily="66" charset="0"/>
              </a:rPr>
              <a:t>from hand</a:t>
            </a:r>
          </a:p>
        </p:txBody>
      </p:sp>
      <p:grpSp>
        <p:nvGrpSpPr>
          <p:cNvPr id="2" name="Group 1161"/>
          <p:cNvGrpSpPr>
            <a:grpSpLocks/>
          </p:cNvGrpSpPr>
          <p:nvPr/>
        </p:nvGrpSpPr>
        <p:grpSpPr bwMode="auto">
          <a:xfrm>
            <a:off x="3630613" y="1836738"/>
            <a:ext cx="1063625" cy="823912"/>
            <a:chOff x="2287" y="1157"/>
            <a:chExt cx="670" cy="519"/>
          </a:xfrm>
        </p:grpSpPr>
        <p:sp>
          <p:nvSpPr>
            <p:cNvPr id="33869" name="Text Box 1097"/>
            <p:cNvSpPr txBox="1">
              <a:spLocks noChangeArrowheads="1"/>
            </p:cNvSpPr>
            <p:nvPr/>
          </p:nvSpPr>
          <p:spPr bwMode="auto">
            <a:xfrm>
              <a:off x="2640" y="1157"/>
              <a:ext cx="317" cy="5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?</a:t>
              </a:r>
            </a:p>
          </p:txBody>
        </p:sp>
        <p:cxnSp>
          <p:nvCxnSpPr>
            <p:cNvPr id="33870" name="AutoShape 1098"/>
            <p:cNvCxnSpPr>
              <a:cxnSpLocks noChangeShapeType="1"/>
              <a:endCxn id="33869" idx="1"/>
            </p:cNvCxnSpPr>
            <p:nvPr/>
          </p:nvCxnSpPr>
          <p:spPr bwMode="auto">
            <a:xfrm flipV="1">
              <a:off x="2287" y="1392"/>
              <a:ext cx="35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099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" name="Group 1100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5" name="Group 1101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5934" name="AutoShape 1102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5935" name="Picture 1103" descr="Jack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6" name="Group 1104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5937" name="AutoShape 1105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6" name="Picture 1106" descr="Ten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107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5940" name="AutoShape 1108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4" name="Picture 1109" descr="Jack of Diamond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110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5943" name="AutoShape 1111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2" name="Picture 1112" descr="Nine of Heart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" name="Group 1113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5946" name="AutoShape 1114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0" name="Picture 1115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3853" name="Text Box 1116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10" name="Group 1160"/>
          <p:cNvGrpSpPr>
            <a:grpSpLocks/>
          </p:cNvGrpSpPr>
          <p:nvPr/>
        </p:nvGrpSpPr>
        <p:grpSpPr bwMode="auto">
          <a:xfrm>
            <a:off x="5181600" y="1447800"/>
            <a:ext cx="3733800" cy="4970463"/>
            <a:chOff x="3264" y="920"/>
            <a:chExt cx="2352" cy="3131"/>
          </a:xfrm>
        </p:grpSpPr>
        <p:grpSp>
          <p:nvGrpSpPr>
            <p:cNvPr id="11" name="Group 1044"/>
            <p:cNvGrpSpPr>
              <a:grpSpLocks/>
            </p:cNvGrpSpPr>
            <p:nvPr/>
          </p:nvGrpSpPr>
          <p:grpSpPr bwMode="auto">
            <a:xfrm>
              <a:off x="3264" y="3360"/>
              <a:ext cx="809" cy="691"/>
              <a:chOff x="3302" y="1056"/>
              <a:chExt cx="809" cy="691"/>
            </a:xfrm>
          </p:grpSpPr>
          <p:sp>
            <p:nvSpPr>
              <p:cNvPr id="505877" name="AutoShape 1045"/>
              <p:cNvSpPr>
                <a:spLocks noChangeArrowheads="1"/>
              </p:cNvSpPr>
              <p:nvPr/>
            </p:nvSpPr>
            <p:spPr bwMode="auto">
              <a:xfrm>
                <a:off x="3302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5" name="Picture 1046" descr="Five of Heart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02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79" name="AutoShape 1047"/>
              <p:cNvSpPr>
                <a:spLocks noChangeArrowheads="1"/>
              </p:cNvSpPr>
              <p:nvPr/>
            </p:nvSpPr>
            <p:spPr bwMode="auto">
              <a:xfrm>
                <a:off x="3401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7" name="Picture 1048" descr="Queen of Diamonds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401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1" name="AutoShape 1049"/>
              <p:cNvSpPr>
                <a:spLocks noChangeArrowheads="1"/>
              </p:cNvSpPr>
              <p:nvPr/>
            </p:nvSpPr>
            <p:spPr bwMode="auto">
              <a:xfrm>
                <a:off x="3499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9" name="Picture 1050" descr="Six of Spades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499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3" name="AutoShape 1051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51" name="Picture 1052" descr="Queen of Spades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3600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Group 1118"/>
            <p:cNvGrpSpPr>
              <a:grpSpLocks/>
            </p:cNvGrpSpPr>
            <p:nvPr/>
          </p:nvGrpSpPr>
          <p:grpSpPr bwMode="auto">
            <a:xfrm>
              <a:off x="3264" y="920"/>
              <a:ext cx="2352" cy="2307"/>
              <a:chOff x="3264" y="960"/>
              <a:chExt cx="2352" cy="2307"/>
            </a:xfrm>
          </p:grpSpPr>
          <p:sp>
            <p:nvSpPr>
              <p:cNvPr id="33805" name="Text Box 1119"/>
              <p:cNvSpPr txBox="1">
                <a:spLocks noChangeArrowheads="1"/>
              </p:cNvSpPr>
              <p:nvPr/>
            </p:nvSpPr>
            <p:spPr bwMode="auto">
              <a:xfrm>
                <a:off x="4224" y="960"/>
                <a:ext cx="1392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>
                    <a:solidFill>
                      <a:srgbClr val="008000"/>
                    </a:solidFill>
                    <a:latin typeface="Comic Sans MS" pitchFamily="66" charset="0"/>
                  </a:rPr>
                  <a:t>4</a:t>
                </a:r>
                <a:r>
                  <a:rPr lang="en-US" sz="2800" i="1">
                    <a:solidFill>
                      <a:srgbClr val="008000"/>
                    </a:solidFill>
                    <a:latin typeface="Comic Sans MS" pitchFamily="66" charset="0"/>
                  </a:rPr>
                  <a:t>-card lists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>
                    <a:latin typeface="Comic Sans MS" pitchFamily="66" charset="0"/>
                  </a:rPr>
                  <a:t>(</a:t>
                </a:r>
                <a:r>
                  <a:rPr lang="en-US" sz="2800" i="1">
                    <a:latin typeface="Comic Sans MS" pitchFamily="66" charset="0"/>
                  </a:rPr>
                  <a:t>ordered</a:t>
                </a:r>
                <a:r>
                  <a:rPr lang="en-US" sz="2800">
                    <a:latin typeface="Comic Sans MS" pitchFamily="66" charset="0"/>
                  </a:rPr>
                  <a:t>)</a:t>
                </a:r>
                <a:endParaRPr lang="en-US" sz="280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3" name="Group 1120"/>
              <p:cNvGrpSpPr>
                <a:grpSpLocks/>
              </p:cNvGrpSpPr>
              <p:nvPr/>
            </p:nvGrpSpPr>
            <p:grpSpPr bwMode="auto">
              <a:xfrm>
                <a:off x="3264" y="1792"/>
                <a:ext cx="804" cy="691"/>
                <a:chOff x="3307" y="2592"/>
                <a:chExt cx="804" cy="691"/>
              </a:xfrm>
            </p:grpSpPr>
            <p:grpSp>
              <p:nvGrpSpPr>
                <p:cNvPr id="14" name="Group 1121"/>
                <p:cNvGrpSpPr>
                  <a:grpSpLocks/>
                </p:cNvGrpSpPr>
                <p:nvPr/>
              </p:nvGrpSpPr>
              <p:grpSpPr bwMode="auto">
                <a:xfrm>
                  <a:off x="3307" y="2592"/>
                  <a:ext cx="511" cy="691"/>
                  <a:chOff x="1985" y="912"/>
                  <a:chExt cx="511" cy="691"/>
                </a:xfrm>
              </p:grpSpPr>
              <p:sp>
                <p:nvSpPr>
                  <p:cNvPr id="505954" name="AutoShape 1122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3" name="Picture 1123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5" name="Group 1124"/>
                <p:cNvGrpSpPr>
                  <a:grpSpLocks/>
                </p:cNvGrpSpPr>
                <p:nvPr/>
              </p:nvGrpSpPr>
              <p:grpSpPr bwMode="auto">
                <a:xfrm>
                  <a:off x="3405" y="2592"/>
                  <a:ext cx="511" cy="691"/>
                  <a:chOff x="1421" y="1469"/>
                  <a:chExt cx="511" cy="691"/>
                </a:xfrm>
              </p:grpSpPr>
              <p:sp>
                <p:nvSpPr>
                  <p:cNvPr id="505957" name="AutoShape 1125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1" name="Picture 1126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6" name="Group 1127"/>
                <p:cNvGrpSpPr>
                  <a:grpSpLocks/>
                </p:cNvGrpSpPr>
                <p:nvPr/>
              </p:nvGrpSpPr>
              <p:grpSpPr bwMode="auto">
                <a:xfrm>
                  <a:off x="3503" y="2592"/>
                  <a:ext cx="511" cy="691"/>
                  <a:chOff x="2064" y="1469"/>
                  <a:chExt cx="511" cy="691"/>
                </a:xfrm>
              </p:grpSpPr>
              <p:sp>
                <p:nvSpPr>
                  <p:cNvPr id="505960" name="AutoShape 112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39" name="Picture 1129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7" name="Group 1130"/>
                <p:cNvGrpSpPr>
                  <a:grpSpLocks/>
                </p:cNvGrpSpPr>
                <p:nvPr/>
              </p:nvGrpSpPr>
              <p:grpSpPr bwMode="auto">
                <a:xfrm>
                  <a:off x="3600" y="2592"/>
                  <a:ext cx="511" cy="691"/>
                  <a:chOff x="1338" y="912"/>
                  <a:chExt cx="511" cy="691"/>
                </a:xfrm>
              </p:grpSpPr>
              <p:sp>
                <p:nvSpPr>
                  <p:cNvPr id="505963" name="AutoShape 1131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4" name="Picture 1132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</p:grpSp>
          <p:grpSp>
            <p:nvGrpSpPr>
              <p:cNvPr id="18" name="Group 1133"/>
              <p:cNvGrpSpPr>
                <a:grpSpLocks/>
              </p:cNvGrpSpPr>
              <p:nvPr/>
            </p:nvGrpSpPr>
            <p:grpSpPr bwMode="auto">
              <a:xfrm>
                <a:off x="3264" y="1008"/>
                <a:ext cx="809" cy="691"/>
                <a:chOff x="3302" y="1824"/>
                <a:chExt cx="809" cy="691"/>
              </a:xfrm>
            </p:grpSpPr>
            <p:grpSp>
              <p:nvGrpSpPr>
                <p:cNvPr id="19" name="Group 1134"/>
                <p:cNvGrpSpPr>
                  <a:grpSpLocks/>
                </p:cNvGrpSpPr>
                <p:nvPr/>
              </p:nvGrpSpPr>
              <p:grpSpPr bwMode="auto">
                <a:xfrm>
                  <a:off x="3302" y="1824"/>
                  <a:ext cx="511" cy="691"/>
                  <a:chOff x="1338" y="912"/>
                  <a:chExt cx="511" cy="691"/>
                </a:xfrm>
              </p:grpSpPr>
              <p:sp>
                <p:nvSpPr>
                  <p:cNvPr id="505967" name="AutoShape 1135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8" name="Picture 1136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  <p:grpSp>
              <p:nvGrpSpPr>
                <p:cNvPr id="20" name="Group 1137"/>
                <p:cNvGrpSpPr>
                  <a:grpSpLocks/>
                </p:cNvGrpSpPr>
                <p:nvPr/>
              </p:nvGrpSpPr>
              <p:grpSpPr bwMode="auto">
                <a:xfrm>
                  <a:off x="3401" y="1824"/>
                  <a:ext cx="511" cy="691"/>
                  <a:chOff x="1985" y="912"/>
                  <a:chExt cx="511" cy="691"/>
                </a:xfrm>
              </p:grpSpPr>
              <p:sp>
                <p:nvSpPr>
                  <p:cNvPr id="505970" name="AutoShape 1138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9" name="Picture 1139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1" name="Group 1140"/>
                <p:cNvGrpSpPr>
                  <a:grpSpLocks/>
                </p:cNvGrpSpPr>
                <p:nvPr/>
              </p:nvGrpSpPr>
              <p:grpSpPr bwMode="auto">
                <a:xfrm>
                  <a:off x="3499" y="1824"/>
                  <a:ext cx="511" cy="691"/>
                  <a:chOff x="1421" y="1469"/>
                  <a:chExt cx="511" cy="691"/>
                </a:xfrm>
              </p:grpSpPr>
              <p:sp>
                <p:nvSpPr>
                  <p:cNvPr id="505973" name="AutoShape 1141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7" name="Picture 1142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2" name="Group 1143"/>
                <p:cNvGrpSpPr>
                  <a:grpSpLocks/>
                </p:cNvGrpSpPr>
                <p:nvPr/>
              </p:nvGrpSpPr>
              <p:grpSpPr bwMode="auto">
                <a:xfrm>
                  <a:off x="3600" y="1824"/>
                  <a:ext cx="511" cy="691"/>
                  <a:chOff x="2064" y="1469"/>
                  <a:chExt cx="511" cy="691"/>
                </a:xfrm>
              </p:grpSpPr>
              <p:sp>
                <p:nvSpPr>
                  <p:cNvPr id="505976" name="AutoShape 114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5" name="Picture 1145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23" name="Group 1146"/>
              <p:cNvGrpSpPr>
                <a:grpSpLocks/>
              </p:cNvGrpSpPr>
              <p:nvPr/>
            </p:nvGrpSpPr>
            <p:grpSpPr bwMode="auto">
              <a:xfrm>
                <a:off x="3264" y="2576"/>
                <a:ext cx="799" cy="691"/>
                <a:chOff x="3264" y="2576"/>
                <a:chExt cx="799" cy="691"/>
              </a:xfrm>
            </p:grpSpPr>
            <p:grpSp>
              <p:nvGrpSpPr>
                <p:cNvPr id="24" name="Group 1147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505980" name="AutoShape 1148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9" name="Picture 1149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5" name="Group 1150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505983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7" name="Picture 1152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505985" name="AutoShape 1153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12" name="Picture 1154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6" name="Group 1155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505988" name="AutoShape 1156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5" name="Picture 1157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</p:grpSp>
      </p:grpSp>
      <p:sp>
        <p:nvSpPr>
          <p:cNvPr id="505995" name="Text Box 1163"/>
          <p:cNvSpPr txBox="1">
            <a:spLocks noChangeArrowheads="1"/>
          </p:cNvSpPr>
          <p:nvPr/>
        </p:nvSpPr>
        <p:spPr bwMode="auto">
          <a:xfrm>
            <a:off x="228600" y="5173663"/>
            <a:ext cx="4691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Which one to pick?</a:t>
            </a:r>
          </a:p>
        </p:txBody>
      </p:sp>
      <p:sp>
        <p:nvSpPr>
          <p:cNvPr id="33802" name="Slide Number Placeholder 78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BC0728D2-3EB1-419D-96B7-3DC9770C9B97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921" grpId="0" animBg="1"/>
      <p:bldP spid="505926" grpId="0"/>
      <p:bldP spid="5059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70"/>
          <p:cNvGrpSpPr>
            <a:grpSpLocks/>
          </p:cNvGrpSpPr>
          <p:nvPr/>
        </p:nvGrpSpPr>
        <p:grpSpPr bwMode="auto">
          <a:xfrm>
            <a:off x="5181600" y="1524000"/>
            <a:ext cx="3733800" cy="3662363"/>
            <a:chOff x="3264" y="960"/>
            <a:chExt cx="2352" cy="2307"/>
          </a:xfrm>
        </p:grpSpPr>
        <p:sp>
          <p:nvSpPr>
            <p:cNvPr id="34894" name="Text Box 1051"/>
            <p:cNvSpPr txBox="1">
              <a:spLocks noChangeArrowheads="1"/>
            </p:cNvSpPr>
            <p:nvPr/>
          </p:nvSpPr>
          <p:spPr bwMode="auto">
            <a:xfrm>
              <a:off x="4224" y="960"/>
              <a:ext cx="1392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>
                  <a:solidFill>
                    <a:srgbClr val="008000"/>
                  </a:solidFill>
                  <a:latin typeface="Comic Sans MS" pitchFamily="66" charset="0"/>
                </a:rPr>
                <a:t>4</a:t>
              </a:r>
              <a:r>
                <a:rPr lang="en-US" sz="2800" i="1">
                  <a:solidFill>
                    <a:srgbClr val="008000"/>
                  </a:solidFill>
                  <a:latin typeface="Comic Sans MS" pitchFamily="66" charset="0"/>
                </a:rPr>
                <a:t>-card lists</a:t>
              </a:r>
            </a:p>
            <a:p>
              <a:pPr>
                <a:lnSpc>
                  <a:spcPct val="90000"/>
                </a:lnSpc>
              </a:pPr>
              <a:r>
                <a:rPr lang="en-US" sz="2800">
                  <a:latin typeface="Comic Sans MS" pitchFamily="66" charset="0"/>
                </a:rPr>
                <a:t>(</a:t>
              </a:r>
              <a:r>
                <a:rPr lang="en-US" sz="2800" i="1">
                  <a:latin typeface="Comic Sans MS" pitchFamily="66" charset="0"/>
                </a:rPr>
                <a:t>ordered</a:t>
              </a:r>
              <a:r>
                <a:rPr lang="en-US" sz="2800">
                  <a:latin typeface="Comic Sans MS" pitchFamily="66" charset="0"/>
                </a:rPr>
                <a:t>)</a:t>
              </a:r>
              <a:endParaRPr lang="en-US" sz="28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3" name="Group 1169"/>
            <p:cNvGrpSpPr>
              <a:grpSpLocks/>
            </p:cNvGrpSpPr>
            <p:nvPr/>
          </p:nvGrpSpPr>
          <p:grpSpPr bwMode="auto">
            <a:xfrm>
              <a:off x="3264" y="1792"/>
              <a:ext cx="804" cy="691"/>
              <a:chOff x="3264" y="1792"/>
              <a:chExt cx="804" cy="691"/>
            </a:xfrm>
          </p:grpSpPr>
          <p:grpSp>
            <p:nvGrpSpPr>
              <p:cNvPr id="4" name="Group 1053"/>
              <p:cNvGrpSpPr>
                <a:grpSpLocks/>
              </p:cNvGrpSpPr>
              <p:nvPr/>
            </p:nvGrpSpPr>
            <p:grpSpPr bwMode="auto">
              <a:xfrm>
                <a:off x="3264" y="1792"/>
                <a:ext cx="511" cy="691"/>
                <a:chOff x="1985" y="912"/>
                <a:chExt cx="511" cy="691"/>
              </a:xfrm>
            </p:grpSpPr>
            <p:sp>
              <p:nvSpPr>
                <p:cNvPr id="499742" name="AutoShape 1054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2" name="Picture 1055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" name="Group 1056"/>
              <p:cNvGrpSpPr>
                <a:grpSpLocks/>
              </p:cNvGrpSpPr>
              <p:nvPr/>
            </p:nvGrpSpPr>
            <p:grpSpPr bwMode="auto">
              <a:xfrm>
                <a:off x="3362" y="1792"/>
                <a:ext cx="511" cy="691"/>
                <a:chOff x="1421" y="1469"/>
                <a:chExt cx="511" cy="691"/>
              </a:xfrm>
            </p:grpSpPr>
            <p:sp>
              <p:nvSpPr>
                <p:cNvPr id="499745" name="AutoShape 1057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0" name="Picture 1058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059"/>
              <p:cNvGrpSpPr>
                <a:grpSpLocks/>
              </p:cNvGrpSpPr>
              <p:nvPr/>
            </p:nvGrpSpPr>
            <p:grpSpPr bwMode="auto">
              <a:xfrm>
                <a:off x="3460" y="1792"/>
                <a:ext cx="511" cy="691"/>
                <a:chOff x="2064" y="1469"/>
                <a:chExt cx="511" cy="691"/>
              </a:xfrm>
            </p:grpSpPr>
            <p:sp>
              <p:nvSpPr>
                <p:cNvPr id="499748" name="AutoShape 1060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28" name="Picture 1061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062"/>
              <p:cNvGrpSpPr>
                <a:grpSpLocks/>
              </p:cNvGrpSpPr>
              <p:nvPr/>
            </p:nvGrpSpPr>
            <p:grpSpPr bwMode="auto">
              <a:xfrm>
                <a:off x="3557" y="1792"/>
                <a:ext cx="511" cy="691"/>
                <a:chOff x="1338" y="912"/>
                <a:chExt cx="511" cy="691"/>
              </a:xfrm>
            </p:grpSpPr>
            <p:sp>
              <p:nvSpPr>
                <p:cNvPr id="499751" name="AutoShape 106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2" name="Picture 106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</p:grpSp>
        <p:grpSp>
          <p:nvGrpSpPr>
            <p:cNvPr id="8" name="Group 1168"/>
            <p:cNvGrpSpPr>
              <a:grpSpLocks/>
            </p:cNvGrpSpPr>
            <p:nvPr/>
          </p:nvGrpSpPr>
          <p:grpSpPr bwMode="auto">
            <a:xfrm>
              <a:off x="3264" y="1008"/>
              <a:ext cx="809" cy="691"/>
              <a:chOff x="3264" y="1008"/>
              <a:chExt cx="809" cy="691"/>
            </a:xfrm>
          </p:grpSpPr>
          <p:grpSp>
            <p:nvGrpSpPr>
              <p:cNvPr id="9" name="Group 1066"/>
              <p:cNvGrpSpPr>
                <a:grpSpLocks/>
              </p:cNvGrpSpPr>
              <p:nvPr/>
            </p:nvGrpSpPr>
            <p:grpSpPr bwMode="auto">
              <a:xfrm>
                <a:off x="3264" y="1008"/>
                <a:ext cx="511" cy="691"/>
                <a:chOff x="1338" y="912"/>
                <a:chExt cx="511" cy="691"/>
              </a:xfrm>
            </p:grpSpPr>
            <p:sp>
              <p:nvSpPr>
                <p:cNvPr id="499755" name="AutoShape 106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6" name="Picture 106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10" name="Group 1069"/>
              <p:cNvGrpSpPr>
                <a:grpSpLocks/>
              </p:cNvGrpSpPr>
              <p:nvPr/>
            </p:nvGrpSpPr>
            <p:grpSpPr bwMode="auto">
              <a:xfrm>
                <a:off x="3363" y="1008"/>
                <a:ext cx="511" cy="691"/>
                <a:chOff x="1985" y="912"/>
                <a:chExt cx="511" cy="691"/>
              </a:xfrm>
            </p:grpSpPr>
            <p:sp>
              <p:nvSpPr>
                <p:cNvPr id="499758" name="AutoShape 107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8" name="Picture 107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" name="Group 1072"/>
              <p:cNvGrpSpPr>
                <a:grpSpLocks/>
              </p:cNvGrpSpPr>
              <p:nvPr/>
            </p:nvGrpSpPr>
            <p:grpSpPr bwMode="auto">
              <a:xfrm>
                <a:off x="3461" y="1008"/>
                <a:ext cx="511" cy="691"/>
                <a:chOff x="1421" y="1469"/>
                <a:chExt cx="511" cy="691"/>
              </a:xfrm>
            </p:grpSpPr>
            <p:sp>
              <p:nvSpPr>
                <p:cNvPr id="499761" name="AutoShape 107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6" name="Picture 107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1075"/>
              <p:cNvGrpSpPr>
                <a:grpSpLocks/>
              </p:cNvGrpSpPr>
              <p:nvPr/>
            </p:nvGrpSpPr>
            <p:grpSpPr bwMode="auto">
              <a:xfrm>
                <a:off x="3562" y="1008"/>
                <a:ext cx="511" cy="691"/>
                <a:chOff x="2064" y="1469"/>
                <a:chExt cx="511" cy="691"/>
              </a:xfrm>
            </p:grpSpPr>
            <p:sp>
              <p:nvSpPr>
                <p:cNvPr id="499764" name="AutoShape 107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4" name="Picture 107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3" name="Group 1167"/>
            <p:cNvGrpSpPr>
              <a:grpSpLocks/>
            </p:cNvGrpSpPr>
            <p:nvPr/>
          </p:nvGrpSpPr>
          <p:grpSpPr bwMode="auto">
            <a:xfrm>
              <a:off x="3264" y="2576"/>
              <a:ext cx="799" cy="691"/>
              <a:chOff x="3264" y="2576"/>
              <a:chExt cx="799" cy="691"/>
            </a:xfrm>
          </p:grpSpPr>
          <p:grpSp>
            <p:nvGrpSpPr>
              <p:cNvPr id="14" name="Group 107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499768" name="AutoShape 108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8" name="Picture 1081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5" name="Group 108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499771" name="AutoShape 108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6" name="Picture 1084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99773" name="AutoShape 108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4901" name="Picture 1086" descr="Three of Diamonds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6" name="Group 108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499776" name="AutoShape 108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4" name="Picture 1089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17" name="Group 1164"/>
          <p:cNvGrpSpPr>
            <a:grpSpLocks/>
          </p:cNvGrpSpPr>
          <p:nvPr/>
        </p:nvGrpSpPr>
        <p:grpSpPr bwMode="auto">
          <a:xfrm>
            <a:off x="2209800" y="2301875"/>
            <a:ext cx="2987675" cy="4281488"/>
            <a:chOff x="1392" y="1450"/>
            <a:chExt cx="1882" cy="2697"/>
          </a:xfrm>
        </p:grpSpPr>
        <p:grpSp>
          <p:nvGrpSpPr>
            <p:cNvPr id="18" name="Group 1091"/>
            <p:cNvGrpSpPr>
              <a:grpSpLocks/>
            </p:cNvGrpSpPr>
            <p:nvPr/>
          </p:nvGrpSpPr>
          <p:grpSpPr bwMode="auto">
            <a:xfrm>
              <a:off x="1392" y="1888"/>
              <a:ext cx="905" cy="691"/>
              <a:chOff x="1382" y="1776"/>
              <a:chExt cx="905" cy="691"/>
            </a:xfrm>
          </p:grpSpPr>
          <p:grpSp>
            <p:nvGrpSpPr>
              <p:cNvPr id="19" name="Group 1092"/>
              <p:cNvGrpSpPr>
                <a:grpSpLocks/>
              </p:cNvGrpSpPr>
              <p:nvPr/>
            </p:nvGrpSpPr>
            <p:grpSpPr bwMode="auto">
              <a:xfrm>
                <a:off x="1382" y="1776"/>
                <a:ext cx="511" cy="691"/>
                <a:chOff x="1338" y="912"/>
                <a:chExt cx="511" cy="691"/>
              </a:xfrm>
            </p:grpSpPr>
            <p:sp>
              <p:nvSpPr>
                <p:cNvPr id="499781" name="AutoShape 109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82" name="Picture 109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0" name="Group 1095"/>
              <p:cNvGrpSpPr>
                <a:grpSpLocks/>
              </p:cNvGrpSpPr>
              <p:nvPr/>
            </p:nvGrpSpPr>
            <p:grpSpPr bwMode="auto">
              <a:xfrm>
                <a:off x="1481" y="1776"/>
                <a:ext cx="511" cy="691"/>
                <a:chOff x="1985" y="912"/>
                <a:chExt cx="511" cy="691"/>
              </a:xfrm>
            </p:grpSpPr>
            <p:sp>
              <p:nvSpPr>
                <p:cNvPr id="499784" name="AutoShape 1096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91" name="Picture 1097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" name="Group 1098"/>
              <p:cNvGrpSpPr>
                <a:grpSpLocks/>
              </p:cNvGrpSpPr>
              <p:nvPr/>
            </p:nvGrpSpPr>
            <p:grpSpPr bwMode="auto">
              <a:xfrm>
                <a:off x="1579" y="1776"/>
                <a:ext cx="511" cy="691"/>
                <a:chOff x="1421" y="1469"/>
                <a:chExt cx="511" cy="691"/>
              </a:xfrm>
            </p:grpSpPr>
            <p:sp>
              <p:nvSpPr>
                <p:cNvPr id="499787" name="AutoShape 1099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9" name="Picture 1100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2" name="Group 1101"/>
              <p:cNvGrpSpPr>
                <a:grpSpLocks/>
              </p:cNvGrpSpPr>
              <p:nvPr/>
            </p:nvGrpSpPr>
            <p:grpSpPr bwMode="auto">
              <a:xfrm>
                <a:off x="1678" y="1776"/>
                <a:ext cx="511" cy="691"/>
                <a:chOff x="2064" y="1469"/>
                <a:chExt cx="511" cy="691"/>
              </a:xfrm>
            </p:grpSpPr>
            <p:sp>
              <p:nvSpPr>
                <p:cNvPr id="499790" name="AutoShape 1102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7" name="Picture 1103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" name="Group 1104"/>
              <p:cNvGrpSpPr>
                <a:grpSpLocks/>
              </p:cNvGrpSpPr>
              <p:nvPr/>
            </p:nvGrpSpPr>
            <p:grpSpPr bwMode="auto">
              <a:xfrm>
                <a:off x="1776" y="1776"/>
                <a:ext cx="511" cy="691"/>
                <a:chOff x="528" y="2304"/>
                <a:chExt cx="511" cy="691"/>
              </a:xfrm>
            </p:grpSpPr>
            <p:sp>
              <p:nvSpPr>
                <p:cNvPr id="499793" name="AutoShape 1105"/>
                <p:cNvSpPr>
                  <a:spLocks noChangeArrowheads="1"/>
                </p:cNvSpPr>
                <p:nvPr/>
              </p:nvSpPr>
              <p:spPr bwMode="auto">
                <a:xfrm>
                  <a:off x="528" y="230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5" name="Picture 1106" descr="Ace of Spade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28" y="230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24" name="Group 1107"/>
            <p:cNvGrpSpPr>
              <a:grpSpLocks/>
            </p:cNvGrpSpPr>
            <p:nvPr/>
          </p:nvGrpSpPr>
          <p:grpSpPr bwMode="auto">
            <a:xfrm>
              <a:off x="1392" y="2672"/>
              <a:ext cx="905" cy="691"/>
              <a:chOff x="1382" y="2544"/>
              <a:chExt cx="905" cy="691"/>
            </a:xfrm>
          </p:grpSpPr>
          <p:grpSp>
            <p:nvGrpSpPr>
              <p:cNvPr id="25" name="Group 1108"/>
              <p:cNvGrpSpPr>
                <a:grpSpLocks/>
              </p:cNvGrpSpPr>
              <p:nvPr/>
            </p:nvGrpSpPr>
            <p:grpSpPr bwMode="auto">
              <a:xfrm>
                <a:off x="1382" y="2544"/>
                <a:ext cx="511" cy="691"/>
                <a:chOff x="1338" y="912"/>
                <a:chExt cx="511" cy="691"/>
              </a:xfrm>
            </p:grpSpPr>
            <p:sp>
              <p:nvSpPr>
                <p:cNvPr id="499797" name="AutoShape 110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98" name="Picture 1110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6" name="Group 1111"/>
              <p:cNvGrpSpPr>
                <a:grpSpLocks/>
              </p:cNvGrpSpPr>
              <p:nvPr/>
            </p:nvGrpSpPr>
            <p:grpSpPr bwMode="auto">
              <a:xfrm>
                <a:off x="1481" y="2544"/>
                <a:ext cx="511" cy="691"/>
                <a:chOff x="1985" y="912"/>
                <a:chExt cx="511" cy="691"/>
              </a:xfrm>
            </p:grpSpPr>
            <p:sp>
              <p:nvSpPr>
                <p:cNvPr id="499800" name="AutoShape 111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6" name="Picture 1113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7" name="Group 1114"/>
              <p:cNvGrpSpPr>
                <a:grpSpLocks/>
              </p:cNvGrpSpPr>
              <p:nvPr/>
            </p:nvGrpSpPr>
            <p:grpSpPr bwMode="auto">
              <a:xfrm>
                <a:off x="1579" y="2544"/>
                <a:ext cx="511" cy="691"/>
                <a:chOff x="1421" y="1469"/>
                <a:chExt cx="511" cy="691"/>
              </a:xfrm>
            </p:grpSpPr>
            <p:sp>
              <p:nvSpPr>
                <p:cNvPr id="499803" name="AutoShape 111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4" name="Picture 1116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8" name="Group 1117"/>
              <p:cNvGrpSpPr>
                <a:grpSpLocks/>
              </p:cNvGrpSpPr>
              <p:nvPr/>
            </p:nvGrpSpPr>
            <p:grpSpPr bwMode="auto">
              <a:xfrm>
                <a:off x="1678" y="2544"/>
                <a:ext cx="511" cy="691"/>
                <a:chOff x="2064" y="1469"/>
                <a:chExt cx="511" cy="691"/>
              </a:xfrm>
            </p:grpSpPr>
            <p:sp>
              <p:nvSpPr>
                <p:cNvPr id="499806" name="AutoShape 111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2" name="Picture 1119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9" name="Group 1120"/>
              <p:cNvGrpSpPr>
                <a:grpSpLocks/>
              </p:cNvGrpSpPr>
              <p:nvPr/>
            </p:nvGrpSpPr>
            <p:grpSpPr bwMode="auto">
              <a:xfrm>
                <a:off x="1776" y="2544"/>
                <a:ext cx="511" cy="691"/>
                <a:chOff x="816" y="2544"/>
                <a:chExt cx="511" cy="691"/>
              </a:xfrm>
            </p:grpSpPr>
            <p:sp>
              <p:nvSpPr>
                <p:cNvPr id="499809" name="AutoShape 1121"/>
                <p:cNvSpPr>
                  <a:spLocks noChangeArrowheads="1"/>
                </p:cNvSpPr>
                <p:nvPr/>
              </p:nvSpPr>
              <p:spPr bwMode="auto">
                <a:xfrm>
                  <a:off x="816" y="254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0" name="Picture 1122" descr="King of Clubs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816" y="254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34845" name="AutoShape 1126"/>
            <p:cNvCxnSpPr>
              <a:cxnSpLocks noChangeShapeType="1"/>
            </p:cNvCxnSpPr>
            <p:nvPr/>
          </p:nvCxnSpPr>
          <p:spPr bwMode="auto">
            <a:xfrm flipV="1">
              <a:off x="2297" y="1450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6" name="AutoShape 1127"/>
            <p:cNvCxnSpPr>
              <a:cxnSpLocks noChangeShapeType="1"/>
            </p:cNvCxnSpPr>
            <p:nvPr/>
          </p:nvCxnSpPr>
          <p:spPr bwMode="auto">
            <a:xfrm flipV="1">
              <a:off x="2297" y="2234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7" name="AutoShape 1128"/>
            <p:cNvCxnSpPr>
              <a:cxnSpLocks noChangeShapeType="1"/>
            </p:cNvCxnSpPr>
            <p:nvPr/>
          </p:nvCxnSpPr>
          <p:spPr bwMode="auto">
            <a:xfrm flipV="1">
              <a:off x="2314" y="2922"/>
              <a:ext cx="950" cy="8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0" name="Group 1156"/>
            <p:cNvGrpSpPr>
              <a:grpSpLocks/>
            </p:cNvGrpSpPr>
            <p:nvPr/>
          </p:nvGrpSpPr>
          <p:grpSpPr bwMode="auto">
            <a:xfrm>
              <a:off x="1409" y="3456"/>
              <a:ext cx="905" cy="691"/>
              <a:chOff x="1495" y="3456"/>
              <a:chExt cx="905" cy="691"/>
            </a:xfrm>
          </p:grpSpPr>
          <p:grpSp>
            <p:nvGrpSpPr>
              <p:cNvPr id="31" name="Group 1141"/>
              <p:cNvGrpSpPr>
                <a:grpSpLocks/>
              </p:cNvGrpSpPr>
              <p:nvPr/>
            </p:nvGrpSpPr>
            <p:grpSpPr bwMode="auto">
              <a:xfrm>
                <a:off x="1495" y="3456"/>
                <a:ext cx="799" cy="691"/>
                <a:chOff x="3264" y="2576"/>
                <a:chExt cx="799" cy="691"/>
              </a:xfrm>
            </p:grpSpPr>
            <p:grpSp>
              <p:nvGrpSpPr>
                <p:cNvPr id="499744" name="Group 1142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499831" name="AutoShape 1143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3" name="Picture 1144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499746" name="Group 1145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499834" name="AutoShape 114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1" name="Picture 1147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499836" name="AutoShape 1148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6" name="Picture 1149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99747" name="Group 1150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499839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59" name="Picture 1152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499749" name="Group 1153"/>
              <p:cNvGrpSpPr>
                <a:grpSpLocks/>
              </p:cNvGrpSpPr>
              <p:nvPr/>
            </p:nvGrpSpPr>
            <p:grpSpPr bwMode="auto">
              <a:xfrm>
                <a:off x="1889" y="3456"/>
                <a:ext cx="511" cy="691"/>
                <a:chOff x="833" y="3360"/>
                <a:chExt cx="511" cy="691"/>
              </a:xfrm>
            </p:grpSpPr>
            <p:sp>
              <p:nvSpPr>
                <p:cNvPr id="499842" name="AutoShape 1154"/>
                <p:cNvSpPr>
                  <a:spLocks noChangeArrowheads="1"/>
                </p:cNvSpPr>
                <p:nvPr/>
              </p:nvSpPr>
              <p:spPr bwMode="auto">
                <a:xfrm>
                  <a:off x="833" y="3360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2" name="Picture 1155" descr="Nine of Spades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833" y="3360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34820" name="Text Box 1158"/>
          <p:cNvSpPr txBox="1">
            <a:spLocks noChangeArrowheads="1"/>
          </p:cNvSpPr>
          <p:nvPr/>
        </p:nvSpPr>
        <p:spPr bwMode="auto">
          <a:xfrm>
            <a:off x="4191000" y="1836738"/>
            <a:ext cx="503238" cy="8239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?</a:t>
            </a:r>
          </a:p>
        </p:txBody>
      </p:sp>
      <p:cxnSp>
        <p:nvCxnSpPr>
          <p:cNvPr id="34821" name="AutoShape 1159"/>
          <p:cNvCxnSpPr>
            <a:cxnSpLocks noChangeShapeType="1"/>
            <a:endCxn id="34820" idx="1"/>
          </p:cNvCxnSpPr>
          <p:nvPr/>
        </p:nvCxnSpPr>
        <p:spPr bwMode="auto">
          <a:xfrm flipV="1">
            <a:off x="3630613" y="2249488"/>
            <a:ext cx="56038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2" name="Text Box 1163"/>
          <p:cNvSpPr txBox="1">
            <a:spLocks noChangeArrowheads="1"/>
          </p:cNvSpPr>
          <p:nvPr/>
        </p:nvSpPr>
        <p:spPr bwMode="auto">
          <a:xfrm>
            <a:off x="4800600" y="5486400"/>
            <a:ext cx="4038600" cy="920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Comic Sans MS" pitchFamily="66" charset="0"/>
              </a:rPr>
              <a:t>How can we ensure consistency?</a:t>
            </a:r>
          </a:p>
        </p:txBody>
      </p:sp>
      <p:sp>
        <p:nvSpPr>
          <p:cNvPr id="34823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  <p:grpSp>
        <p:nvGrpSpPr>
          <p:cNvPr id="499750" name="Group 1174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99753" name="Group 1175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99754" name="Group 1176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49986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866" name="Picture 117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499757" name="Group 1179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499868" name="AutoShape 118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40" name="Picture 118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59" name="Group 1182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499871" name="AutoShape 118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8" name="Picture 118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0" name="Group 1185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499874" name="AutoShape 118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6" name="Picture 118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2" name="Group 1188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499877" name="AutoShape 1189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4" name="Picture 1190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4827" name="Text Box 1191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  <a:endParaRPr lang="en-US" sz="24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34825" name="Slide Number Placeholder 116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95F3C2-642C-4FC4-8AB0-615EB7B31C2B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 dirty="0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i="1" dirty="0">
                <a:latin typeface="Comic Sans MS" pitchFamily="66" charset="0"/>
              </a:rPr>
              <a:t>order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400" i="1" dirty="0">
              <a:solidFill>
                <a:srgbClr val="0000FF"/>
              </a:solidFill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860675" y="1706563"/>
            <a:ext cx="3302000" cy="3246437"/>
            <a:chOff x="2860675" y="1447800"/>
            <a:chExt cx="3302000" cy="3246438"/>
          </a:xfrm>
        </p:grpSpPr>
        <p:cxnSp>
          <p:nvCxnSpPr>
            <p:cNvPr id="35847" name="AutoShape 4"/>
            <p:cNvCxnSpPr>
              <a:cxnSpLocks noChangeShapeType="1"/>
              <a:stCxn id="495633" idx="6"/>
              <a:endCxn id="495641" idx="2"/>
            </p:cNvCxnSpPr>
            <p:nvPr/>
          </p:nvCxnSpPr>
          <p:spPr bwMode="auto">
            <a:xfrm>
              <a:off x="3038475" y="2012950"/>
              <a:ext cx="2946400" cy="403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8" name="AutoShape 5"/>
            <p:cNvCxnSpPr>
              <a:cxnSpLocks noChangeShapeType="1"/>
              <a:stCxn id="495633" idx="5"/>
              <a:endCxn id="495643" idx="1"/>
            </p:cNvCxnSpPr>
            <p:nvPr/>
          </p:nvCxnSpPr>
          <p:spPr bwMode="auto">
            <a:xfrm>
              <a:off x="3013075" y="2079625"/>
              <a:ext cx="2997200" cy="1143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9" name="AutoShape 6"/>
            <p:cNvCxnSpPr>
              <a:cxnSpLocks noChangeShapeType="1"/>
              <a:stCxn id="495633" idx="5"/>
              <a:endCxn id="495642" idx="1"/>
            </p:cNvCxnSpPr>
            <p:nvPr/>
          </p:nvCxnSpPr>
          <p:spPr bwMode="auto">
            <a:xfrm>
              <a:off x="3013075" y="2079625"/>
              <a:ext cx="2997200" cy="2016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0" name="AutoShape 7"/>
            <p:cNvCxnSpPr>
              <a:cxnSpLocks noChangeShapeType="1"/>
              <a:stCxn id="495634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895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1" name="AutoShape 8"/>
            <p:cNvCxnSpPr>
              <a:cxnSpLocks noChangeShapeType="1"/>
              <a:stCxn id="495636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8620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2" name="AutoShape 9"/>
            <p:cNvCxnSpPr>
              <a:cxnSpLocks noChangeShapeType="1"/>
              <a:stCxn id="495637" idx="7"/>
              <a:endCxn id="495640" idx="3"/>
            </p:cNvCxnSpPr>
            <p:nvPr/>
          </p:nvCxnSpPr>
          <p:spPr bwMode="auto">
            <a:xfrm flipV="1">
              <a:off x="3013075" y="2046288"/>
              <a:ext cx="2997200" cy="20272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3" name="AutoShape 10"/>
            <p:cNvCxnSpPr>
              <a:cxnSpLocks noChangeShapeType="1"/>
              <a:stCxn id="495638" idx="6"/>
              <a:endCxn id="495644" idx="2"/>
            </p:cNvCxnSpPr>
            <p:nvPr/>
          </p:nvCxnSpPr>
          <p:spPr bwMode="auto">
            <a:xfrm>
              <a:off x="3038475" y="3289300"/>
              <a:ext cx="2946400" cy="4365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4" name="AutoShape 11"/>
            <p:cNvCxnSpPr>
              <a:cxnSpLocks noChangeShapeType="1"/>
              <a:stCxn id="495635" idx="6"/>
              <a:endCxn id="495643" idx="2"/>
            </p:cNvCxnSpPr>
            <p:nvPr/>
          </p:nvCxnSpPr>
          <p:spPr bwMode="auto">
            <a:xfrm>
              <a:off x="3038475" y="2863850"/>
              <a:ext cx="2946400" cy="4254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5" name="AutoShape 12"/>
            <p:cNvCxnSpPr>
              <a:cxnSpLocks noChangeShapeType="1"/>
              <a:stCxn id="495634" idx="6"/>
              <a:endCxn id="495645" idx="2"/>
            </p:cNvCxnSpPr>
            <p:nvPr/>
          </p:nvCxnSpPr>
          <p:spPr bwMode="auto">
            <a:xfrm>
              <a:off x="3038475" y="2438400"/>
              <a:ext cx="2946400" cy="4143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6" name="AutoShape 13"/>
            <p:cNvCxnSpPr>
              <a:cxnSpLocks noChangeShapeType="1"/>
              <a:stCxn id="495635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1320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7" name="AutoShape 14"/>
            <p:cNvCxnSpPr>
              <a:cxnSpLocks noChangeShapeType="1"/>
              <a:stCxn id="495637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1287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8" name="AutoShape 15"/>
            <p:cNvCxnSpPr>
              <a:cxnSpLocks noChangeShapeType="1"/>
              <a:stCxn id="495637" idx="6"/>
              <a:endCxn id="495646" idx="2"/>
            </p:cNvCxnSpPr>
            <p:nvPr/>
          </p:nvCxnSpPr>
          <p:spPr bwMode="auto">
            <a:xfrm>
              <a:off x="3038475" y="4140200"/>
              <a:ext cx="2946400" cy="4587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9" name="AutoShape 16"/>
            <p:cNvCxnSpPr>
              <a:cxnSpLocks noChangeShapeType="1"/>
              <a:stCxn id="495638" idx="6"/>
              <a:endCxn id="495640" idx="2"/>
            </p:cNvCxnSpPr>
            <p:nvPr/>
          </p:nvCxnSpPr>
          <p:spPr bwMode="auto">
            <a:xfrm flipV="1">
              <a:off x="3038475" y="1979613"/>
              <a:ext cx="2946400" cy="13096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5633" name="Oval 17"/>
            <p:cNvSpPr>
              <a:spLocks noChangeArrowheads="1"/>
            </p:cNvSpPr>
            <p:nvPr/>
          </p:nvSpPr>
          <p:spPr bwMode="auto">
            <a:xfrm>
              <a:off x="2860675" y="19177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4" name="Oval 18"/>
            <p:cNvSpPr>
              <a:spLocks noChangeArrowheads="1"/>
            </p:cNvSpPr>
            <p:nvPr/>
          </p:nvSpPr>
          <p:spPr bwMode="auto">
            <a:xfrm>
              <a:off x="2860675" y="234315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5" name="Oval 19"/>
            <p:cNvSpPr>
              <a:spLocks noChangeArrowheads="1"/>
            </p:cNvSpPr>
            <p:nvPr/>
          </p:nvSpPr>
          <p:spPr bwMode="auto">
            <a:xfrm>
              <a:off x="2860675" y="27686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6" name="Oval 20"/>
            <p:cNvSpPr>
              <a:spLocks noChangeArrowheads="1"/>
            </p:cNvSpPr>
            <p:nvPr/>
          </p:nvSpPr>
          <p:spPr bwMode="auto">
            <a:xfrm>
              <a:off x="2860675" y="361950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7" name="Oval 21"/>
            <p:cNvSpPr>
              <a:spLocks noChangeArrowheads="1"/>
            </p:cNvSpPr>
            <p:nvPr/>
          </p:nvSpPr>
          <p:spPr bwMode="auto">
            <a:xfrm>
              <a:off x="2860675" y="40449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8" name="Oval 22"/>
            <p:cNvSpPr>
              <a:spLocks noChangeArrowheads="1"/>
            </p:cNvSpPr>
            <p:nvPr/>
          </p:nvSpPr>
          <p:spPr bwMode="auto">
            <a:xfrm>
              <a:off x="28606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9" name="Oval 23"/>
            <p:cNvSpPr>
              <a:spLocks noChangeArrowheads="1"/>
            </p:cNvSpPr>
            <p:nvPr/>
          </p:nvSpPr>
          <p:spPr bwMode="auto">
            <a:xfrm>
              <a:off x="5984875" y="14478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0" name="Oval 24"/>
            <p:cNvSpPr>
              <a:spLocks noChangeArrowheads="1"/>
            </p:cNvSpPr>
            <p:nvPr/>
          </p:nvSpPr>
          <p:spPr bwMode="auto">
            <a:xfrm>
              <a:off x="5984875" y="1884362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1" name="Oval 25"/>
            <p:cNvSpPr>
              <a:spLocks noChangeArrowheads="1"/>
            </p:cNvSpPr>
            <p:nvPr/>
          </p:nvSpPr>
          <p:spPr bwMode="auto">
            <a:xfrm>
              <a:off x="5984875" y="2320925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2" name="Oval 26"/>
            <p:cNvSpPr>
              <a:spLocks noChangeArrowheads="1"/>
            </p:cNvSpPr>
            <p:nvPr/>
          </p:nvSpPr>
          <p:spPr bwMode="auto">
            <a:xfrm>
              <a:off x="5984875" y="4067176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3" name="Oval 27"/>
            <p:cNvSpPr>
              <a:spLocks noChangeArrowheads="1"/>
            </p:cNvSpPr>
            <p:nvPr/>
          </p:nvSpPr>
          <p:spPr bwMode="auto">
            <a:xfrm>
              <a:off x="59848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4" name="Oval 28"/>
            <p:cNvSpPr>
              <a:spLocks noChangeArrowheads="1"/>
            </p:cNvSpPr>
            <p:nvPr/>
          </p:nvSpPr>
          <p:spPr bwMode="auto">
            <a:xfrm>
              <a:off x="5984875" y="3630613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5" name="Oval 29"/>
            <p:cNvSpPr>
              <a:spLocks noChangeArrowheads="1"/>
            </p:cNvSpPr>
            <p:nvPr/>
          </p:nvSpPr>
          <p:spPr bwMode="auto">
            <a:xfrm>
              <a:off x="5984875" y="2757487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6" name="Oval 30"/>
            <p:cNvSpPr>
              <a:spLocks noChangeArrowheads="1"/>
            </p:cNvSpPr>
            <p:nvPr/>
          </p:nvSpPr>
          <p:spPr bwMode="auto">
            <a:xfrm>
              <a:off x="5984875" y="4503738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845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 dirty="0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ordered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000" i="1" dirty="0">
              <a:solidFill>
                <a:srgbClr val="0000FF"/>
              </a:solidFill>
            </a:endParaRPr>
          </a:p>
        </p:txBody>
      </p:sp>
      <p:sp>
        <p:nvSpPr>
          <p:cNvPr id="35846" name="Slide Number Placeholder 3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F73B5DA3-1AC0-438F-B9CB-5F198C9AF33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6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perfect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matching</a:t>
            </a:r>
            <a:r>
              <a:rPr lang="en-US" sz="3600" dirty="0" smtClean="0">
                <a:latin typeface="Comic Sans MS" pitchFamily="66" charset="0"/>
              </a:rPr>
              <a:t> of the hands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no</a:t>
            </a:r>
            <a:r>
              <a:rPr lang="en-US" sz="3200">
                <a:latin typeface="Comic Sans MS" pitchFamily="66" charset="0"/>
              </a:rPr>
              <a:t> </a:t>
            </a:r>
            <a:r>
              <a:rPr lang="en-US" sz="3200" i="1">
                <a:latin typeface="Comic Sans MS" pitchFamily="66" charset="0"/>
              </a:rPr>
              <a:t>order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400" i="1">
              <a:solidFill>
                <a:srgbClr val="0000FF"/>
              </a:solidFill>
            </a:endParaRPr>
          </a:p>
        </p:txBody>
      </p:sp>
      <p:cxnSp>
        <p:nvCxnSpPr>
          <p:cNvPr id="36869" name="AutoShape 4"/>
          <p:cNvCxnSpPr>
            <a:cxnSpLocks noChangeShapeType="1"/>
            <a:stCxn id="49" idx="6"/>
            <a:endCxn id="57" idx="2"/>
          </p:cNvCxnSpPr>
          <p:nvPr/>
        </p:nvCxnSpPr>
        <p:spPr bwMode="auto">
          <a:xfrm>
            <a:off x="3038475" y="2271713"/>
            <a:ext cx="2946400" cy="4032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0" name="AutoShape 5"/>
          <p:cNvCxnSpPr>
            <a:cxnSpLocks noChangeShapeType="1"/>
            <a:stCxn id="49" idx="5"/>
            <a:endCxn id="59" idx="1"/>
          </p:cNvCxnSpPr>
          <p:nvPr/>
        </p:nvCxnSpPr>
        <p:spPr bwMode="auto">
          <a:xfrm>
            <a:off x="3013075" y="2338388"/>
            <a:ext cx="2997200" cy="1143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1" name="AutoShape 6"/>
          <p:cNvCxnSpPr>
            <a:cxnSpLocks noChangeShapeType="1"/>
            <a:stCxn id="49" idx="5"/>
            <a:endCxn id="58" idx="1"/>
          </p:cNvCxnSpPr>
          <p:nvPr/>
        </p:nvCxnSpPr>
        <p:spPr bwMode="auto">
          <a:xfrm>
            <a:off x="3013075" y="2338388"/>
            <a:ext cx="2997200" cy="201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2" name="AutoShape 7"/>
          <p:cNvCxnSpPr>
            <a:cxnSpLocks noChangeShapeType="1"/>
            <a:stCxn id="50" idx="6"/>
            <a:endCxn id="55" idx="2"/>
          </p:cNvCxnSpPr>
          <p:nvPr/>
        </p:nvCxnSpPr>
        <p:spPr bwMode="auto">
          <a:xfrm flipV="1">
            <a:off x="3038475" y="1801813"/>
            <a:ext cx="2946400" cy="8953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3" name="AutoShape 8"/>
          <p:cNvCxnSpPr>
            <a:cxnSpLocks noChangeShapeType="1"/>
            <a:stCxn id="52" idx="6"/>
            <a:endCxn id="61" idx="2"/>
          </p:cNvCxnSpPr>
          <p:nvPr/>
        </p:nvCxnSpPr>
        <p:spPr bwMode="auto">
          <a:xfrm flipV="1">
            <a:off x="3038475" y="3111500"/>
            <a:ext cx="2946400" cy="86201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4" name="AutoShape 9"/>
          <p:cNvCxnSpPr>
            <a:cxnSpLocks noChangeShapeType="1"/>
            <a:stCxn id="53" idx="7"/>
            <a:endCxn id="56" idx="3"/>
          </p:cNvCxnSpPr>
          <p:nvPr/>
        </p:nvCxnSpPr>
        <p:spPr bwMode="auto">
          <a:xfrm flipV="1">
            <a:off x="3013075" y="2305050"/>
            <a:ext cx="2997200" cy="2027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5" name="AutoShape 10"/>
          <p:cNvCxnSpPr>
            <a:cxnSpLocks noChangeShapeType="1"/>
            <a:stCxn id="54" idx="6"/>
            <a:endCxn id="60" idx="2"/>
          </p:cNvCxnSpPr>
          <p:nvPr/>
        </p:nvCxnSpPr>
        <p:spPr bwMode="auto">
          <a:xfrm>
            <a:off x="3038475" y="3548063"/>
            <a:ext cx="2946400" cy="436562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6" name="AutoShape 11"/>
          <p:cNvCxnSpPr>
            <a:cxnSpLocks noChangeShapeType="1"/>
            <a:stCxn id="51" idx="6"/>
            <a:endCxn id="59" idx="2"/>
          </p:cNvCxnSpPr>
          <p:nvPr/>
        </p:nvCxnSpPr>
        <p:spPr bwMode="auto">
          <a:xfrm>
            <a:off x="3038475" y="3122613"/>
            <a:ext cx="2946400" cy="4254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7" name="AutoShape 12"/>
          <p:cNvCxnSpPr>
            <a:cxnSpLocks noChangeShapeType="1"/>
            <a:stCxn id="50" idx="6"/>
            <a:endCxn id="61" idx="2"/>
          </p:cNvCxnSpPr>
          <p:nvPr/>
        </p:nvCxnSpPr>
        <p:spPr bwMode="auto">
          <a:xfrm>
            <a:off x="3038475" y="2697163"/>
            <a:ext cx="2946400" cy="414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8" name="AutoShape 13"/>
          <p:cNvCxnSpPr>
            <a:cxnSpLocks noChangeShapeType="1"/>
            <a:stCxn id="51" idx="6"/>
            <a:endCxn id="55" idx="2"/>
          </p:cNvCxnSpPr>
          <p:nvPr/>
        </p:nvCxnSpPr>
        <p:spPr bwMode="auto">
          <a:xfrm flipV="1">
            <a:off x="3038475" y="1801813"/>
            <a:ext cx="2946400" cy="1320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9" name="AutoShape 14"/>
          <p:cNvCxnSpPr>
            <a:cxnSpLocks noChangeShapeType="1"/>
            <a:stCxn id="53" idx="6"/>
            <a:endCxn id="61" idx="2"/>
          </p:cNvCxnSpPr>
          <p:nvPr/>
        </p:nvCxnSpPr>
        <p:spPr bwMode="auto">
          <a:xfrm flipV="1">
            <a:off x="3038475" y="3111500"/>
            <a:ext cx="2946400" cy="1287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0" name="AutoShape 15"/>
          <p:cNvCxnSpPr>
            <a:cxnSpLocks noChangeShapeType="1"/>
            <a:stCxn id="53" idx="6"/>
            <a:endCxn id="62" idx="2"/>
          </p:cNvCxnSpPr>
          <p:nvPr/>
        </p:nvCxnSpPr>
        <p:spPr bwMode="auto">
          <a:xfrm>
            <a:off x="3038475" y="4398963"/>
            <a:ext cx="2946400" cy="458787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81" name="AutoShape 16"/>
          <p:cNvCxnSpPr>
            <a:cxnSpLocks noChangeShapeType="1"/>
            <a:stCxn id="54" idx="6"/>
            <a:endCxn id="56" idx="2"/>
          </p:cNvCxnSpPr>
          <p:nvPr/>
        </p:nvCxnSpPr>
        <p:spPr bwMode="auto">
          <a:xfrm flipV="1">
            <a:off x="3038475" y="2238375"/>
            <a:ext cx="2946400" cy="13096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2860675" y="21764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2860675" y="26019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2860675" y="30273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2860675" y="38782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2860675" y="43037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28606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" name="Oval 23"/>
          <p:cNvSpPr>
            <a:spLocks noChangeArrowheads="1"/>
          </p:cNvSpPr>
          <p:nvPr/>
        </p:nvSpPr>
        <p:spPr bwMode="auto">
          <a:xfrm>
            <a:off x="5984875" y="17065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5984875" y="214312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5984875" y="257968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5984875" y="432593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59848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5984875" y="388937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5984875" y="301625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5984875" y="476250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ordered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000" i="1">
              <a:solidFill>
                <a:srgbClr val="0000FF"/>
              </a:solidFill>
            </a:endParaRPr>
          </a:p>
        </p:txBody>
      </p:sp>
      <p:sp>
        <p:nvSpPr>
          <p:cNvPr id="36897" name="Slide Number Placeholder 6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A774967B-D519-47FD-BF5E-4563B7BD084C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4600" y="990600"/>
            <a:ext cx="411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…is what we need</a:t>
            </a:r>
            <a:endParaRPr lang="en-US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6"/>
          <p:cNvGrpSpPr>
            <a:grpSpLocks/>
          </p:cNvGrpSpPr>
          <p:nvPr/>
        </p:nvGrpSpPr>
        <p:grpSpPr bwMode="auto">
          <a:xfrm>
            <a:off x="609600" y="1600200"/>
            <a:ext cx="3076575" cy="1096963"/>
            <a:chOff x="1382" y="1008"/>
            <a:chExt cx="1938" cy="691"/>
          </a:xfrm>
        </p:grpSpPr>
        <p:grpSp>
          <p:nvGrpSpPr>
            <p:cNvPr id="3" name="Group 117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" name="Group 118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1879" name="AutoShape 11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1880" name="Picture 120" descr="Jack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5" name="Group 121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1882" name="AutoShape 12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3" name="Picture 123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24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1885" name="AutoShape 12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1" name="Picture 126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27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1888" name="AutoShape 12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9" name="Picture 129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30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1891" name="AutoShape 131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7" name="Picture 132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68" name="AutoShape 134"/>
            <p:cNvCxnSpPr>
              <a:cxnSpLocks noChangeShapeType="1"/>
            </p:cNvCxnSpPr>
            <p:nvPr/>
          </p:nvCxnSpPr>
          <p:spPr bwMode="auto">
            <a:xfrm flipV="1">
              <a:off x="2287" y="1142"/>
              <a:ext cx="1033" cy="2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9" name="AutoShape 135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1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70" name="AutoShape 136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27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6146" name="Object 138"/>
          <p:cNvGraphicFramePr>
            <a:graphicFrameLocks noChangeAspect="1"/>
          </p:cNvGraphicFramePr>
          <p:nvPr/>
        </p:nvGraphicFramePr>
        <p:xfrm>
          <a:off x="3886200" y="1771650"/>
          <a:ext cx="48863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3" name="Equation" r:id="rId9" imgW="1397000" imgH="228600" progId="Equation.DSMT4">
                  <p:embed/>
                </p:oleObj>
              </mc:Choice>
              <mc:Fallback>
                <p:oleObj name="Equation" r:id="rId9" imgW="1397000" imgH="2286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71650"/>
                        <a:ext cx="48863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25"/>
          <p:cNvGrpSpPr>
            <a:grpSpLocks/>
          </p:cNvGrpSpPr>
          <p:nvPr/>
        </p:nvGrpSpPr>
        <p:grpSpPr bwMode="auto">
          <a:xfrm>
            <a:off x="5056188" y="3962400"/>
            <a:ext cx="2868612" cy="1447800"/>
            <a:chOff x="2256" y="2544"/>
            <a:chExt cx="1807" cy="912"/>
          </a:xfrm>
        </p:grpSpPr>
        <p:grpSp>
          <p:nvGrpSpPr>
            <p:cNvPr id="10" name="Group 220"/>
            <p:cNvGrpSpPr>
              <a:grpSpLocks/>
            </p:cNvGrpSpPr>
            <p:nvPr/>
          </p:nvGrpSpPr>
          <p:grpSpPr bwMode="auto">
            <a:xfrm>
              <a:off x="3264" y="2544"/>
              <a:ext cx="799" cy="691"/>
              <a:chOff x="3264" y="2576"/>
              <a:chExt cx="799" cy="691"/>
            </a:xfrm>
          </p:grpSpPr>
          <p:grpSp>
            <p:nvGrpSpPr>
              <p:cNvPr id="11" name="Group 20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501970" name="AutoShape 21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6" name="Picture 211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21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501973" name="AutoShape 21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4" name="Picture 214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01975" name="AutoShape 21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6159" name="Picture 216" descr="Three of Diamond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3" name="Group 21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501978" name="AutoShape 21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2" name="Picture 219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53" name="AutoShape 221"/>
            <p:cNvCxnSpPr>
              <a:cxnSpLocks noChangeShapeType="1"/>
            </p:cNvCxnSpPr>
            <p:nvPr/>
          </p:nvCxnSpPr>
          <p:spPr bwMode="auto">
            <a:xfrm>
              <a:off x="2448" y="2659"/>
              <a:ext cx="816" cy="2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4" name="AutoShape 222"/>
            <p:cNvCxnSpPr>
              <a:cxnSpLocks noChangeShapeType="1"/>
            </p:cNvCxnSpPr>
            <p:nvPr/>
          </p:nvCxnSpPr>
          <p:spPr bwMode="auto">
            <a:xfrm flipV="1">
              <a:off x="2256" y="2890"/>
              <a:ext cx="1008" cy="1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5" name="AutoShape 223"/>
            <p:cNvCxnSpPr>
              <a:cxnSpLocks noChangeShapeType="1"/>
            </p:cNvCxnSpPr>
            <p:nvPr/>
          </p:nvCxnSpPr>
          <p:spPr bwMode="auto">
            <a:xfrm flipV="1">
              <a:off x="2352" y="2890"/>
              <a:ext cx="912" cy="5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149" name="Rectangle 230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95325" y="4267200"/>
            <a:ext cx="43338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deg = 52-4 =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48</a:t>
            </a:r>
          </a:p>
        </p:txBody>
      </p:sp>
      <p:sp>
        <p:nvSpPr>
          <p:cNvPr id="6151" name="Slide Number Placeholder 45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ECF142E-936D-483D-BFC6-A4BC4E02572F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9756</TotalTime>
  <Words>670</Words>
  <Application>Microsoft Macintosh PowerPoint</Application>
  <PresentationFormat>On-screen Show (4:3)</PresentationFormat>
  <Paragraphs>164</Paragraphs>
  <Slides>21</Slides>
  <Notes>21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6.042 Lecture Template</vt:lpstr>
      <vt:lpstr>Equation</vt:lpstr>
      <vt:lpstr>PowerPoint Presentation</vt:lpstr>
      <vt:lpstr>A Magic Trick</vt:lpstr>
      <vt:lpstr>A Magic Trick</vt:lpstr>
      <vt:lpstr>Assistant’s Choices</vt:lpstr>
      <vt:lpstr>Map hands to 4-Card lists</vt:lpstr>
      <vt:lpstr>Map hands to 4-Card lists</vt:lpstr>
      <vt:lpstr>Map hands to 4-Card lists</vt:lpstr>
      <vt:lpstr>perfect matching of the hands</vt:lpstr>
      <vt:lpstr>Match hands with 4-Card lists</vt:lpstr>
      <vt:lpstr>Match hands with 4-Card lists</vt:lpstr>
      <vt:lpstr>A Memorable Matching?</vt:lpstr>
      <vt:lpstr>Magic Trick Revealed (I)</vt:lpstr>
      <vt:lpstr>Magic Trick Revealed (II)</vt:lpstr>
      <vt:lpstr>Magic Trick Revealed (II)</vt:lpstr>
      <vt:lpstr>Magic Trick Revealed (II)</vt:lpstr>
      <vt:lpstr>Magic Trick Revealed (II)</vt:lpstr>
      <vt:lpstr>Clockwise Distance</vt:lpstr>
      <vt:lpstr>Magic Trick Revealed (Finally)</vt:lpstr>
      <vt:lpstr>Example</vt:lpstr>
      <vt:lpstr>won’t work with 4-card hands</vt:lpstr>
      <vt:lpstr>won’t work with 4 card hands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1709</cp:revision>
  <cp:lastPrinted>2012-04-20T09:30:10Z</cp:lastPrinted>
  <dcterms:created xsi:type="dcterms:W3CDTF">2011-04-15T20:23:54Z</dcterms:created>
  <dcterms:modified xsi:type="dcterms:W3CDTF">2012-04-20T12:12:38Z</dcterms:modified>
</cp:coreProperties>
</file>