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69" r:id="rId2"/>
    <p:sldId id="478" r:id="rId3"/>
    <p:sldId id="472" r:id="rId4"/>
    <p:sldId id="448" r:id="rId5"/>
    <p:sldId id="473" r:id="rId6"/>
    <p:sldId id="443" r:id="rId7"/>
    <p:sldId id="474" r:id="rId8"/>
    <p:sldId id="479" r:id="rId9"/>
    <p:sldId id="480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FF"/>
    <a:srgbClr val="FFFF00"/>
    <a:srgbClr val="80C0FF"/>
    <a:srgbClr val="EC4408"/>
    <a:srgbClr val="3C34DA"/>
    <a:srgbClr val="544DD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95" autoAdjust="0"/>
    <p:restoredTop sz="93735" autoAdjust="0"/>
  </p:normalViewPr>
  <p:slideViewPr>
    <p:cSldViewPr snapToGrid="0" showGuides="1">
      <p:cViewPr>
        <p:scale>
          <a:sx n="150" d="100"/>
          <a:sy n="150" d="100"/>
        </p:scale>
        <p:origin x="-456" y="64"/>
      </p:cViewPr>
      <p:guideLst>
        <p:guide orient="horz" pos="2187"/>
        <p:guide pos="2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D2F0BD0-2D55-204A-833D-0C685D56B7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0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54E8F9-F7ED-A049-B276-A058D6B255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5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9B263345-5EED-274E-80E4-9DFDCA68A703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455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ACBF5921-07AB-294B-9B63-E87E71ACFAC6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253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408483C5-0A83-BA45-9B01-C5B9128801EF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840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78E1398C-3A42-0C43-B011-668DBF455EDC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45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457BD542-2278-F24C-8F20-D8E3F3FF2ADF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037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8605EF5F-1297-CD49-BED0-8AC3E0B1A059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900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12558D4C-4AF3-2E4F-B63E-4843AD7BED97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4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304800"/>
            <a:ext cx="585470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0466A29D-789B-AD42-9B47-309CDB29406C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973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304800"/>
            <a:ext cx="585470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57F860DA-C9D6-E64A-BE65-3FC2011E1FDD}" type="slidenum">
              <a:rPr lang="en-US" sz="140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234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74800" y="304800"/>
            <a:ext cx="58547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7500" y="6464300"/>
            <a:ext cx="11303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/>
                <a:cs typeface="Comic Sans MS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921A3A1-61C2-AA42-85F8-9C941D607B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2" name="Rectangle 14"/>
          <p:cNvSpPr>
            <a:spLocks noChangeArrowheads="1"/>
          </p:cNvSpPr>
          <p:nvPr userDrawn="1"/>
        </p:nvSpPr>
        <p:spPr bwMode="auto">
          <a:xfrm>
            <a:off x="3606800" y="6589713"/>
            <a:ext cx="19991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omic Sans MS"/>
                <a:cs typeface="Comic Sans MS"/>
              </a:rPr>
              <a:t>Albert R Meyer,  May</a:t>
            </a:r>
            <a:r>
              <a:rPr lang="en-US" sz="1000" baseline="0" dirty="0" smtClean="0">
                <a:latin typeface="Comic Sans MS"/>
                <a:cs typeface="Comic Sans MS"/>
              </a:rPr>
              <a:t> 11</a:t>
            </a:r>
            <a:r>
              <a:rPr lang="en-US" sz="1000" dirty="0" smtClean="0">
                <a:latin typeface="Comic Sans MS"/>
                <a:cs typeface="Comic Sans MS"/>
              </a:rPr>
              <a:t>, 2012</a:t>
            </a:r>
            <a:endParaRPr lang="en-US" sz="1000" dirty="0">
              <a:latin typeface="Comic Sans MS"/>
              <a:cs typeface="Comic Sans MS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2" r:id="rId8"/>
    <p:sldLayoutId id="2147483663" r:id="rId9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/>
          <a:ea typeface="+mj-ea"/>
          <a:cs typeface="Comic Sans M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80494F4B-E018-994A-98B8-1CAA209B241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1150" y="2026975"/>
            <a:ext cx="8209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omic Sans MS"/>
                <a:cs typeface="Comic Sans MS"/>
              </a:rPr>
              <a:t>Deviation 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of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Independent Sums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Murphy’s Law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CE009153-4324-1A44-BF81-5C2BC1E4A44B}" type="slidenum">
              <a:rPr lang="en-US" sz="1400"/>
              <a:pPr/>
              <a:t>2</a:t>
            </a:fld>
            <a:endParaRPr lang="en-US" sz="1400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4799" y="304799"/>
            <a:ext cx="6180667" cy="1151467"/>
          </a:xfrm>
        </p:spPr>
        <p:txBody>
          <a:bodyPr/>
          <a:lstStyle/>
          <a:p>
            <a:r>
              <a:rPr lang="en-US" sz="4400" dirty="0"/>
              <a:t>Design for Reliability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399" y="1663711"/>
            <a:ext cx="8449733" cy="4093622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WEB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4800" dirty="0" smtClean="0"/>
              <a:t>Averages </a:t>
            </a:r>
            <a:r>
              <a:rPr lang="en-US" sz="4800" dirty="0">
                <a:solidFill>
                  <a:srgbClr val="0000FF"/>
                </a:solidFill>
                <a:cs typeface="Times New Roman" charset="0"/>
              </a:rPr>
              <a:t>µ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660066"/>
                </a:solidFill>
              </a:rPr>
              <a:t>queries per </a:t>
            </a:r>
            <a:r>
              <a:rPr lang="en-US" sz="4800" dirty="0" smtClean="0">
                <a:solidFill>
                  <a:srgbClr val="660066"/>
                </a:solidFill>
              </a:rPr>
              <a:t>day.</a:t>
            </a:r>
            <a:endParaRPr lang="en-US" sz="4800" dirty="0">
              <a:solidFill>
                <a:srgbClr val="660066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4800" dirty="0"/>
              <a:t>How much </a:t>
            </a:r>
            <a:r>
              <a:rPr lang="en-US" sz="4800" dirty="0" smtClean="0">
                <a:solidFill>
                  <a:srgbClr val="660066"/>
                </a:solidFill>
              </a:rPr>
              <a:t>excess </a:t>
            </a:r>
            <a:r>
              <a:rPr lang="en-US" sz="4800" dirty="0">
                <a:solidFill>
                  <a:srgbClr val="660066"/>
                </a:solidFill>
              </a:rPr>
              <a:t>capacity</a:t>
            </a:r>
            <a:r>
              <a:rPr lang="en-US" sz="4800" dirty="0"/>
              <a:t> </a:t>
            </a:r>
            <a:r>
              <a:rPr lang="en-US" sz="4800" dirty="0" smtClean="0"/>
              <a:t>needed to avoid </a:t>
            </a:r>
            <a:r>
              <a:rPr lang="en-US" sz="4800" dirty="0" smtClean="0">
                <a:solidFill>
                  <a:srgbClr val="CC0000"/>
                </a:solidFill>
              </a:rPr>
              <a:t>o</a:t>
            </a:r>
            <a:r>
              <a:rPr lang="en-US" sz="4800" dirty="0" smtClean="0">
                <a:solidFill>
                  <a:schemeClr val="accent2"/>
                </a:solidFill>
              </a:rPr>
              <a:t>verload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grpSp>
        <p:nvGrpSpPr>
          <p:cNvPr id="2" name="Group 1"/>
          <p:cNvGrpSpPr/>
          <p:nvPr/>
        </p:nvGrpSpPr>
        <p:grpSpPr>
          <a:xfrm>
            <a:off x="3851278" y="1223963"/>
            <a:ext cx="5013322" cy="1626658"/>
            <a:chOff x="3851278" y="1223963"/>
            <a:chExt cx="5013322" cy="1626658"/>
          </a:xfrm>
        </p:grpSpPr>
        <p:pic>
          <p:nvPicPr>
            <p:cNvPr id="416772" name="Picture 4" descr="j028575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88" y="1259946"/>
              <a:ext cx="2589212" cy="159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6774" name="Picture 6" descr="j0214984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78" y="1223963"/>
              <a:ext cx="1593850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6775" name="Text Box 7"/>
            <p:cNvSpPr txBox="1">
              <a:spLocks noChangeArrowheads="1"/>
            </p:cNvSpPr>
            <p:nvPr/>
          </p:nvSpPr>
          <p:spPr bwMode="auto">
            <a:xfrm>
              <a:off x="5487459" y="1353080"/>
              <a:ext cx="704850" cy="1189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7200" b="1" dirty="0"/>
                <a:t>+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74734C9F-C44D-464C-8056-FC9F7D31B2E5}" type="slidenum">
              <a:rPr lang="en-US" sz="1400"/>
              <a:pPr/>
              <a:t>3</a:t>
            </a:fld>
            <a:endParaRPr lang="en-US" sz="1400" dirty="0"/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57512"/>
              </p:ext>
            </p:extLst>
          </p:nvPr>
        </p:nvGraphicFramePr>
        <p:xfrm>
          <a:off x="2374106" y="1994936"/>
          <a:ext cx="4395788" cy="291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0" name="Equation" r:id="rId3" imgW="711200" imgH="469900" progId="Equation.DSMT4">
                  <p:embed/>
                </p:oleObj>
              </mc:Choice>
              <mc:Fallback>
                <p:oleObj name="Equation" r:id="rId3" imgW="7112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106" y="1994936"/>
                        <a:ext cx="4395788" cy="2918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69" name="Group 9"/>
          <p:cNvGrpSpPr>
            <a:grpSpLocks/>
          </p:cNvGrpSpPr>
          <p:nvPr/>
        </p:nvGrpSpPr>
        <p:grpSpPr bwMode="auto">
          <a:xfrm>
            <a:off x="5510214" y="4130679"/>
            <a:ext cx="2265363" cy="1631952"/>
            <a:chOff x="3199" y="2666"/>
            <a:chExt cx="1427" cy="1028"/>
          </a:xfrm>
        </p:grpSpPr>
        <p:sp>
          <p:nvSpPr>
            <p:cNvPr id="399364" name="Text Box 4"/>
            <p:cNvSpPr txBox="1">
              <a:spLocks noChangeArrowheads="1"/>
            </p:cNvSpPr>
            <p:nvPr/>
          </p:nvSpPr>
          <p:spPr bwMode="auto">
            <a:xfrm rot="16200000">
              <a:off x="3410" y="2503"/>
              <a:ext cx="372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660066"/>
                  </a:solidFill>
                </a:rPr>
                <a:t>{</a:t>
              </a:r>
            </a:p>
          </p:txBody>
        </p:sp>
        <p:sp>
          <p:nvSpPr>
            <p:cNvPr id="399365" name="Text Box 5"/>
            <p:cNvSpPr txBox="1">
              <a:spLocks noChangeArrowheads="1"/>
            </p:cNvSpPr>
            <p:nvPr/>
          </p:nvSpPr>
          <p:spPr bwMode="auto">
            <a:xfrm>
              <a:off x="3199" y="2860"/>
              <a:ext cx="1427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660066"/>
                  </a:solidFill>
                  <a:latin typeface="Comic Sans MS"/>
                  <a:cs typeface="Comic Sans MS"/>
                </a:rPr>
                <a:t>Bernoulli</a:t>
              </a:r>
            </a:p>
            <a:p>
              <a:pPr algn="ctr"/>
              <a:r>
                <a:rPr lang="en-US" sz="4000" dirty="0">
                  <a:solidFill>
                    <a:srgbClr val="660066"/>
                  </a:solidFill>
                  <a:latin typeface="Comic Sans MS"/>
                  <a:cs typeface="Comic Sans MS"/>
                </a:rPr>
                <a:t>variable</a:t>
              </a:r>
            </a:p>
          </p:txBody>
        </p:sp>
      </p:grpSp>
      <p:sp>
        <p:nvSpPr>
          <p:cNvPr id="399366" name="Rectangle 6"/>
          <p:cNvSpPr>
            <a:spLocks noGrp="1" noChangeArrowheads="1"/>
          </p:cNvSpPr>
          <p:nvPr>
            <p:ph type="title"/>
          </p:nvPr>
        </p:nvSpPr>
        <p:spPr>
          <a:xfrm>
            <a:off x="2794000" y="368300"/>
            <a:ext cx="3467100" cy="890588"/>
          </a:xfrm>
          <a:noFill/>
          <a:ln/>
        </p:spPr>
        <p:txBody>
          <a:bodyPr/>
          <a:lstStyle/>
          <a:p>
            <a:r>
              <a:rPr lang="en-US"/>
              <a:t>Bernoulli Sums</a:t>
            </a:r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344420" y="1271059"/>
            <a:ext cx="845515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Focus on random </a:t>
            </a:r>
            <a:r>
              <a:rPr lang="en-US" sz="4000" dirty="0" err="1">
                <a:latin typeface="Comic Sans MS"/>
                <a:cs typeface="Comic Sans MS"/>
              </a:rPr>
              <a:t>vars</a:t>
            </a:r>
            <a:r>
              <a:rPr lang="en-US" sz="4000" dirty="0"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R</a:t>
            </a:r>
            <a:r>
              <a:rPr lang="en-US" sz="4000" dirty="0">
                <a:latin typeface="Comic Sans MS"/>
                <a:cs typeface="Comic Sans MS"/>
              </a:rPr>
              <a:t>, that are</a:t>
            </a:r>
          </a:p>
          <a:p>
            <a:r>
              <a:rPr lang="en-US" sz="4000" dirty="0">
                <a:latin typeface="Comic Sans MS"/>
                <a:cs typeface="Comic Sans MS"/>
              </a:rPr>
              <a:t>sums of </a:t>
            </a:r>
            <a:r>
              <a:rPr lang="en-US" sz="4000" dirty="0">
                <a:solidFill>
                  <a:srgbClr val="660066"/>
                </a:solidFill>
                <a:latin typeface="Comic Sans MS"/>
                <a:cs typeface="Comic Sans MS"/>
              </a:rPr>
              <a:t>independent 0-1 variables</a:t>
            </a:r>
            <a:r>
              <a:rPr lang="en-US" sz="4000" dirty="0">
                <a:latin typeface="Comic Sans MS"/>
                <a:cs typeface="Comic Sans MS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54948"/>
            <a:ext cx="1230558" cy="317130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80E37FD2-DFEB-D04E-8EE2-8633868AE776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1242483" y="381000"/>
            <a:ext cx="66939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>
                <a:latin typeface="Comic Sans MS"/>
                <a:cs typeface="Comic Sans MS"/>
              </a:rPr>
              <a:t>Probability of No Success</a:t>
            </a:r>
          </a:p>
        </p:txBody>
      </p:sp>
      <p:sp>
        <p:nvSpPr>
          <p:cNvPr id="372754" name="Text Box 18"/>
          <p:cNvSpPr txBox="1">
            <a:spLocks noChangeArrowheads="1"/>
          </p:cNvSpPr>
          <p:nvPr/>
        </p:nvSpPr>
        <p:spPr bwMode="auto">
          <a:xfrm>
            <a:off x="443555" y="1315353"/>
            <a:ext cx="863271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/>
                <a:cs typeface="Comic Sans MS"/>
              </a:rPr>
              <a:t>T</a:t>
            </a:r>
            <a:r>
              <a:rPr lang="en-US" sz="6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i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1</a:t>
            </a:r>
            <a:r>
              <a:rPr lang="en-US" sz="6600" dirty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means </a:t>
            </a:r>
            <a:r>
              <a:rPr lang="ja-JP" altLang="en-US" sz="4800" dirty="0">
                <a:latin typeface="Comic Sans MS"/>
                <a:cs typeface="Comic Sans MS"/>
              </a:rPr>
              <a:t>“</a:t>
            </a:r>
            <a:r>
              <a:rPr lang="en-US" sz="4800" dirty="0">
                <a:latin typeface="Comic Sans MS"/>
                <a:cs typeface="Comic Sans MS"/>
              </a:rPr>
              <a:t>success</a:t>
            </a:r>
            <a:r>
              <a:rPr lang="ja-JP" altLang="en-US" sz="4800" dirty="0">
                <a:latin typeface="Comic Sans MS"/>
                <a:cs typeface="Comic Sans MS"/>
              </a:rPr>
              <a:t>”</a:t>
            </a:r>
            <a:r>
              <a:rPr lang="en-US" sz="4800" dirty="0">
                <a:latin typeface="Comic Sans MS"/>
                <a:cs typeface="Comic Sans MS"/>
              </a:rPr>
              <a:t> on</a:t>
            </a:r>
          </a:p>
          <a:p>
            <a:r>
              <a:rPr lang="en-US" sz="4800" dirty="0">
                <a:latin typeface="Comic Sans MS"/>
                <a:cs typeface="Comic Sans MS"/>
              </a:rPr>
              <a:t>the </a:t>
            </a:r>
            <a:r>
              <a:rPr lang="en-US" sz="4800" dirty="0" err="1">
                <a:solidFill>
                  <a:srgbClr val="0000FF"/>
                </a:solidFill>
                <a:latin typeface="Comic Sans MS"/>
                <a:cs typeface="Comic Sans MS"/>
              </a:rPr>
              <a:t>i</a:t>
            </a:r>
            <a:r>
              <a:rPr lang="en-US" sz="4800" baseline="30000" dirty="0" err="1">
                <a:latin typeface="Comic Sans MS"/>
                <a:cs typeface="Comic Sans MS"/>
              </a:rPr>
              <a:t>th</a:t>
            </a:r>
            <a:r>
              <a:rPr lang="en-US" sz="4800" dirty="0">
                <a:latin typeface="Comic Sans MS"/>
                <a:cs typeface="Comic Sans MS"/>
              </a:rPr>
              <a:t> try.</a:t>
            </a:r>
          </a:p>
          <a:p>
            <a:r>
              <a:rPr lang="en-US" sz="6600" dirty="0" smtClean="0">
                <a:solidFill>
                  <a:srgbClr val="0000E5"/>
                </a:solidFill>
                <a:latin typeface="Comic Sans MS"/>
                <a:cs typeface="Comic Sans MS"/>
              </a:rPr>
              <a:t>[</a:t>
            </a:r>
            <a:r>
              <a:rPr lang="en-US" sz="6600" dirty="0">
                <a:solidFill>
                  <a:srgbClr val="0000E5"/>
                </a:solidFill>
                <a:latin typeface="Comic Sans MS"/>
                <a:cs typeface="Comic Sans MS"/>
              </a:rPr>
              <a:t>R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E5"/>
                </a:solidFill>
                <a:latin typeface="Comic Sans MS"/>
                <a:cs typeface="Comic Sans MS"/>
              </a:rPr>
              <a:t> </a:t>
            </a:r>
            <a:r>
              <a:rPr lang="en-US" sz="6600" dirty="0">
                <a:solidFill>
                  <a:schemeClr val="accent2"/>
                </a:solidFill>
                <a:latin typeface="Comic Sans MS"/>
                <a:cs typeface="Comic Sans MS"/>
              </a:rPr>
              <a:t>0</a:t>
            </a:r>
            <a:r>
              <a:rPr lang="en-US" sz="6600" dirty="0">
                <a:solidFill>
                  <a:srgbClr val="0000E5"/>
                </a:solidFill>
                <a:latin typeface="Comic Sans MS"/>
                <a:cs typeface="Comic Sans MS"/>
              </a:rPr>
              <a:t>]</a:t>
            </a:r>
            <a:r>
              <a:rPr lang="en-US" sz="6600" dirty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is the event that </a:t>
            </a:r>
            <a:r>
              <a:rPr lang="en-US" sz="4800" dirty="0" smtClean="0">
                <a:latin typeface="Comic Sans MS"/>
                <a:cs typeface="Comic Sans MS"/>
              </a:rPr>
              <a:t>we </a:t>
            </a:r>
            <a:r>
              <a:rPr lang="en-US" sz="4800" dirty="0" smtClean="0">
                <a:solidFill>
                  <a:schemeClr val="hlink"/>
                </a:solidFill>
                <a:latin typeface="Comic Sans MS"/>
                <a:cs typeface="Comic Sans MS"/>
              </a:rPr>
              <a:t>never </a:t>
            </a:r>
            <a:r>
              <a:rPr lang="en-US" sz="4800" dirty="0">
                <a:latin typeface="Comic Sans MS"/>
                <a:cs typeface="Comic Sans MS"/>
              </a:rPr>
              <a:t>succeed.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F02ED213-FE29-1E47-94AF-48B5A950DC3E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40039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14400" y="1333500"/>
            <a:ext cx="7620000" cy="31369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>
                <a:solidFill>
                  <a:srgbClr val="660066"/>
                </a:solidFill>
              </a:rPr>
              <a:t>Fundamental fact</a:t>
            </a:r>
            <a:r>
              <a:rPr lang="en-US" sz="4000" dirty="0">
                <a:solidFill>
                  <a:srgbClr val="660066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sz="4000" dirty="0"/>
              <a:t>If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E[#successes] </a:t>
            </a:r>
            <a:r>
              <a:rPr lang="en-US" sz="4000" dirty="0"/>
              <a:t>is </a:t>
            </a:r>
            <a:r>
              <a:rPr lang="en-US" sz="4000" dirty="0">
                <a:solidFill>
                  <a:srgbClr val="006600"/>
                </a:solidFill>
              </a:rPr>
              <a:t>large</a:t>
            </a:r>
            <a:r>
              <a:rPr lang="en-US" sz="4000" dirty="0"/>
              <a:t>, then</a:t>
            </a:r>
          </a:p>
          <a:p>
            <a:pPr>
              <a:buFontTx/>
              <a:buNone/>
            </a:pPr>
            <a:r>
              <a:rPr lang="en-US" sz="4000" dirty="0" err="1"/>
              <a:t>Pr</a:t>
            </a:r>
            <a:r>
              <a:rPr lang="en-US" sz="4000" dirty="0"/>
              <a:t>{</a:t>
            </a:r>
            <a:r>
              <a:rPr lang="en-US" sz="4000" dirty="0">
                <a:solidFill>
                  <a:schemeClr val="hlink"/>
                </a:solidFill>
              </a:rPr>
              <a:t>never</a:t>
            </a:r>
            <a:r>
              <a:rPr lang="en-US" sz="4000" dirty="0"/>
              <a:t> succeeding} is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660066"/>
                </a:solidFill>
              </a:rPr>
              <a:t>exponentially small:</a:t>
            </a:r>
            <a:endParaRPr lang="en-US" sz="4000" dirty="0">
              <a:solidFill>
                <a:srgbClr val="660066"/>
              </a:solidFill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242483" y="381000"/>
            <a:ext cx="66939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>
                <a:latin typeface="Comic Sans MS"/>
                <a:cs typeface="Comic Sans MS"/>
              </a:rPr>
              <a:t>Probability of No Success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788471"/>
              </p:ext>
            </p:extLst>
          </p:nvPr>
        </p:nvGraphicFramePr>
        <p:xfrm>
          <a:off x="7404100" y="4445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4100" y="4445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662420"/>
              </p:ext>
            </p:extLst>
          </p:nvPr>
        </p:nvGraphicFramePr>
        <p:xfrm>
          <a:off x="7404100" y="4445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4100" y="4445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78976"/>
              </p:ext>
            </p:extLst>
          </p:nvPr>
        </p:nvGraphicFramePr>
        <p:xfrm>
          <a:off x="7404100" y="4445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4100" y="4445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22970"/>
              </p:ext>
            </p:extLst>
          </p:nvPr>
        </p:nvGraphicFramePr>
        <p:xfrm>
          <a:off x="7404100" y="4445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7" imgW="139700" imgH="215900" progId="Equation.DSMT4">
                  <p:embed/>
                </p:oleObj>
              </mc:Choice>
              <mc:Fallback>
                <p:oleObj name="Equation" r:id="rId7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4100" y="4445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60678"/>
              </p:ext>
            </p:extLst>
          </p:nvPr>
        </p:nvGraphicFramePr>
        <p:xfrm>
          <a:off x="1659466" y="4186757"/>
          <a:ext cx="5909733" cy="175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8" imgW="1155700" imgH="342900" progId="Equation.DSMT4">
                  <p:embed/>
                </p:oleObj>
              </mc:Choice>
              <mc:Fallback>
                <p:oleObj name="Equation" r:id="rId8" imgW="11557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9466" y="4186757"/>
                        <a:ext cx="5909733" cy="175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0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7777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1955A6E1-3E6A-BD4D-B0DD-54B8100ACE41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64" y="1375833"/>
            <a:ext cx="8983133" cy="3611034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This is another example of deviation from </a:t>
            </a:r>
            <a:r>
              <a:rPr lang="en-US" sz="4800" dirty="0"/>
              <a:t>t</a:t>
            </a:r>
            <a:r>
              <a:rPr lang="en-US" sz="4800" dirty="0" smtClean="0"/>
              <a:t>he mean:</a:t>
            </a:r>
          </a:p>
          <a:p>
            <a:pPr>
              <a:buFontTx/>
              <a:buNone/>
            </a:pPr>
            <a:r>
              <a:rPr lang="en-US" sz="4000" dirty="0" smtClean="0"/>
              <a:t>  </a:t>
            </a:r>
            <a:r>
              <a:rPr lang="en-US" sz="4400" dirty="0" smtClean="0"/>
              <a:t> </a:t>
            </a:r>
            <a:r>
              <a:rPr lang="en-US" sz="4400" dirty="0" err="1" smtClean="0"/>
              <a:t>Pr</a:t>
            </a:r>
            <a:r>
              <a:rPr lang="en-US" sz="4400" dirty="0" smtClean="0"/>
              <a:t>{</a:t>
            </a:r>
            <a:r>
              <a:rPr lang="en-US" sz="4400" dirty="0" smtClean="0">
                <a:solidFill>
                  <a:srgbClr val="3C34DA"/>
                </a:solidFill>
              </a:rPr>
              <a:t>observed</a:t>
            </a:r>
            <a:r>
              <a:rPr lang="en-US" sz="4400" dirty="0" smtClean="0"/>
              <a:t> value </a:t>
            </a:r>
            <a:r>
              <a:rPr lang="en-US" sz="4400" dirty="0" smtClean="0">
                <a:solidFill>
                  <a:schemeClr val="accent2"/>
                </a:solidFill>
              </a:rPr>
              <a:t>far </a:t>
            </a:r>
            <a:r>
              <a:rPr lang="en-US" sz="4400" dirty="0" smtClean="0"/>
              <a:t>from</a:t>
            </a:r>
          </a:p>
          <a:p>
            <a:pPr>
              <a:buFontTx/>
              <a:buNone/>
            </a:pPr>
            <a:r>
              <a:rPr lang="en-US" sz="4400" i="1" dirty="0" smtClean="0">
                <a:solidFill>
                  <a:srgbClr val="008000"/>
                </a:solidFill>
              </a:rPr>
              <a:t>         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C34DA"/>
                </a:solidFill>
              </a:rPr>
              <a:t>expected</a:t>
            </a:r>
            <a:r>
              <a:rPr lang="en-US" sz="4400" dirty="0" smtClean="0">
                <a:solidFill>
                  <a:schemeClr val="hlink"/>
                </a:solidFill>
              </a:rPr>
              <a:t> </a:t>
            </a:r>
            <a:r>
              <a:rPr lang="en-US" sz="4400" dirty="0" smtClean="0"/>
              <a:t>value}  is </a:t>
            </a:r>
            <a:r>
              <a:rPr lang="en-US" sz="4400" dirty="0" smtClean="0">
                <a:solidFill>
                  <a:srgbClr val="008000"/>
                </a:solidFill>
              </a:rPr>
              <a:t>SMALL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1565275" y="296334"/>
            <a:ext cx="6960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>
                <a:latin typeface="Comic Sans MS"/>
                <a:cs typeface="Comic Sans MS"/>
              </a:rPr>
              <a:t>Deviation from the Mean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7B1A502E-4988-F048-B47E-CA2BF8B823B0}" type="slidenum">
              <a:rPr lang="en-US" sz="1400"/>
              <a:pPr/>
              <a:t>7</a:t>
            </a:fld>
            <a:endParaRPr lang="en-US" sz="1400" dirty="0"/>
          </a:p>
        </p:txBody>
      </p:sp>
      <p:sp useBgFill="1">
        <p:nvSpPr>
          <p:cNvPr id="401434" name="Text Box 26"/>
          <p:cNvSpPr txBox="1">
            <a:spLocks noChangeArrowheads="1"/>
          </p:cNvSpPr>
          <p:nvPr/>
        </p:nvSpPr>
        <p:spPr bwMode="auto">
          <a:xfrm>
            <a:off x="872066" y="3412066"/>
            <a:ext cx="7789334" cy="2308324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only</a:t>
            </a:r>
            <a:r>
              <a:rPr lang="en-US" sz="4800" dirty="0">
                <a:latin typeface="Comic Sans MS"/>
                <a:cs typeface="Comic Sans MS"/>
              </a:rPr>
              <a:t> need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µ</a:t>
            </a:r>
            <a:r>
              <a:rPr lang="en-US" sz="4800" baseline="-25000" dirty="0" smtClean="0">
                <a:solidFill>
                  <a:srgbClr val="3C34DA"/>
                </a:solidFill>
                <a:latin typeface="Comic Sans MS"/>
                <a:cs typeface="Comic Sans MS"/>
                <a:sym typeface="Symbol" charset="0"/>
              </a:rPr>
              <a:t>R</a:t>
            </a:r>
            <a:endParaRPr lang="en-US" sz="4800" dirty="0">
              <a:solidFill>
                <a:srgbClr val="544DDF"/>
              </a:solidFill>
              <a:latin typeface="Comic Sans MS"/>
              <a:cs typeface="Comic Sans MS"/>
              <a:sym typeface="Symbol" charset="0"/>
            </a:endParaRPr>
          </a:p>
          <a:p>
            <a:pPr>
              <a:buFontTx/>
              <a:buChar char="•"/>
            </a:pPr>
            <a:r>
              <a:rPr lang="en-US" sz="4800" i="1" dirty="0">
                <a:latin typeface="Comic Sans MS"/>
                <a:cs typeface="Comic Sans MS"/>
                <a:sym typeface="Symbol" charset="0"/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  <a:sym typeface="Symbol" charset="0"/>
              </a:rPr>
              <a:t>don’t </a:t>
            </a:r>
            <a:r>
              <a:rPr lang="en-US" sz="4800" dirty="0">
                <a:solidFill>
                  <a:srgbClr val="000000"/>
                </a:solidFill>
                <a:latin typeface="Comic Sans MS"/>
                <a:cs typeface="Comic Sans MS"/>
                <a:sym typeface="Symbol" charset="0"/>
              </a:rPr>
              <a:t>need</a:t>
            </a:r>
            <a:r>
              <a:rPr lang="en-US" sz="4800" dirty="0">
                <a:latin typeface="Comic Sans MS"/>
                <a:cs typeface="Comic Sans MS"/>
                <a:sym typeface="Symbol" charset="0"/>
              </a:rPr>
              <a:t> </a:t>
            </a:r>
            <a:r>
              <a:rPr lang="en-US" sz="4800" dirty="0" err="1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Pr</a:t>
            </a:r>
            <a:r>
              <a:rPr lang="en-US" sz="4800" dirty="0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{T</a:t>
            </a:r>
            <a:r>
              <a:rPr lang="en-US" sz="4800" baseline="-25000" dirty="0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i</a:t>
            </a:r>
            <a:r>
              <a:rPr lang="en-US" sz="4800" i="1" dirty="0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 </a:t>
            </a:r>
            <a:r>
              <a:rPr lang="en-US" sz="4800" dirty="0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= 1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}</a:t>
            </a:r>
          </a:p>
          <a:p>
            <a:pPr>
              <a:buFontTx/>
              <a:buChar char="•"/>
            </a:pP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  <a:sym typeface="Symbol" charset="0"/>
              </a:rPr>
              <a:t> don’t </a:t>
            </a:r>
            <a:r>
              <a:rPr lang="en-US" sz="4800" dirty="0">
                <a:latin typeface="Comic Sans MS"/>
                <a:cs typeface="Comic Sans MS"/>
                <a:sym typeface="Symbol" charset="0"/>
              </a:rPr>
              <a:t>need </a:t>
            </a:r>
            <a:r>
              <a:rPr lang="en-US" sz="4800" dirty="0">
                <a:solidFill>
                  <a:srgbClr val="0000FF"/>
                </a:solidFill>
                <a:latin typeface="Comic Sans MS"/>
                <a:cs typeface="Comic Sans MS"/>
                <a:sym typeface="Symbol" charset="0"/>
              </a:rPr>
              <a:t>length of sum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  <a:sym typeface="Symbol" charset="0"/>
            </a:endParaRPr>
          </a:p>
        </p:txBody>
      </p:sp>
      <p:graphicFrame>
        <p:nvGraphicFramePr>
          <p:cNvPr id="401424" name="Object 1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71503321"/>
              </p:ext>
            </p:extLst>
          </p:nvPr>
        </p:nvGraphicFramePr>
        <p:xfrm>
          <a:off x="5507566" y="1357842"/>
          <a:ext cx="248602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19" name="Equation" r:id="rId3" imgW="520700" imgH="495300" progId="Equation.DSMT4">
                  <p:embed/>
                </p:oleObj>
              </mc:Choice>
              <mc:Fallback>
                <p:oleObj name="Equation" r:id="rId3" imgW="520700" imgH="495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566" y="1357842"/>
                        <a:ext cx="2486025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1422" name="Group 14"/>
          <p:cNvGrpSpPr>
            <a:grpSpLocks/>
          </p:cNvGrpSpPr>
          <p:nvPr/>
        </p:nvGrpSpPr>
        <p:grpSpPr bwMode="auto">
          <a:xfrm>
            <a:off x="3979335" y="2406652"/>
            <a:ext cx="974726" cy="817563"/>
            <a:chOff x="2808" y="1648"/>
            <a:chExt cx="614" cy="515"/>
          </a:xfrm>
        </p:grpSpPr>
        <p:sp>
          <p:nvSpPr>
            <p:cNvPr id="401413" name="Text Box 5"/>
            <p:cNvSpPr txBox="1">
              <a:spLocks noChangeArrowheads="1"/>
            </p:cNvSpPr>
            <p:nvPr/>
          </p:nvSpPr>
          <p:spPr bwMode="auto">
            <a:xfrm rot="16200000">
              <a:off x="2905" y="1551"/>
              <a:ext cx="285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400"/>
                <a:t>{</a:t>
              </a:r>
            </a:p>
          </p:txBody>
        </p:sp>
        <p:sp>
          <p:nvSpPr>
            <p:cNvPr id="401414" name="Text Box 6"/>
            <p:cNvSpPr txBox="1">
              <a:spLocks noChangeArrowheads="1"/>
            </p:cNvSpPr>
            <p:nvPr/>
          </p:nvSpPr>
          <p:spPr bwMode="auto">
            <a:xfrm>
              <a:off x="2869" y="1756"/>
              <a:ext cx="55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Comic Sans MS"/>
                  <a:cs typeface="Comic Sans MS"/>
                </a:rPr>
                <a:t>far</a:t>
              </a: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65275" y="296334"/>
            <a:ext cx="6960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>
                <a:latin typeface="Comic Sans MS"/>
                <a:cs typeface="Comic Sans MS"/>
              </a:rPr>
              <a:t>Deviation from the Mean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43520"/>
              </p:ext>
            </p:extLst>
          </p:nvPr>
        </p:nvGraphicFramePr>
        <p:xfrm>
          <a:off x="1507067" y="1020232"/>
          <a:ext cx="5909733" cy="175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20" name="Equation" r:id="rId5" imgW="1155700" imgH="342900" progId="Equation.DSMT4">
                  <p:embed/>
                </p:oleObj>
              </mc:Choice>
              <mc:Fallback>
                <p:oleObj name="Equation" r:id="rId5" imgW="11557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7067" y="1020232"/>
                        <a:ext cx="5909733" cy="175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1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1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7B1A502E-4988-F048-B47E-CA2BF8B823B0}" type="slidenum">
              <a:rPr lang="en-US" sz="1400"/>
              <a:pPr/>
              <a:t>8</a:t>
            </a:fld>
            <a:endParaRPr lang="en-US" sz="1400" dirty="0"/>
          </a:p>
        </p:txBody>
      </p:sp>
      <p:graphicFrame>
        <p:nvGraphicFramePr>
          <p:cNvPr id="401424" name="Object 1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49495804"/>
              </p:ext>
            </p:extLst>
          </p:nvPr>
        </p:nvGraphicFramePr>
        <p:xfrm>
          <a:off x="5507566" y="1357842"/>
          <a:ext cx="248602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1" name="Equation" r:id="rId3" imgW="520700" imgH="495300" progId="Equation.DSMT4">
                  <p:embed/>
                </p:oleObj>
              </mc:Choice>
              <mc:Fallback>
                <p:oleObj name="Equation" r:id="rId3" imgW="5207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566" y="1357842"/>
                        <a:ext cx="2486025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1422" name="Group 14"/>
          <p:cNvGrpSpPr>
            <a:grpSpLocks/>
          </p:cNvGrpSpPr>
          <p:nvPr/>
        </p:nvGrpSpPr>
        <p:grpSpPr bwMode="auto">
          <a:xfrm>
            <a:off x="3979335" y="2406652"/>
            <a:ext cx="974726" cy="817563"/>
            <a:chOff x="2808" y="1648"/>
            <a:chExt cx="614" cy="515"/>
          </a:xfrm>
        </p:grpSpPr>
        <p:sp>
          <p:nvSpPr>
            <p:cNvPr id="401413" name="Text Box 5"/>
            <p:cNvSpPr txBox="1">
              <a:spLocks noChangeArrowheads="1"/>
            </p:cNvSpPr>
            <p:nvPr/>
          </p:nvSpPr>
          <p:spPr bwMode="auto">
            <a:xfrm rot="16200000">
              <a:off x="2905" y="1551"/>
              <a:ext cx="285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400"/>
                <a:t>{</a:t>
              </a:r>
            </a:p>
          </p:txBody>
        </p:sp>
        <p:sp>
          <p:nvSpPr>
            <p:cNvPr id="401414" name="Text Box 6"/>
            <p:cNvSpPr txBox="1">
              <a:spLocks noChangeArrowheads="1"/>
            </p:cNvSpPr>
            <p:nvPr/>
          </p:nvSpPr>
          <p:spPr bwMode="auto">
            <a:xfrm>
              <a:off x="2869" y="1756"/>
              <a:ext cx="55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Comic Sans MS"/>
                  <a:cs typeface="Comic Sans MS"/>
                </a:rPr>
                <a:t>far</a:t>
              </a: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691345" y="372533"/>
            <a:ext cx="395499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Comic Sans MS"/>
                <a:cs typeface="Comic Sans MS"/>
              </a:rPr>
              <a:t>Murphy’s Law</a:t>
            </a:r>
            <a:endParaRPr lang="en-US" sz="4400" b="1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59299"/>
              </p:ext>
            </p:extLst>
          </p:nvPr>
        </p:nvGraphicFramePr>
        <p:xfrm>
          <a:off x="1507067" y="1020232"/>
          <a:ext cx="5909733" cy="175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2" name="Equation" r:id="rId5" imgW="1155700" imgH="342900" progId="Equation.DSMT4">
                  <p:embed/>
                </p:oleObj>
              </mc:Choice>
              <mc:Fallback>
                <p:oleObj name="Equation" r:id="rId5" imgW="11557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7067" y="1020232"/>
                        <a:ext cx="5909733" cy="175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872066" y="3412066"/>
            <a:ext cx="7789334" cy="2308324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/>
                <a:cs typeface="Comic Sans MS"/>
              </a:rPr>
              <a:t>only</a:t>
            </a:r>
            <a:r>
              <a:rPr lang="en-US" sz="4800" dirty="0">
                <a:latin typeface="Comic Sans MS"/>
                <a:cs typeface="Comic Sans MS"/>
              </a:rPr>
              <a:t> need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µ</a:t>
            </a:r>
            <a:r>
              <a:rPr lang="en-US" sz="4800" baseline="-25000" dirty="0" smtClean="0">
                <a:solidFill>
                  <a:srgbClr val="3C34DA"/>
                </a:solidFill>
                <a:latin typeface="Comic Sans MS"/>
                <a:cs typeface="Comic Sans MS"/>
                <a:sym typeface="Symbol" charset="0"/>
              </a:rPr>
              <a:t>R</a:t>
            </a:r>
            <a:endParaRPr lang="en-US" sz="4800" dirty="0">
              <a:solidFill>
                <a:srgbClr val="544DDF"/>
              </a:solidFill>
              <a:latin typeface="Comic Sans MS"/>
              <a:cs typeface="Comic Sans MS"/>
              <a:sym typeface="Symbol" charset="0"/>
            </a:endParaRPr>
          </a:p>
          <a:p>
            <a:pPr>
              <a:buFontTx/>
              <a:buChar char="•"/>
            </a:pPr>
            <a:r>
              <a:rPr lang="en-US" sz="4800" i="1" dirty="0">
                <a:latin typeface="Comic Sans MS"/>
                <a:cs typeface="Comic Sans MS"/>
                <a:sym typeface="Symbol" charset="0"/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  <a:sym typeface="Symbol" charset="0"/>
              </a:rPr>
              <a:t>don’t </a:t>
            </a:r>
            <a:r>
              <a:rPr lang="en-US" sz="4800" dirty="0">
                <a:solidFill>
                  <a:srgbClr val="000000"/>
                </a:solidFill>
                <a:latin typeface="Comic Sans MS"/>
                <a:cs typeface="Comic Sans MS"/>
                <a:sym typeface="Symbol" charset="0"/>
              </a:rPr>
              <a:t>need</a:t>
            </a:r>
            <a:r>
              <a:rPr lang="en-US" sz="4800" dirty="0">
                <a:latin typeface="Comic Sans MS"/>
                <a:cs typeface="Comic Sans MS"/>
                <a:sym typeface="Symbol" charset="0"/>
              </a:rPr>
              <a:t> </a:t>
            </a:r>
            <a:r>
              <a:rPr lang="en-US" sz="4800" dirty="0" err="1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Pr</a:t>
            </a:r>
            <a:r>
              <a:rPr lang="en-US" sz="4800" dirty="0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{T</a:t>
            </a:r>
            <a:r>
              <a:rPr lang="en-US" sz="4800" baseline="-25000" dirty="0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i</a:t>
            </a:r>
            <a:r>
              <a:rPr lang="en-US" sz="4800" i="1" dirty="0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 </a:t>
            </a:r>
            <a:r>
              <a:rPr lang="en-US" sz="4800" dirty="0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= 1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  <a:sym typeface="Symbol" charset="0"/>
              </a:rPr>
              <a:t>}</a:t>
            </a:r>
          </a:p>
          <a:p>
            <a:pPr>
              <a:buFontTx/>
              <a:buChar char="•"/>
            </a:pP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  <a:sym typeface="Symbol" charset="0"/>
              </a:rPr>
              <a:t> don’t </a:t>
            </a:r>
            <a:r>
              <a:rPr lang="en-US" sz="4800" dirty="0">
                <a:latin typeface="Comic Sans MS"/>
                <a:cs typeface="Comic Sans MS"/>
                <a:sym typeface="Symbol" charset="0"/>
              </a:rPr>
              <a:t>need </a:t>
            </a:r>
            <a:r>
              <a:rPr lang="en-US" sz="4800" dirty="0">
                <a:solidFill>
                  <a:srgbClr val="0000FF"/>
                </a:solidFill>
                <a:latin typeface="Comic Sans MS"/>
                <a:cs typeface="Comic Sans MS"/>
                <a:sym typeface="Symbol" charset="0"/>
              </a:rPr>
              <a:t>length of sum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13F</a:t>
            </a:r>
            <a:r>
              <a:rPr lang="en-US" sz="1400" dirty="0" smtClean="0"/>
              <a:t>.</a:t>
            </a:r>
            <a:fld id="{7B1A502E-4988-F048-B47E-CA2BF8B823B0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691345" y="372533"/>
            <a:ext cx="395499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Comic Sans MS"/>
                <a:cs typeface="Comic Sans MS"/>
              </a:rPr>
              <a:t>Murphy’s Law</a:t>
            </a:r>
            <a:endParaRPr lang="en-US" sz="4400" b="1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973662" y="1363133"/>
            <a:ext cx="7476066" cy="3911600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If something can</a:t>
            </a:r>
          </a:p>
          <a:p>
            <a:pPr marL="0" indent="0">
              <a:buNone/>
            </a:pPr>
            <a:r>
              <a:rPr lang="en-US" sz="6600" dirty="0" smtClean="0"/>
              <a:t>go wrong,</a:t>
            </a:r>
          </a:p>
          <a:p>
            <a:pPr marL="0" indent="0">
              <a:buNone/>
            </a:pPr>
            <a:r>
              <a:rPr lang="en-US" sz="6600" dirty="0" smtClean="0"/>
              <a:t>it probably will.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3569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False"/>
  <p:tag name="DEFAULTDISPLAYSOURCE" val="\documentclass{slides}\pagestyle{empty}&#10;\input{c:/42/devel/latex-macros/texpoint.sty}&#10;\begin{document}&#10;$  $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bmpmono"/>
  <p:tag name="DEFAULTBLEND" val="False"/>
  <p:tag name="DEFAULTTRANSPARENT" val="False"/>
  <p:tag name="DEFAULTRESOLUTION" val="300"/>
  <p:tag name="DEFAULTWIDTH" val="324"/>
  <p:tag name="DEFAULTHEIGHT" val="370"/>
  <p:tag name="DEFAULTMAGNIFICATION" val="1.5"/>
  <p:tag name="DEFAULTFONTSIZE" val="1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6864</TotalTime>
  <Words>231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6.042 Lecture Template</vt:lpstr>
      <vt:lpstr>Equation</vt:lpstr>
      <vt:lpstr>PowerPoint Presentation</vt:lpstr>
      <vt:lpstr>Design for Reliability</vt:lpstr>
      <vt:lpstr>Bernoulli Sums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1273</cp:revision>
  <cp:lastPrinted>2012-05-11T06:47:34Z</cp:lastPrinted>
  <dcterms:created xsi:type="dcterms:W3CDTF">2001-09-03T00:33:29Z</dcterms:created>
  <dcterms:modified xsi:type="dcterms:W3CDTF">2012-05-11T06:47:39Z</dcterms:modified>
</cp:coreProperties>
</file>