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1" r:id="rId2"/>
    <p:sldId id="443" r:id="rId3"/>
    <p:sldId id="438" r:id="rId4"/>
    <p:sldId id="441" r:id="rId5"/>
    <p:sldId id="435" r:id="rId6"/>
    <p:sldId id="442" r:id="rId7"/>
    <p:sldId id="440" r:id="rId8"/>
    <p:sldId id="444" r:id="rId9"/>
    <p:sldId id="445" r:id="rId10"/>
    <p:sldId id="446" r:id="rId11"/>
  </p:sldIdLst>
  <p:sldSz cx="9144000" cy="6858000" type="screen4x3"/>
  <p:notesSz cx="7315200" cy="96012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C34CA"/>
    <a:srgbClr val="FF33CC"/>
    <a:srgbClr val="EA0000"/>
    <a:srgbClr val="029C27"/>
    <a:srgbClr val="028822"/>
    <a:srgbClr val="0033CC"/>
    <a:srgbClr val="009900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15651" autoAdjust="0"/>
    <p:restoredTop sz="94576" autoAdjust="0"/>
  </p:normalViewPr>
  <p:slideViewPr>
    <p:cSldViewPr showGuides="1">
      <p:cViewPr varScale="1">
        <p:scale>
          <a:sx n="151" d="100"/>
          <a:sy n="151" d="100"/>
        </p:scale>
        <p:origin x="-15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2/23/12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4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2/23/12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6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B0F86-5AAC-46B8-9804-1F73E73384C6}" type="slidenum">
              <a:rPr lang="en-US"/>
              <a:pPr/>
              <a:t>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41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18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8DDDD-1D18-466C-B399-0E556E37F5D6}" type="slidenum">
              <a:rPr lang="en-US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97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3F21-FDE7-4F37-BBBF-0DF76E3F12EC}" type="slidenum">
              <a:rPr lang="en-US">
                <a:cs typeface="Arial" charset="0"/>
              </a:rPr>
              <a:pPr/>
              <a:t>5</a:t>
            </a:fld>
            <a:endParaRPr lang="en-US">
              <a:cs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55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26612-2E58-437A-8387-B5CD1052DC06}" type="slidenum">
              <a:rPr lang="en-US">
                <a:cs typeface="Arial" charset="0"/>
              </a:rPr>
              <a:pPr/>
              <a:t>7</a:t>
            </a:fld>
            <a:endParaRPr lang="en-US">
              <a:cs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31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40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4008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066800" cy="304799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3F.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286000" y="6553200"/>
            <a:ext cx="3454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    February 24,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562100"/>
            <a:ext cx="8382000" cy="3733800"/>
          </a:xfrm>
        </p:spPr>
        <p:txBody>
          <a:bodyPr/>
          <a:lstStyle/>
          <a:p>
            <a:pPr eaLnBrk="1" hangingPunct="1"/>
            <a:r>
              <a:rPr lang="en-US" sz="6600" b="0" dirty="0" smtClean="0"/>
              <a:t>Ordinary Induction </a:t>
            </a:r>
            <a:r>
              <a:rPr lang="en-US" sz="6600" b="0" dirty="0" err="1" smtClean="0"/>
              <a:t>vs</a:t>
            </a:r>
            <a:r>
              <a:rPr lang="en-US" sz="6600" b="0" dirty="0" smtClean="0"/>
              <a:t> Strong Induction </a:t>
            </a:r>
            <a:r>
              <a:rPr lang="en-US" sz="6600" b="0" dirty="0" err="1" smtClean="0"/>
              <a:t>vs</a:t>
            </a:r>
            <a:r>
              <a:rPr lang="en-US" sz="6600" b="0" dirty="0" smtClean="0"/>
              <a:t> WOP</a:t>
            </a:r>
            <a:endParaRPr lang="en-US" sz="6600" b="0" baseline="-25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WOP first?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71600"/>
            <a:ext cx="807021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No one has problems believing</a:t>
            </a:r>
          </a:p>
          <a:p>
            <a:r>
              <a:rPr lang="en-US" sz="4400" dirty="0" smtClean="0">
                <a:latin typeface="Comic Sans MS" pitchFamily="66" charset="0"/>
              </a:rPr>
              <a:t>the WOP, and they have no </a:t>
            </a:r>
          </a:p>
          <a:p>
            <a:r>
              <a:rPr lang="en-US" sz="4400" dirty="0" smtClean="0">
                <a:latin typeface="Comic Sans MS" pitchFamily="66" charset="0"/>
              </a:rPr>
              <a:t>harder time using WOP than</a:t>
            </a:r>
          </a:p>
          <a:p>
            <a:r>
              <a:rPr lang="en-US" sz="4400" dirty="0" smtClean="0">
                <a:latin typeface="Comic Sans MS" pitchFamily="66" charset="0"/>
              </a:rPr>
              <a:t>Induction.  So to get going on</a:t>
            </a:r>
          </a:p>
          <a:p>
            <a:r>
              <a:rPr lang="en-US" sz="4400" dirty="0" smtClean="0">
                <a:latin typeface="Comic Sans MS" pitchFamily="66" charset="0"/>
              </a:rPr>
              <a:t>interesting proofs right away,</a:t>
            </a:r>
          </a:p>
          <a:p>
            <a:r>
              <a:rPr lang="en-US" sz="4400" dirty="0" smtClean="0">
                <a:latin typeface="Comic Sans MS" pitchFamily="66" charset="0"/>
              </a:rPr>
              <a:t>we start with WOP.</a:t>
            </a:r>
          </a:p>
          <a:p>
            <a:endParaRPr lang="en-US" sz="4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304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391400" cy="1173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Always use Strong Induction?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219200"/>
            <a:ext cx="8305800" cy="4343400"/>
          </a:xfrm>
        </p:spPr>
        <p:txBody>
          <a:bodyPr/>
          <a:lstStyle/>
          <a:p>
            <a:r>
              <a:rPr lang="en-US" dirty="0" smtClean="0"/>
              <a:t>O</a:t>
            </a:r>
            <a:r>
              <a:rPr lang="en-US" sz="4400" dirty="0" smtClean="0"/>
              <a:t>rdinary is a special case of</a:t>
            </a:r>
          </a:p>
          <a:p>
            <a:r>
              <a:rPr lang="en-US" sz="4400" dirty="0" smtClean="0"/>
              <a:t>Strong, so why bother with it?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helps a reader to know that </a:t>
            </a:r>
            <a:r>
              <a:rPr lang="en-US" sz="4400" dirty="0" smtClean="0">
                <a:solidFill>
                  <a:srgbClr val="BC34CA"/>
                </a:solidFill>
              </a:rPr>
              <a:t>k</a:t>
            </a:r>
            <a:r>
              <a:rPr lang="en-US" sz="4400" dirty="0"/>
              <a:t>’s </a:t>
            </a:r>
            <a:r>
              <a:rPr lang="en-US" sz="4400" b="1" dirty="0"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28822"/>
                </a:solidFill>
              </a:rPr>
              <a:t>n</a:t>
            </a:r>
            <a:r>
              <a:rPr lang="en-US" sz="4400" dirty="0" smtClean="0"/>
              <a:t> don’t matter for </a:t>
            </a:r>
            <a:r>
              <a:rPr lang="en-US" sz="4400" dirty="0" smtClean="0">
                <a:solidFill>
                  <a:srgbClr val="028822"/>
                </a:solidFill>
              </a:rPr>
              <a:t>n+1</a:t>
            </a:r>
            <a:endParaRPr lang="en-US" sz="4400" dirty="0"/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more intuitive (?)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9139183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Ordinary Induction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240525" y="2895600"/>
            <a:ext cx="8662949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Why?    Seems unfair, </a:t>
            </a:r>
            <a:r>
              <a:rPr lang="en-US" sz="3600" dirty="0" smtClean="0">
                <a:solidFill>
                  <a:srgbClr val="000099"/>
                </a:solidFill>
                <a:latin typeface="Comic Sans MS"/>
                <a:cs typeface="Comic Sans MS"/>
              </a:rPr>
              <a:t>since</a:t>
            </a:r>
          </a:p>
          <a:p>
            <a:r>
              <a:rPr lang="en-US" sz="3600" dirty="0" smtClean="0">
                <a:solidFill>
                  <a:srgbClr val="000099"/>
                </a:solidFill>
                <a:latin typeface="Comic Sans MS"/>
                <a:cs typeface="Comic Sans MS"/>
              </a:rPr>
              <a:t>started </a:t>
            </a:r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at 0, </a:t>
            </a:r>
            <a:r>
              <a:rPr lang="en-US" sz="3600" dirty="0" smtClean="0">
                <a:solidFill>
                  <a:srgbClr val="000099"/>
                </a:solidFill>
                <a:latin typeface="Comic Sans MS"/>
                <a:cs typeface="Comic Sans MS"/>
              </a:rPr>
              <a:t>then </a:t>
            </a:r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showed</a:t>
            </a:r>
          </a:p>
          <a:p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0 </a:t>
            </a:r>
            <a:r>
              <a:rPr lang="en-US" sz="2800" dirty="0" smtClean="0">
                <a:solidFill>
                  <a:srgbClr val="000099"/>
                </a:solidFill>
                <a:latin typeface="Comic Sans MS"/>
                <a:cs typeface="Comic Sans MS"/>
                <a:sym typeface="Symbol" pitchFamily="18" charset="2"/>
              </a:rPr>
              <a:t>IMPLIES</a:t>
            </a:r>
            <a:r>
              <a:rPr lang="en-US" sz="3600" dirty="0" smtClean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1, 1 </a:t>
            </a:r>
            <a:r>
              <a:rPr lang="en-US" sz="2800" dirty="0" smtClean="0">
                <a:solidFill>
                  <a:srgbClr val="000099"/>
                </a:solidFill>
                <a:latin typeface="Comic Sans MS"/>
                <a:cs typeface="Comic Sans MS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mic Sans MS"/>
                <a:cs typeface="Comic Sans MS"/>
                <a:sym typeface="Symbol" pitchFamily="18" charset="2"/>
              </a:rPr>
              <a:t>MPLIES</a:t>
            </a:r>
            <a:r>
              <a:rPr lang="en-US" sz="3600" dirty="0" smtClean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2</a:t>
            </a:r>
            <a:r>
              <a:rPr lang="en-US" sz="3600" dirty="0" smtClean="0">
                <a:solidFill>
                  <a:srgbClr val="000099"/>
                </a:solidFill>
                <a:latin typeface="Comic Sans MS"/>
                <a:cs typeface="Comic Sans MS"/>
              </a:rPr>
              <a:t>,…</a:t>
            </a:r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, n-</a:t>
            </a:r>
            <a:r>
              <a:rPr lang="en-US" sz="3600" dirty="0" smtClean="0">
                <a:solidFill>
                  <a:srgbClr val="000099"/>
                </a:solidFill>
                <a:latin typeface="Comic Sans MS"/>
                <a:cs typeface="Comic Sans MS"/>
              </a:rPr>
              <a:t>1 </a:t>
            </a:r>
            <a:r>
              <a:rPr lang="en-US" sz="2800" dirty="0" smtClean="0">
                <a:solidFill>
                  <a:srgbClr val="000099"/>
                </a:solidFill>
                <a:latin typeface="Comic Sans MS"/>
                <a:cs typeface="Comic Sans MS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mic Sans MS"/>
                <a:cs typeface="Comic Sans MS"/>
                <a:sym typeface="Symbol" pitchFamily="18" charset="2"/>
              </a:rPr>
              <a:t>MPLIES</a:t>
            </a:r>
            <a:r>
              <a:rPr lang="en-US" sz="3600" dirty="0" smtClean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n.</a:t>
            </a:r>
          </a:p>
          <a:p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So by the time we got to n+1,already </a:t>
            </a:r>
          </a:p>
          <a:p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know all of </a:t>
            </a:r>
          </a:p>
          <a:p>
            <a:r>
              <a:rPr lang="en-US" sz="3600" dirty="0">
                <a:solidFill>
                  <a:srgbClr val="000099"/>
                </a:solidFill>
                <a:latin typeface="Comic Sans MS"/>
                <a:cs typeface="Comic Sans MS"/>
              </a:rPr>
              <a:t>         P(0), P(1), …, P(n) </a:t>
            </a:r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342900" y="1295400"/>
            <a:ext cx="8458200" cy="1600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000" dirty="0">
                <a:latin typeface="Comic Sans MS"/>
                <a:cs typeface="Comic Sans MS"/>
              </a:rPr>
              <a:t>Ordinary induction allows proving </a:t>
            </a:r>
          </a:p>
          <a:p>
            <a:r>
              <a:rPr lang="en-US" sz="4000" dirty="0">
                <a:latin typeface="Comic Sans MS"/>
                <a:cs typeface="Comic Sans MS"/>
              </a:rPr>
              <a:t>P(n+1) from P(n) only </a:t>
            </a:r>
          </a:p>
          <a:p>
            <a:r>
              <a:rPr lang="en-US" dirty="0">
                <a:latin typeface="Comic Sans MS"/>
                <a:cs typeface="Comic Sans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0529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/>
      <p:bldP spid="3287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Suppose                 proved                  </a:t>
            </a:r>
          </a:p>
          <a:p>
            <a:r>
              <a:rPr lang="en-US" sz="4800" dirty="0" smtClean="0"/>
              <a:t>by Strong Induction. </a:t>
            </a:r>
          </a:p>
          <a:p>
            <a:r>
              <a:rPr lang="en-US" sz="4800" dirty="0" smtClean="0"/>
              <a:t>Inductive step assumed</a:t>
            </a:r>
          </a:p>
          <a:p>
            <a:endParaRPr lang="en-US" sz="4800" dirty="0"/>
          </a:p>
          <a:p>
            <a:r>
              <a:rPr lang="en-US" sz="4800" dirty="0" smtClean="0"/>
              <a:t>and proved</a:t>
            </a:r>
            <a:r>
              <a:rPr lang="en-US" sz="5400" dirty="0" smtClean="0"/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P(</a:t>
            </a:r>
            <a:r>
              <a:rPr lang="en-US" sz="6000" dirty="0" smtClean="0">
                <a:solidFill>
                  <a:srgbClr val="008000"/>
                </a:solidFill>
              </a:rPr>
              <a:t>n+1</a:t>
            </a:r>
            <a:r>
              <a:rPr lang="en-US" sz="6000" dirty="0" smtClean="0">
                <a:solidFill>
                  <a:srgbClr val="0000FF"/>
                </a:solidFill>
              </a:rPr>
              <a:t>)</a:t>
            </a:r>
            <a:r>
              <a:rPr lang="en-US" sz="4800" dirty="0" smtClean="0"/>
              <a:t>.</a:t>
            </a:r>
            <a:endParaRPr lang="en-US" sz="4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022055"/>
              </p:ext>
            </p:extLst>
          </p:nvPr>
        </p:nvGraphicFramePr>
        <p:xfrm>
          <a:off x="2819400" y="1295400"/>
          <a:ext cx="290406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27" name="Equation" r:id="rId4" imgW="622300" imgH="228600" progId="Equation.DSMT4">
                  <p:embed/>
                </p:oleObj>
              </mc:Choice>
              <mc:Fallback>
                <p:oleObj name="Equation" r:id="rId4" imgW="622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19400" y="1295400"/>
                        <a:ext cx="2904067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391400" cy="1173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Always use Ordinary Induction?</a:t>
            </a:r>
            <a:endParaRPr lang="en-US" sz="36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255758"/>
              </p:ext>
            </p:extLst>
          </p:nvPr>
        </p:nvGraphicFramePr>
        <p:xfrm>
          <a:off x="2247900" y="3810000"/>
          <a:ext cx="400049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28" name="Equation" r:id="rId6" imgW="800100" imgH="228600" progId="Equation.DSMT4">
                  <p:embed/>
                </p:oleObj>
              </mc:Choice>
              <mc:Fallback>
                <p:oleObj name="Equation" r:id="rId6" imgW="800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47900" y="3810000"/>
                        <a:ext cx="4000498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35681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114300" y="1447800"/>
            <a:ext cx="891540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revise </a:t>
            </a:r>
            <a:r>
              <a:rPr lang="en-US" sz="4800" dirty="0">
                <a:latin typeface="Comic Sans MS" pitchFamily="66" charset="0"/>
              </a:rPr>
              <a:t>induction hypothesis </a:t>
            </a:r>
            <a:r>
              <a:rPr lang="en-US" sz="4800" dirty="0" smtClean="0">
                <a:latin typeface="Comic Sans MS" pitchFamily="66" charset="0"/>
              </a:rPr>
              <a:t>to: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657600"/>
            <a:ext cx="829062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N</a:t>
            </a:r>
            <a:r>
              <a:rPr lang="en-US" sz="5400" dirty="0" smtClean="0">
                <a:latin typeface="Comic Sans MS" pitchFamily="66" charset="0"/>
              </a:rPr>
              <a:t>ow </a:t>
            </a:r>
            <a:r>
              <a:rPr lang="en-US" sz="5400" dirty="0" smtClean="0">
                <a:solidFill>
                  <a:srgbClr val="BC34CA"/>
                </a:solidFill>
                <a:latin typeface="Comic Sans MS" pitchFamily="66" charset="0"/>
              </a:rPr>
              <a:t>same proof</a:t>
            </a:r>
            <a:r>
              <a:rPr lang="en-US" sz="5400" dirty="0" smtClean="0">
                <a:latin typeface="Comic Sans MS" pitchFamily="66" charset="0"/>
              </a:rPr>
              <a:t> becomes</a:t>
            </a:r>
          </a:p>
          <a:p>
            <a:r>
              <a:rPr lang="en-US" sz="5400" dirty="0" smtClean="0">
                <a:latin typeface="Comic Sans MS" pitchFamily="66" charset="0"/>
              </a:rPr>
              <a:t>Ordinary Induction.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47800" y="274638"/>
            <a:ext cx="73914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3600" smtClean="0"/>
              <a:t>Always use Ordinary Induction?</a:t>
            </a:r>
            <a:endParaRPr lang="en-US" sz="3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205941"/>
              </p:ext>
            </p:extLst>
          </p:nvPr>
        </p:nvGraphicFramePr>
        <p:xfrm>
          <a:off x="469900" y="2362200"/>
          <a:ext cx="79883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4" imgW="1409700" imgH="228600" progId="Equation.DSMT4">
                  <p:embed/>
                </p:oleObj>
              </mc:Choice>
              <mc:Fallback>
                <p:oleObj name="Equation" r:id="rId4" imgW="1409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9900" y="2362200"/>
                        <a:ext cx="798830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715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73162"/>
          </a:xfrm>
        </p:spPr>
        <p:txBody>
          <a:bodyPr/>
          <a:lstStyle/>
          <a:p>
            <a:r>
              <a:rPr lang="en-US" dirty="0" smtClean="0"/>
              <a:t>Ordinary Induction replaces Strong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4500"/>
            <a:ext cx="8382000" cy="3390900"/>
          </a:xfrm>
        </p:spPr>
        <p:txBody>
          <a:bodyPr>
            <a:noAutofit/>
          </a:bodyPr>
          <a:lstStyle/>
          <a:p>
            <a:r>
              <a:rPr lang="en-US" sz="4800" dirty="0" smtClean="0"/>
              <a:t>So Strong </a:t>
            </a:r>
            <a:r>
              <a:rPr lang="en-US" sz="4800" smtClean="0"/>
              <a:t>Induction adds </a:t>
            </a:r>
            <a:r>
              <a:rPr lang="en-US" sz="4800" dirty="0" smtClean="0"/>
              <a:t>no power.  Just decorate a Strong proof </a:t>
            </a:r>
            <a:r>
              <a:rPr lang="en-US" sz="4800" dirty="0"/>
              <a:t>with </a:t>
            </a:r>
            <a:r>
              <a:rPr lang="en-US" sz="4800" dirty="0" smtClean="0"/>
              <a:t>some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∀</a:t>
            </a:r>
            <a:r>
              <a:rPr lang="en-US" sz="4800" dirty="0" smtClean="0">
                <a:latin typeface="Comic Sans MS"/>
                <a:cs typeface="Comic Sans MS"/>
              </a:rPr>
              <a:t>’s and it becomes Ordinary.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4742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Strong vs.</a:t>
            </a:r>
            <a:r>
              <a:rPr lang="en-US" sz="3600" dirty="0" smtClean="0"/>
              <a:t> </a:t>
            </a:r>
            <a:r>
              <a:rPr lang="en-US" sz="4400" dirty="0" smtClean="0"/>
              <a:t>Ordinary</a:t>
            </a:r>
          </a:p>
        </p:txBody>
      </p:sp>
      <p:sp>
        <p:nvSpPr>
          <p:cNvPr id="214023" name="Rectangle 7"/>
          <p:cNvSpPr>
            <a:spLocks noChangeArrowheads="1"/>
          </p:cNvSpPr>
          <p:nvPr/>
        </p:nvSpPr>
        <p:spPr bwMode="auto">
          <a:xfrm>
            <a:off x="762000" y="1472148"/>
            <a:ext cx="7543800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Why use Strong?</a:t>
            </a:r>
          </a:p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cleaner</a:t>
            </a:r>
            <a:r>
              <a:rPr lang="en-US" sz="6000" dirty="0" smtClean="0">
                <a:latin typeface="Comic Sans MS" pitchFamily="66" charset="0"/>
              </a:rPr>
              <a:t>: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308116"/>
            <a:ext cx="7239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6000" dirty="0" smtClean="0">
                <a:latin typeface="Comic Sans MS" pitchFamily="66" charset="0"/>
              </a:rPr>
              <a:t>            no </a:t>
            </a:r>
            <a:r>
              <a:rPr lang="en-US" sz="6000" dirty="0">
                <a:latin typeface="Comic Sans MS" pitchFamily="66" charset="0"/>
              </a:rPr>
              <a:t>need for</a:t>
            </a:r>
          </a:p>
          <a:p>
            <a:pPr>
              <a:spcAft>
                <a:spcPts val="600"/>
              </a:spcAft>
            </a:pPr>
            <a:endParaRPr lang="en-US" sz="6000" dirty="0"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6000" dirty="0">
                <a:latin typeface="Comic Sans MS" pitchFamily="66" charset="0"/>
              </a:rPr>
              <a:t>all over</a:t>
            </a:r>
            <a:r>
              <a:rPr lang="en-US" sz="6000" dirty="0" smtClean="0">
                <a:latin typeface="Comic Sans MS" pitchFamily="66" charset="0"/>
              </a:rPr>
              <a:t>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936064"/>
              </p:ext>
            </p:extLst>
          </p:nvPr>
        </p:nvGraphicFramePr>
        <p:xfrm>
          <a:off x="2743200" y="3200400"/>
          <a:ext cx="33528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33" name="Equation" r:id="rId4" imgW="508000" imgH="190500" progId="Equation.DSMT4">
                  <p:embed/>
                </p:oleObj>
              </mc:Choice>
              <mc:Fallback>
                <p:oleObj name="Equation" r:id="rId4" imgW="508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3200" y="3200400"/>
                        <a:ext cx="33528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886256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WOP </a:t>
            </a:r>
            <a:r>
              <a:rPr lang="en-US" dirty="0" err="1" smtClean="0"/>
              <a:t>vs</a:t>
            </a:r>
            <a:r>
              <a:rPr lang="en-US" dirty="0" smtClean="0"/>
              <a:t> Induction?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295400"/>
            <a:ext cx="7620000" cy="2362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400" dirty="0">
                <a:latin typeface="Comic Sans MS" pitchFamily="66" charset="0"/>
              </a:rPr>
              <a:t>Same deal: easy to </a:t>
            </a:r>
            <a:r>
              <a:rPr lang="en-US" sz="4400" dirty="0" smtClean="0">
                <a:latin typeface="Comic Sans MS" pitchFamily="66" charset="0"/>
              </a:rPr>
              <a:t>rephrase</a:t>
            </a:r>
          </a:p>
          <a:p>
            <a:r>
              <a:rPr lang="en-US" sz="4400" dirty="0" smtClean="0">
                <a:latin typeface="Comic Sans MS" pitchFamily="66" charset="0"/>
              </a:rPr>
              <a:t>any Induction </a:t>
            </a:r>
            <a:r>
              <a:rPr lang="en-US" sz="4400" dirty="0">
                <a:latin typeface="Comic Sans MS" pitchFamily="66" charset="0"/>
              </a:rPr>
              <a:t>proof into </a:t>
            </a:r>
            <a:endParaRPr lang="en-US" sz="4400" dirty="0" smtClean="0">
              <a:latin typeface="Comic Sans MS" pitchFamily="66" charset="0"/>
            </a:endParaRPr>
          </a:p>
          <a:p>
            <a:r>
              <a:rPr lang="en-US" sz="4400" dirty="0" smtClean="0">
                <a:latin typeface="Comic Sans MS" pitchFamily="66" charset="0"/>
              </a:rPr>
              <a:t>WOP </a:t>
            </a:r>
            <a:r>
              <a:rPr lang="en-US" sz="4400" dirty="0">
                <a:latin typeface="Comic Sans MS" pitchFamily="66" charset="0"/>
              </a:rPr>
              <a:t>and vice-versa.</a:t>
            </a:r>
          </a:p>
          <a:p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414252"/>
            <a:ext cx="702242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Induction &amp; WOP are</a:t>
            </a:r>
          </a:p>
          <a:p>
            <a:r>
              <a:rPr lang="en-US" sz="4400" dirty="0" smtClean="0">
                <a:latin typeface="Comic Sans MS" pitchFamily="66" charset="0"/>
              </a:rPr>
              <a:t>rephrasing of same logical</a:t>
            </a:r>
          </a:p>
          <a:p>
            <a:r>
              <a:rPr lang="en-US" sz="4400" dirty="0" smtClean="0">
                <a:latin typeface="Comic Sans MS" pitchFamily="66" charset="0"/>
              </a:rPr>
              <a:t>principle.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724400"/>
            <a:ext cx="71943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 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Which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to use is</a:t>
            </a:r>
          </a:p>
          <a:p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a matter of taste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. </a:t>
            </a:r>
            <a:endParaRPr lang="en-US" sz="48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467296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WOP first?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71600"/>
            <a:ext cx="827740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Exam performance &amp; surveys</a:t>
            </a:r>
          </a:p>
          <a:p>
            <a:r>
              <a:rPr lang="en-US" sz="4400" dirty="0" smtClean="0">
                <a:latin typeface="Comic Sans MS" pitchFamily="66" charset="0"/>
              </a:rPr>
              <a:t>show about 20% of students</a:t>
            </a:r>
          </a:p>
          <a:p>
            <a:r>
              <a:rPr lang="en-US" sz="4400" dirty="0" smtClean="0">
                <a:latin typeface="Comic Sans MS" pitchFamily="66" charset="0"/>
              </a:rPr>
              <a:t>don’t “get” induction.  They</a:t>
            </a:r>
          </a:p>
          <a:p>
            <a:r>
              <a:rPr lang="en-US" sz="4400" dirty="0" smtClean="0">
                <a:latin typeface="Comic Sans MS" pitchFamily="66" charset="0"/>
              </a:rPr>
              <a:t>worry that assuming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P(</a:t>
            </a:r>
            <a:r>
              <a:rPr lang="en-US" sz="44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 is </a:t>
            </a:r>
          </a:p>
          <a:p>
            <a:r>
              <a:rPr lang="en-US" sz="4400" dirty="0" smtClean="0">
                <a:latin typeface="Comic Sans MS" pitchFamily="66" charset="0"/>
              </a:rPr>
              <a:t>circular and/or they can’t do</a:t>
            </a:r>
          </a:p>
          <a:p>
            <a:r>
              <a:rPr lang="en-US" sz="4400" dirty="0" smtClean="0">
                <a:latin typeface="Comic Sans MS" pitchFamily="66" charset="0"/>
              </a:rPr>
              <a:t>induction proofs.  This</a:t>
            </a:r>
          </a:p>
          <a:p>
            <a:r>
              <a:rPr lang="en-US" sz="4400" dirty="0" smtClean="0">
                <a:latin typeface="Comic Sans MS" pitchFamily="66" charset="0"/>
              </a:rPr>
              <a:t>baffles us and the other 80%.</a:t>
            </a:r>
          </a:p>
        </p:txBody>
      </p:sp>
    </p:spTree>
    <p:extLst>
      <p:ext uri="{BB962C8B-B14F-4D97-AF65-F5344CB8AC3E}">
        <p14:creationId xmlns:p14="http://schemas.microsoft.com/office/powerpoint/2010/main" val="263588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345</Words>
  <Application>Microsoft Macintosh PowerPoint</Application>
  <PresentationFormat>On-screen Show (4:3)</PresentationFormat>
  <Paragraphs>68</Paragraphs>
  <Slides>10</Slides>
  <Notes>10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Equation</vt:lpstr>
      <vt:lpstr>Ordinary Induction vs Strong Induction vs WOP</vt:lpstr>
      <vt:lpstr>Always use Strong Induction?</vt:lpstr>
      <vt:lpstr>Ordinary Induction</vt:lpstr>
      <vt:lpstr>Always use Ordinary Induction?</vt:lpstr>
      <vt:lpstr>PowerPoint Presentation</vt:lpstr>
      <vt:lpstr>Ordinary Induction replaces Strong</vt:lpstr>
      <vt:lpstr>Strong vs. Ordinary</vt:lpstr>
      <vt:lpstr>WOP vs Induction?</vt:lpstr>
      <vt:lpstr>Why WOP first?</vt:lpstr>
      <vt:lpstr>Why WOP first?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212</cp:revision>
  <cp:lastPrinted>2011-09-28T04:34:35Z</cp:lastPrinted>
  <dcterms:created xsi:type="dcterms:W3CDTF">2011-02-22T16:01:23Z</dcterms:created>
  <dcterms:modified xsi:type="dcterms:W3CDTF">2012-02-24T01:44:38Z</dcterms:modified>
</cp:coreProperties>
</file>