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3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4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474" r:id="rId2"/>
    <p:sldId id="571" r:id="rId3"/>
    <p:sldId id="575" r:id="rId4"/>
    <p:sldId id="564" r:id="rId5"/>
    <p:sldId id="565" r:id="rId6"/>
    <p:sldId id="566" r:id="rId7"/>
    <p:sldId id="567" r:id="rId8"/>
    <p:sldId id="562" r:id="rId9"/>
    <p:sldId id="563" r:id="rId10"/>
    <p:sldId id="573" r:id="rId11"/>
    <p:sldId id="574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Albert R. Meyer" initials="AR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39E00"/>
    <a:srgbClr val="000000"/>
    <a:srgbClr val="B2C000"/>
    <a:srgbClr val="FF9900"/>
    <a:srgbClr val="CCCC00"/>
    <a:srgbClr val="FFCC00"/>
    <a:srgbClr val="CC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88540" autoAdjust="0"/>
  </p:normalViewPr>
  <p:slideViewPr>
    <p:cSldViewPr>
      <p:cViewPr varScale="1">
        <p:scale>
          <a:sx n="92" d="100"/>
          <a:sy n="92" d="100"/>
        </p:scale>
        <p:origin x="-11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88"/>
    </p:cViewPr>
  </p:sorterViewPr>
  <p:notesViewPr>
    <p:cSldViewPr>
      <p:cViewPr varScale="1">
        <p:scale>
          <a:sx n="87" d="100"/>
          <a:sy n="87" d="100"/>
        </p:scale>
        <p:origin x="-307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6" Type="http://schemas.openxmlformats.org/officeDocument/2006/relationships/image" Target="../media/image15.wmf"/><Relationship Id="rId7" Type="http://schemas.openxmlformats.org/officeDocument/2006/relationships/image" Target="../media/image16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6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781C89-9877-4F8B-A2A7-34AB61D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0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1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8" y="3474964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2" rIns="96646" bIns="48322" numCol="1" anchor="b" anchorCtr="0" compatLnSpc="1">
            <a:prstTxWarp prst="textNoShape">
              <a:avLst/>
            </a:prstTxWarp>
          </a:bodyPr>
          <a:lstStyle>
            <a:lvl1pPr algn="r" defTabSz="96664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7625D05-B33F-4064-AC10-CB80748B6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42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D9DF1-D22C-40E3-9EDD-20B051573C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25D05-B33F-4064-AC10-CB80748B6A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11M.</a:t>
            </a:r>
            <a:fld id="{85CCA5FA-7AF2-4FFE-B037-37D536B56A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167FB316-D213-489C-8FDE-91E3356C5A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3E6AFCB8-BCAF-493D-8357-CF426FD281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11M.</a:t>
            </a:r>
            <a:fld id="{11D69C3C-9102-4DF1-90D9-901407515A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613525"/>
            <a:ext cx="2667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17233D2A-0857-4415-88C1-423492E69A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173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23,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  <p:sldLayoutId id="2147483659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15.w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B20F91F6-F4EE-490C-AA68-F15A44211122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</a:rPr>
              <a:t/>
            </a:r>
            <a:br>
              <a:rPr lang="en-US" sz="3600" b="1" i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rgbClr val="008000"/>
                </a:solidFill>
              </a:rPr>
              <a:t>MIT</a:t>
            </a:r>
            <a:r>
              <a:rPr lang="en-US" sz="3600" b="1" i="1" dirty="0">
                <a:solidFill>
                  <a:srgbClr val="008000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1752600"/>
            <a:ext cx="8686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</a:rPr>
              <a:t>Partial Fractions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3716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For roots with </a:t>
            </a:r>
            <a:r>
              <a:rPr lang="en-US" sz="4000" dirty="0" smtClean="0">
                <a:solidFill>
                  <a:srgbClr val="0000FF"/>
                </a:solidFill>
              </a:rPr>
              <a:t>multiplicity </a:t>
            </a:r>
            <a:r>
              <a:rPr lang="en-US" sz="4000" dirty="0" smtClean="0">
                <a:solidFill>
                  <a:srgbClr val="FF00FF"/>
                </a:solidFill>
              </a:rPr>
              <a:t>k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>
                <a:solidFill>
                  <a:srgbClr val="0000FF"/>
                </a:solidFill>
              </a:rPr>
              <a:t>1 </a:t>
            </a:r>
            <a:r>
              <a:rPr lang="en-US" sz="4000" dirty="0" smtClean="0"/>
              <a:t>in factored denominator of gen func </a:t>
            </a:r>
            <a:endParaRPr lang="en-US" sz="4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73450" y="2514600"/>
          <a:ext cx="24638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1" name="Equation" r:id="rId4" imgW="2463800" imgH="1727200" progId="Equation.DSMT4">
                  <p:embed/>
                </p:oleObj>
              </mc:Choice>
              <mc:Fallback>
                <p:oleObj name="Equation" r:id="rId4" imgW="2463800" imgH="172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514600"/>
                        <a:ext cx="24638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4267200"/>
            <a:ext cx="6635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</a:t>
            </a:r>
            <a:r>
              <a:rPr lang="en-US" dirty="0" err="1" smtClean="0">
                <a:solidFill>
                  <a:srgbClr val="FF00FF"/>
                </a:solidFill>
              </a:rPr>
              <a:t>k</a:t>
            </a:r>
            <a:r>
              <a:rPr lang="en-US" dirty="0" smtClean="0"/>
              <a:t> partial fractions:</a:t>
            </a:r>
            <a:endParaRPr lang="en-US" dirty="0"/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609600" y="4876800"/>
          <a:ext cx="7924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2" name="Equation" r:id="rId6" imgW="7924800" imgH="1663700" progId="Equation.DSMT4">
                  <p:embed/>
                </p:oleObj>
              </mc:Choice>
              <mc:Fallback>
                <p:oleObj name="Equation" r:id="rId6" imgW="7924800" imgH="166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792480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Fractions Caveat #2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192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use </a:t>
            </a:r>
            <a:r>
              <a:rPr lang="en-US" sz="3600" dirty="0" smtClean="0">
                <a:solidFill>
                  <a:srgbClr val="FF00FF"/>
                </a:solidFill>
              </a:rPr>
              <a:t>polynomial long division </a:t>
            </a:r>
            <a:r>
              <a:rPr lang="en-US" sz="3600" dirty="0" smtClean="0">
                <a:solidFill>
                  <a:srgbClr val="000000"/>
                </a:solidFill>
              </a:rPr>
              <a:t>to find Q(x) and R(x) such that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81000" y="1638300"/>
          <a:ext cx="6273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09" name="Equation" r:id="rId4" imgW="6273720" imgH="571320" progId="Equation.DSMT4">
                  <p:embed/>
                </p:oleObj>
              </mc:Choice>
              <mc:Fallback>
                <p:oleObj name="Equation" r:id="rId4" imgW="6273720" imgH="5713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38300"/>
                        <a:ext cx="6273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3622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If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(N) </a:t>
            </a:r>
            <a:r>
              <a:rPr lang="en-US" sz="4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(D)… </a:t>
            </a:r>
            <a:endParaRPr lang="en-US" sz="4000" dirty="0"/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406400" y="4724400"/>
          <a:ext cx="553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10" name="Equation" r:id="rId6" imgW="5537160" imgH="571320" progId="Equation.DSMT4">
                  <p:embed/>
                </p:oleObj>
              </mc:Choice>
              <mc:Fallback>
                <p:oleObj name="Equation" r:id="rId6" imgW="5537160" imgH="571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724400"/>
                        <a:ext cx="5537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81000" y="55626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and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(R)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deg</a:t>
            </a:r>
            <a:r>
              <a:rPr lang="en-US" sz="4000" dirty="0" smtClean="0"/>
              <a:t>(D).</a:t>
            </a:r>
            <a:endParaRPr lang="en-US" sz="4000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Finding coefficients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753612"/>
            <a:ext cx="83160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If a generating function</a:t>
            </a:r>
          </a:p>
          <a:p>
            <a:r>
              <a:rPr lang="en-US" sz="4800" dirty="0" err="1" smtClean="0">
                <a:solidFill>
                  <a:srgbClr val="0000FF"/>
                </a:solidFill>
              </a:rPr>
              <a:t>H</a:t>
            </a:r>
            <a:r>
              <a:rPr lang="en-US" sz="4800" dirty="0" err="1" smtClean="0"/>
              <a:t>(x</a:t>
            </a:r>
            <a:r>
              <a:rPr lang="en-US" sz="4800" dirty="0" smtClean="0"/>
              <a:t>) is a rational function</a:t>
            </a:r>
          </a:p>
          <a:p>
            <a:r>
              <a:rPr lang="en-US" sz="4800" dirty="0" smtClean="0"/>
              <a:t>there is a simple way to find</a:t>
            </a:r>
          </a:p>
          <a:p>
            <a:r>
              <a:rPr lang="en-US" sz="4800" dirty="0" smtClean="0"/>
              <a:t>the </a:t>
            </a:r>
            <a:r>
              <a:rPr lang="en-US" sz="4800" dirty="0" smtClean="0">
                <a:solidFill>
                  <a:srgbClr val="0000FF"/>
                </a:solidFill>
              </a:rPr>
              <a:t>n</a:t>
            </a:r>
            <a:r>
              <a:rPr lang="en-US" sz="4800" dirty="0" smtClean="0"/>
              <a:t>th coefficient </a:t>
            </a:r>
            <a:r>
              <a:rPr lang="en-US" sz="4800" dirty="0" err="1" smtClean="0"/>
              <a:t>h</a:t>
            </a:r>
            <a:r>
              <a:rPr lang="en-US" sz="4800" baseline="-25000" dirty="0" err="1" smtClean="0">
                <a:solidFill>
                  <a:srgbClr val="0000FF"/>
                </a:solidFill>
              </a:rPr>
              <a:t>n</a:t>
            </a:r>
            <a:endParaRPr lang="en-US" sz="4800" dirty="0">
              <a:solidFill>
                <a:srgbClr val="000000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907347" y="2514600"/>
            <a:ext cx="6236653" cy="762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quotient of polynomials</a:t>
            </a:r>
            <a:endParaRPr lang="en-US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dirty="0" smtClean="0"/>
              <a:t>coefficients of rational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219200"/>
            <a:ext cx="8724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For polynomials </a:t>
            </a:r>
            <a:r>
              <a:rPr lang="en-US" sz="5400" dirty="0" smtClean="0">
                <a:solidFill>
                  <a:srgbClr val="0000FF"/>
                </a:solidFill>
              </a:rPr>
              <a:t>P(x)</a:t>
            </a:r>
            <a:r>
              <a:rPr lang="en-US" sz="5400" dirty="0" smtClean="0"/>
              <a:t>, </a:t>
            </a:r>
            <a:r>
              <a:rPr lang="en-US" sz="5400" dirty="0" smtClean="0">
                <a:solidFill>
                  <a:srgbClr val="0000FF"/>
                </a:solidFill>
              </a:rPr>
              <a:t>Q(x)</a:t>
            </a:r>
            <a:endParaRPr lang="en-US" sz="5400" dirty="0"/>
          </a:p>
          <a:p>
            <a:r>
              <a:rPr lang="en-US" sz="5400" dirty="0" smtClean="0"/>
              <a:t>can find formula for </a:t>
            </a:r>
            <a:r>
              <a:rPr lang="en-US" sz="5400" dirty="0" err="1" smtClean="0"/>
              <a:t>coeff</a:t>
            </a:r>
            <a:r>
              <a:rPr lang="en-US" sz="5400" dirty="0" smtClean="0"/>
              <a:t> of </a:t>
            </a:r>
            <a:r>
              <a:rPr lang="en-US" sz="5400" dirty="0" err="1" smtClean="0">
                <a:solidFill>
                  <a:srgbClr val="0000FF"/>
                </a:solidFill>
              </a:rPr>
              <a:t>x</a:t>
            </a:r>
            <a:r>
              <a:rPr lang="en-US" sz="5400" baseline="30000" dirty="0" err="1" smtClean="0">
                <a:solidFill>
                  <a:srgbClr val="0000FF"/>
                </a:solidFill>
              </a:rPr>
              <a:t>n</a:t>
            </a:r>
            <a:r>
              <a:rPr lang="en-US" sz="5400" dirty="0" smtClean="0"/>
              <a:t> in</a:t>
            </a:r>
            <a:endParaRPr lang="en-US" sz="5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200295"/>
              </p:ext>
            </p:extLst>
          </p:nvPr>
        </p:nvGraphicFramePr>
        <p:xfrm>
          <a:off x="2971800" y="2662237"/>
          <a:ext cx="2001837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7" name="Equation" r:id="rId4" imgW="419100" imgH="495300" progId="Equation.DSMT4">
                  <p:embed/>
                </p:oleObj>
              </mc:Choice>
              <mc:Fallback>
                <p:oleObj name="Equation" r:id="rId4" imgW="4191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2237"/>
                        <a:ext cx="2001837" cy="236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029200"/>
            <a:ext cx="8113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using </a:t>
            </a:r>
            <a:r>
              <a:rPr lang="en-US" sz="6000" dirty="0" smtClean="0">
                <a:solidFill>
                  <a:srgbClr val="008000"/>
                </a:solidFill>
              </a:rPr>
              <a:t>partial fractions</a:t>
            </a:r>
            <a:endParaRPr lang="en-US" sz="6000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Fraction Example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/>
        </p:nvGraphicFramePr>
        <p:xfrm>
          <a:off x="800100" y="1454150"/>
          <a:ext cx="45339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3" name="Equation" r:id="rId3" imgW="4533900" imgH="1435100" progId="Equation.DSMT4">
                  <p:embed/>
                </p:oleObj>
              </mc:Choice>
              <mc:Fallback>
                <p:oleObj name="Equation" r:id="rId3" imgW="4533900" imgH="1435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454150"/>
                        <a:ext cx="45339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14"/>
          <p:cNvGraphicFramePr>
            <a:graphicFrameLocks noChangeAspect="1"/>
          </p:cNvGraphicFramePr>
          <p:nvPr/>
        </p:nvGraphicFramePr>
        <p:xfrm>
          <a:off x="762000" y="3086100"/>
          <a:ext cx="48006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4" name="Equation" r:id="rId5" imgW="4800600" imgH="1180800" progId="Equation.DSMT4">
                  <p:embed/>
                </p:oleObj>
              </mc:Choice>
              <mc:Fallback>
                <p:oleObj name="Equation" r:id="rId5" imgW="4800600" imgH="1180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86100"/>
                        <a:ext cx="48006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14"/>
          <p:cNvGraphicFramePr>
            <a:graphicFrameLocks noChangeAspect="1"/>
          </p:cNvGraphicFramePr>
          <p:nvPr/>
        </p:nvGraphicFramePr>
        <p:xfrm>
          <a:off x="762000" y="4591050"/>
          <a:ext cx="452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25" name="Equation" r:id="rId7" imgW="4520880" imgH="1143000" progId="Equation.DSMT4">
                  <p:embed/>
                </p:oleObj>
              </mc:Choice>
              <mc:Fallback>
                <p:oleObj name="Equation" r:id="rId7" imgW="4520880" imgH="1143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91050"/>
                        <a:ext cx="4521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4876800" y="4191000"/>
            <a:ext cx="3810000" cy="1077218"/>
            <a:chOff x="4876800" y="4191000"/>
            <a:chExt cx="3810000" cy="1077218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4191000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Express as sum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 bwMode="auto">
            <a:xfrm>
              <a:off x="4876800" y="4191000"/>
              <a:ext cx="1219200" cy="990600"/>
            </a:xfrm>
            <a:prstGeom prst="arc">
              <a:avLst>
                <a:gd name="adj1" fmla="val 18395793"/>
                <a:gd name="adj2" fmla="val 4839066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4800600" y="2199382"/>
            <a:ext cx="3962400" cy="1077218"/>
            <a:chOff x="4800600" y="2199382"/>
            <a:chExt cx="3962400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5943600" y="2199382"/>
              <a:ext cx="2819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FF"/>
                  </a:solidFill>
                </a:rPr>
                <a:t>Factor denominator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>
              <a:off x="4800600" y="2209800"/>
              <a:ext cx="1295400" cy="1066800"/>
            </a:xfrm>
            <a:prstGeom prst="arc">
              <a:avLst>
                <a:gd name="adj1" fmla="val 17043301"/>
                <a:gd name="adj2" fmla="val 3896894"/>
              </a:avLst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Partial Fractions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00FF"/>
                </a:solidFill>
              </a:rPr>
              <a:t>H</a:t>
            </a:r>
            <a:r>
              <a:rPr lang="en-US" dirty="0" smtClean="0"/>
              <a:t>(x)</a:t>
            </a:r>
            <a:endParaRPr lang="en-US" dirty="0"/>
          </a:p>
        </p:txBody>
      </p:sp>
      <p:graphicFrame>
        <p:nvGraphicFramePr>
          <p:cNvPr id="1013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71222"/>
              </p:ext>
            </p:extLst>
          </p:nvPr>
        </p:nvGraphicFramePr>
        <p:xfrm>
          <a:off x="1104900" y="1358900"/>
          <a:ext cx="6705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33" name="Equation" r:id="rId3" imgW="6705600" imgH="1625600" progId="Equation.DSMT4">
                  <p:embed/>
                </p:oleObj>
              </mc:Choice>
              <mc:Fallback>
                <p:oleObj name="Equation" r:id="rId3" imgW="6705600" imgH="1625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358900"/>
                        <a:ext cx="67056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557615"/>
              </p:ext>
            </p:extLst>
          </p:nvPr>
        </p:nvGraphicFramePr>
        <p:xfrm>
          <a:off x="2057400" y="3778250"/>
          <a:ext cx="4684499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34" name="Equation" r:id="rId5" imgW="3898900" imgH="850900" progId="Equation.DSMT4">
                  <p:embed/>
                </p:oleObj>
              </mc:Choice>
              <mc:Fallback>
                <p:oleObj name="Equation" r:id="rId5" imgW="38989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78250"/>
                        <a:ext cx="4684499" cy="1022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4191000" y="2895600"/>
            <a:ext cx="2667000" cy="990600"/>
            <a:chOff x="4191000" y="2895600"/>
            <a:chExt cx="2667000" cy="990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rot="16200000" flipH="1">
              <a:off x="3886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rot="5400000">
              <a:off x="6172200" y="3200400"/>
              <a:ext cx="990600" cy="381000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Box 20"/>
          <p:cNvSpPr txBox="1"/>
          <p:nvPr/>
        </p:nvSpPr>
        <p:spPr>
          <a:xfrm>
            <a:off x="1447800" y="5257800"/>
            <a:ext cx="6240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FF"/>
                </a:solidFill>
              </a:rPr>
              <a:t>TO DO:</a:t>
            </a:r>
            <a:r>
              <a:rPr lang="en-US" dirty="0" smtClean="0">
                <a:solidFill>
                  <a:srgbClr val="000000"/>
                </a:solidFill>
              </a:rPr>
              <a:t> find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2" name="Object 14"/>
          <p:cNvGraphicFramePr>
            <a:graphicFrameLocks noChangeAspect="1"/>
          </p:cNvGraphicFramePr>
          <p:nvPr/>
        </p:nvGraphicFramePr>
        <p:xfrm>
          <a:off x="869950" y="1651000"/>
          <a:ext cx="7327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3" name="Equation" r:id="rId3" imgW="7327800" imgH="1307880" progId="Equation.DSMT4">
                  <p:embed/>
                </p:oleObj>
              </mc:Choice>
              <mc:Fallback>
                <p:oleObj name="Equation" r:id="rId3" imgW="7327800" imgH="1307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51000"/>
                        <a:ext cx="73279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909" y="3544669"/>
            <a:ext cx="831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Multiply both sides by </a:t>
            </a:r>
            <a:r>
              <a:rPr lang="en-US" sz="3600" dirty="0" err="1" smtClean="0">
                <a:solidFill>
                  <a:srgbClr val="FF00FF"/>
                </a:solidFill>
              </a:rPr>
              <a:t>denom</a:t>
            </a:r>
            <a:r>
              <a:rPr lang="en-US" sz="3600" dirty="0" smtClean="0">
                <a:solidFill>
                  <a:srgbClr val="FF00FF"/>
                </a:solidFill>
              </a:rPr>
              <a:t> of LHS. 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4775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4" name="Equation" r:id="rId5" imgW="6057720" imgH="660240" progId="Equation.DSMT4">
                  <p:embed/>
                </p:oleObj>
              </mc:Choice>
              <mc:Fallback>
                <p:oleObj name="Equation" r:id="rId5" imgW="605772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775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102404" name="Object 14"/>
          <p:cNvGraphicFramePr>
            <a:graphicFrameLocks noChangeAspect="1"/>
          </p:cNvGraphicFramePr>
          <p:nvPr/>
        </p:nvGraphicFramePr>
        <p:xfrm>
          <a:off x="1555750" y="1473200"/>
          <a:ext cx="605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37" name="Equation" r:id="rId3" imgW="6057720" imgH="660240" progId="Equation.DSMT4">
                  <p:embed/>
                </p:oleObj>
              </mc:Choice>
              <mc:Fallback>
                <p:oleObj name="Equation" r:id="rId3" imgW="6057720" imgH="660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473200"/>
                        <a:ext cx="6057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209800"/>
            <a:ext cx="583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Substitute in values for x.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3428" name="Object 14"/>
          <p:cNvGraphicFramePr>
            <a:graphicFrameLocks noChangeAspect="1"/>
          </p:cNvGraphicFramePr>
          <p:nvPr/>
        </p:nvGraphicFramePr>
        <p:xfrm>
          <a:off x="762000" y="3124200"/>
          <a:ext cx="139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38" name="Equation" r:id="rId5" imgW="1396800" imgH="482400" progId="Equation.DSMT4">
                  <p:embed/>
                </p:oleObj>
              </mc:Choice>
              <mc:Fallback>
                <p:oleObj name="Equation" r:id="rId5" imgW="13968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1397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14"/>
          <p:cNvGraphicFramePr>
            <a:graphicFrameLocks noChangeAspect="1"/>
          </p:cNvGraphicFramePr>
          <p:nvPr/>
        </p:nvGraphicFramePr>
        <p:xfrm>
          <a:off x="1295400" y="3771900"/>
          <a:ext cx="2946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39" name="Equation" r:id="rId7" imgW="2946240" imgH="660240" progId="Equation.DSMT4">
                  <p:embed/>
                </p:oleObj>
              </mc:Choice>
              <mc:Fallback>
                <p:oleObj name="Equation" r:id="rId7" imgW="294624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71900"/>
                        <a:ext cx="2946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14"/>
          <p:cNvGraphicFramePr>
            <a:graphicFrameLocks noChangeAspect="1"/>
          </p:cNvGraphicFramePr>
          <p:nvPr/>
        </p:nvGraphicFramePr>
        <p:xfrm>
          <a:off x="6280150" y="3670300"/>
          <a:ext cx="1981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40" name="Equation" r:id="rId9" imgW="1981080" imgH="863280" progId="Equation.DSMT4">
                  <p:embed/>
                </p:oleObj>
              </mc:Choice>
              <mc:Fallback>
                <p:oleObj name="Equation" r:id="rId9" imgW="1981080" imgH="863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670300"/>
                        <a:ext cx="1981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4"/>
          <p:cNvGraphicFramePr>
            <a:graphicFrameLocks noChangeAspect="1"/>
          </p:cNvGraphicFramePr>
          <p:nvPr/>
        </p:nvGraphicFramePr>
        <p:xfrm>
          <a:off x="762000" y="4908550"/>
          <a:ext cx="213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41" name="Equation" r:id="rId11" imgW="2133360" imgH="545760" progId="Equation.DSMT4">
                  <p:embed/>
                </p:oleObj>
              </mc:Choice>
              <mc:Fallback>
                <p:oleObj name="Equation" r:id="rId11" imgW="2133360" imgH="5457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08550"/>
                        <a:ext cx="21336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14"/>
          <p:cNvGraphicFramePr>
            <a:graphicFrameLocks noChangeAspect="1"/>
          </p:cNvGraphicFramePr>
          <p:nvPr/>
        </p:nvGraphicFramePr>
        <p:xfrm>
          <a:off x="1295400" y="5562600"/>
          <a:ext cx="426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42" name="Equation" r:id="rId13" imgW="4267080" imgH="685800" progId="Equation.DSMT4">
                  <p:embed/>
                </p:oleObj>
              </mc:Choice>
              <mc:Fallback>
                <p:oleObj name="Equation" r:id="rId13" imgW="426708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4267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14"/>
          <p:cNvGraphicFramePr>
            <a:graphicFrameLocks noChangeAspect="1"/>
          </p:cNvGraphicFramePr>
          <p:nvPr/>
        </p:nvGraphicFramePr>
        <p:xfrm>
          <a:off x="6280150" y="5486400"/>
          <a:ext cx="157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43" name="Equation" r:id="rId15" imgW="1574640" imgH="863280" progId="Equation.DSMT4">
                  <p:embed/>
                </p:oleObj>
              </mc:Choice>
              <mc:Fallback>
                <p:oleObj name="Equation" r:id="rId15" imgW="1574640" imgH="8632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5486400"/>
                        <a:ext cx="1574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Finding the coefficients</a:t>
            </a:r>
            <a:endParaRPr lang="en-US" sz="4000" dirty="0"/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141413" y="1274763"/>
          <a:ext cx="6892925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1" name="Equation" r:id="rId3" imgW="4495680" imgH="1269720" progId="Equation.DSMT4">
                  <p:embed/>
                </p:oleObj>
              </mc:Choice>
              <mc:Fallback>
                <p:oleObj name="Equation" r:id="rId3" imgW="4495680" imgH="12697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274763"/>
                        <a:ext cx="6892925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8600" y="3664802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the partial fraction expansion</a:t>
            </a:r>
            <a:endParaRPr lang="en-US" sz="4800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2971800" y="1219200"/>
          <a:ext cx="5354638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2" name="Equation" r:id="rId5" imgW="3848100" imgH="1447800" progId="Equation.DSMT4">
                  <p:embed/>
                </p:oleObj>
              </mc:Choice>
              <mc:Fallback>
                <p:oleObj name="Equation" r:id="rId5" imgW="3848100" imgH="144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19200"/>
                        <a:ext cx="5354638" cy="20145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4267200"/>
          <a:ext cx="4800600" cy="195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73" name="Equation" r:id="rId7" imgW="749300" imgH="304800" progId="Equation.DSMT4">
                  <p:embed/>
                </p:oleObj>
              </mc:Choice>
              <mc:Fallback>
                <p:oleObj name="Equation" r:id="rId7" imgW="749300" imgH="304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4800600" cy="195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1487269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partial fraction expansion of </a:t>
            </a:r>
            <a:r>
              <a:rPr lang="en-US" sz="3600" dirty="0" smtClean="0">
                <a:solidFill>
                  <a:srgbClr val="0000FF"/>
                </a:solidFill>
              </a:rPr>
              <a:t>P</a:t>
            </a:r>
            <a:r>
              <a:rPr lang="en-US" sz="3600" dirty="0" smtClean="0"/>
              <a:t>(x)/</a:t>
            </a:r>
            <a:r>
              <a:rPr lang="en-US" sz="3600" dirty="0" smtClean="0">
                <a:solidFill>
                  <a:srgbClr val="0000FF"/>
                </a:solidFill>
              </a:rPr>
              <a:t>Q</a:t>
            </a:r>
            <a:r>
              <a:rPr lang="en-US" sz="3600" dirty="0" smtClean="0"/>
              <a:t>(x) contains terms of the form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81050" y="3003550"/>
          <a:ext cx="42418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3" name="Equation" r:id="rId3" imgW="4241800" imgH="1917700" progId="Equation.DSMT4">
                  <p:embed/>
                </p:oleObj>
              </mc:Choice>
              <mc:Fallback>
                <p:oleObj name="Equation" r:id="rId3" imgW="4241800" imgH="1917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003550"/>
                        <a:ext cx="42418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5257800"/>
            <a:ext cx="6351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1/</a:t>
            </a:r>
            <a:r>
              <a:rPr lang="en-US" sz="3600" b="1" dirty="0" smtClean="0">
                <a:solidFill>
                  <a:srgbClr val="008000"/>
                </a:solidFill>
                <a:latin typeface="Symbol" charset="2"/>
                <a:cs typeface="Symbol" charset="2"/>
                <a:sym typeface="Symbol"/>
              </a:rPr>
              <a:t>α</a:t>
            </a:r>
            <a:r>
              <a:rPr lang="en-US" sz="3600" dirty="0" smtClean="0">
                <a:solidFill>
                  <a:srgbClr val="008000"/>
                </a:solidFill>
                <a:sym typeface="Symbol"/>
              </a:rPr>
              <a:t> </a:t>
            </a:r>
            <a:r>
              <a:rPr lang="en-US" sz="3600" dirty="0" smtClean="0">
                <a:sym typeface="Symbol"/>
              </a:rPr>
              <a:t>is a root of </a:t>
            </a:r>
            <a:r>
              <a:rPr lang="en-US" sz="3600" dirty="0" smtClean="0">
                <a:solidFill>
                  <a:srgbClr val="0000FF"/>
                </a:solidFill>
                <a:sym typeface="Symbol"/>
              </a:rPr>
              <a:t>Q</a:t>
            </a:r>
            <a:r>
              <a:rPr lang="en-US" sz="3600" dirty="0" smtClean="0">
                <a:sym typeface="Symbol"/>
              </a:rPr>
              <a:t>(x).</a:t>
            </a:r>
            <a:endParaRPr lang="en-US" sz="3600" dirty="0"/>
          </a:p>
        </p:txBody>
      </p:sp>
      <p:grpSp>
        <p:nvGrpSpPr>
          <p:cNvPr id="4" name="Group 15"/>
          <p:cNvGrpSpPr/>
          <p:nvPr/>
        </p:nvGrpSpPr>
        <p:grpSpPr>
          <a:xfrm>
            <a:off x="3962400" y="2819400"/>
            <a:ext cx="4952999" cy="1077218"/>
            <a:chOff x="3812309" y="2819399"/>
            <a:chExt cx="5103090" cy="895784"/>
          </a:xfrm>
        </p:grpSpPr>
        <p:sp>
          <p:nvSpPr>
            <p:cNvPr id="11" name="TextBox 10"/>
            <p:cNvSpPr txBox="1"/>
            <p:nvPr/>
          </p:nvSpPr>
          <p:spPr>
            <a:xfrm>
              <a:off x="5029200" y="2819399"/>
              <a:ext cx="3886199" cy="895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FF"/>
                  </a:solidFill>
                </a:rPr>
                <a:t>We know the </a:t>
              </a:r>
              <a:r>
                <a:rPr lang="en-US" sz="3200" dirty="0" smtClean="0">
                  <a:solidFill>
                    <a:srgbClr val="0000FF"/>
                  </a:solidFill>
                </a:rPr>
                <a:t>n</a:t>
              </a:r>
              <a:r>
                <a:rPr lang="en-US" sz="3200" baseline="30000" dirty="0" smtClean="0">
                  <a:solidFill>
                    <a:srgbClr val="FF00FF"/>
                  </a:solidFill>
                </a:rPr>
                <a:t>th</a:t>
              </a:r>
              <a:r>
                <a:rPr lang="en-US" sz="3200" dirty="0" smtClean="0">
                  <a:solidFill>
                    <a:srgbClr val="FF00FF"/>
                  </a:solidFill>
                </a:rPr>
                <a:t> </a:t>
              </a:r>
              <a:r>
                <a:rPr lang="en-US" sz="3200" dirty="0" err="1" smtClean="0">
                  <a:solidFill>
                    <a:srgbClr val="FF00FF"/>
                  </a:solidFill>
                </a:rPr>
                <a:t>coeff</a:t>
              </a:r>
              <a:r>
                <a:rPr lang="en-US" sz="3200" dirty="0" smtClean="0">
                  <a:solidFill>
                    <a:srgbClr val="FF00FF"/>
                  </a:solidFill>
                </a:rPr>
                <a:t> of this!</a:t>
              </a:r>
              <a:endParaRPr lang="en-US" sz="3200" dirty="0">
                <a:solidFill>
                  <a:srgbClr val="FF00FF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1"/>
            </p:cNvCxnSpPr>
            <p:nvPr/>
          </p:nvCxnSpPr>
          <p:spPr bwMode="auto">
            <a:xfrm rot="10800000" flipV="1">
              <a:off x="3812309" y="3267289"/>
              <a:ext cx="1216891" cy="249131"/>
            </a:xfrm>
            <a:prstGeom prst="straightConnector1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FF00FF"/>
              </a:solidFill>
              <a:prstDash val="sysDot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4447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11M.</a:t>
            </a:r>
            <a:fld id="{A585D087-0720-40C8-BCB9-442D95888E3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668963" y="3810000"/>
          <a:ext cx="31702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4" name="Equation" r:id="rId5" imgW="965200" imgH="533400" progId="Equation.DSMT4">
                  <p:embed/>
                </p:oleObj>
              </mc:Choice>
              <mc:Fallback>
                <p:oleObj name="Equation" r:id="rId5" imgW="965200" imgH="533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810000"/>
                        <a:ext cx="3170237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0"/>
          </a:schemeClr>
        </a:solidFill>
        <a:ln w="28575" cap="flat" cmpd="sng" algn="ctr">
          <a:solidFill>
            <a:srgbClr val="FF00FF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21678</TotalTime>
  <Words>272</Words>
  <Application>Microsoft Macintosh PowerPoint</Application>
  <PresentationFormat>On-screen Show (4:3)</PresentationFormat>
  <Paragraphs>49</Paragraphs>
  <Slides>11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6.042 Lecture Template</vt:lpstr>
      <vt:lpstr>Equation</vt:lpstr>
      <vt:lpstr>PowerPoint Presentation</vt:lpstr>
      <vt:lpstr>Finding coefficients</vt:lpstr>
      <vt:lpstr>coefficients of rational functions</vt:lpstr>
      <vt:lpstr>Partial Fraction Example</vt:lpstr>
      <vt:lpstr>Partial Fractions for H(x)</vt:lpstr>
      <vt:lpstr>Solve for A1 and A2</vt:lpstr>
      <vt:lpstr>Solve for A1 and A2</vt:lpstr>
      <vt:lpstr>Finding the coefficients</vt:lpstr>
      <vt:lpstr>In General…</vt:lpstr>
      <vt:lpstr>Partial Fractions Caveat #1</vt:lpstr>
      <vt:lpstr>Partial Fractions Caveat #2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1863</cp:revision>
  <cp:lastPrinted>2012-04-20T13:32:44Z</cp:lastPrinted>
  <dcterms:created xsi:type="dcterms:W3CDTF">2010-04-23T03:47:24Z</dcterms:created>
  <dcterms:modified xsi:type="dcterms:W3CDTF">2012-04-23T19:17:31Z</dcterms:modified>
</cp:coreProperties>
</file>