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6" r:id="rId2"/>
    <p:sldId id="457" r:id="rId3"/>
    <p:sldId id="436" r:id="rId4"/>
    <p:sldId id="439" r:id="rId5"/>
    <p:sldId id="458" r:id="rId6"/>
    <p:sldId id="440" r:id="rId7"/>
    <p:sldId id="442" r:id="rId8"/>
    <p:sldId id="279" r:id="rId9"/>
    <p:sldId id="445" r:id="rId10"/>
    <p:sldId id="443" r:id="rId11"/>
    <p:sldId id="460" r:id="rId12"/>
    <p:sldId id="471" r:id="rId13"/>
    <p:sldId id="473" r:id="rId14"/>
    <p:sldId id="470" r:id="rId15"/>
    <p:sldId id="474" r:id="rId16"/>
    <p:sldId id="446" r:id="rId17"/>
    <p:sldId id="447" r:id="rId18"/>
    <p:sldId id="448" r:id="rId19"/>
    <p:sldId id="462" r:id="rId20"/>
    <p:sldId id="449" r:id="rId21"/>
    <p:sldId id="450" r:id="rId22"/>
    <p:sldId id="444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151" d="100"/>
          <a:sy n="151" d="100"/>
        </p:scale>
        <p:origin x="-1680" y="-104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12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13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8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17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19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20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21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9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22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11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9600" b="1" dirty="0">
                <a:latin typeface="Comic Sans MS" pitchFamily="66" charset="0"/>
              </a:rPr>
              <a:t>Partial </a:t>
            </a:r>
            <a:r>
              <a:rPr lang="en-US" sz="9600" b="1" dirty="0" smtClean="0">
                <a:latin typeface="Comic Sans MS" pitchFamily="66" charset="0"/>
              </a:rPr>
              <a:t>Orders</a:t>
            </a:r>
            <a:endParaRPr lang="en-US" sz="9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7030A0"/>
                </a:solidFill>
              </a:rPr>
              <a:t>strict</a:t>
            </a:r>
            <a:r>
              <a:rPr lang="en-US" sz="5400" dirty="0" smtClean="0"/>
              <a:t> partial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path-total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26" y="2057400"/>
            <a:ext cx="8149547" cy="2743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cs typeface="Times New Roman" pitchFamily="18" charset="0"/>
              </a:rPr>
              <a:t>Given any two elements,</a:t>
            </a:r>
          </a:p>
          <a:p>
            <a:pPr>
              <a:lnSpc>
                <a:spcPct val="90000"/>
              </a:lnSpc>
            </a:pPr>
            <a:r>
              <a:rPr lang="en-US" sz="5400" dirty="0" smtClean="0">
                <a:cs typeface="Times New Roman" pitchFamily="18" charset="0"/>
              </a:rPr>
              <a:t>one will be “</a:t>
            </a:r>
            <a:r>
              <a:rPr lang="en-US" sz="5400" dirty="0">
                <a:cs typeface="Times New Roman" pitchFamily="18" charset="0"/>
              </a:rPr>
              <a:t>b</a:t>
            </a:r>
            <a:r>
              <a:rPr lang="en-US" sz="5400" dirty="0" smtClean="0">
                <a:cs typeface="Times New Roman" pitchFamily="18" charset="0"/>
              </a:rPr>
              <a:t>igger than”</a:t>
            </a:r>
          </a:p>
          <a:p>
            <a:pPr>
              <a:lnSpc>
                <a:spcPct val="90000"/>
              </a:lnSpc>
            </a:pPr>
            <a:r>
              <a:rPr lang="en-US" sz="5400" dirty="0" smtClean="0">
                <a:cs typeface="Times New Roman" pitchFamily="18" charset="0"/>
              </a:rPr>
              <a:t>the other one.</a:t>
            </a:r>
          </a:p>
        </p:txBody>
      </p:sp>
    </p:spTree>
    <p:extLst>
      <p:ext uri="{BB962C8B-B14F-4D97-AF65-F5344CB8AC3E}">
        <p14:creationId xmlns:p14="http://schemas.microsoft.com/office/powerpoint/2010/main" val="6933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path-total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cs typeface="Times New Roman" pitchFamily="18" charset="0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basic example:</a:t>
            </a:r>
          </a:p>
          <a:p>
            <a:pPr>
              <a:lnSpc>
                <a:spcPct val="90000"/>
              </a:lnSpc>
            </a:pP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>
                <a:cs typeface="Times New Roman" pitchFamily="18" charset="0"/>
              </a:rPr>
              <a:t>  or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cs typeface="Times New Roman" pitchFamily="18" charset="0"/>
              </a:rPr>
              <a:t> on </a:t>
            </a:r>
            <a:r>
              <a:rPr lang="en-US" sz="6000" dirty="0">
                <a:cs typeface="Times New Roman" pitchFamily="18" charset="0"/>
              </a:rPr>
              <a:t>the </a:t>
            </a:r>
            <a:r>
              <a:rPr lang="en-US" sz="6000" dirty="0" err="1" smtClean="0">
                <a:cs typeface="Times New Roman" pitchFamily="18" charset="0"/>
              </a:rPr>
              <a:t>Reals</a:t>
            </a:r>
            <a:r>
              <a:rPr lang="en-US" sz="6000" dirty="0" smtClean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6600" dirty="0">
                <a:sym typeface="Symbol" pitchFamily="18" charset="2"/>
              </a:rPr>
              <a:t>if </a:t>
            </a:r>
            <a:r>
              <a:rPr lang="en-US" sz="6600" dirty="0">
                <a:solidFill>
                  <a:srgbClr val="0000FF"/>
                </a:solidFill>
                <a:sym typeface="Symbol" pitchFamily="18" charset="2"/>
              </a:rPr>
              <a:t>x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≠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, then either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x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&lt;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   OR 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&lt;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x</a:t>
            </a:r>
          </a:p>
          <a:p>
            <a:pPr>
              <a:lnSpc>
                <a:spcPct val="90000"/>
              </a:lnSpc>
            </a:pP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54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path-total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3657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6000" dirty="0" smtClean="0">
                <a:cs typeface="Times New Roman" pitchFamily="18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cs typeface="Times New Roman" pitchFamily="18" charset="0"/>
              </a:rPr>
              <a:t>path-total</a:t>
            </a:r>
            <a:r>
              <a:rPr lang="en-US" sz="6000" dirty="0" smtClean="0"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6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6600" dirty="0">
                <a:sym typeface="Symbol" pitchFamily="18" charset="2"/>
              </a:rPr>
              <a:t>if </a:t>
            </a:r>
            <a:r>
              <a:rPr lang="en-US" sz="6600" dirty="0">
                <a:solidFill>
                  <a:srgbClr val="0000FF"/>
                </a:solidFill>
                <a:sym typeface="Symbol" pitchFamily="18" charset="2"/>
              </a:rPr>
              <a:t>x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≠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, then either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x R y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   </a:t>
            </a:r>
            <a:r>
              <a:rPr lang="en-US" sz="5400" dirty="0" smtClean="0">
                <a:latin typeface="Comic Sans MS"/>
                <a:cs typeface="Comic Sans MS"/>
                <a:sym typeface="Symbol" pitchFamily="18" charset="2"/>
              </a:rPr>
              <a:t>OR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y 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R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x</a:t>
            </a:r>
          </a:p>
          <a:p>
            <a:pPr>
              <a:lnSpc>
                <a:spcPct val="90000"/>
              </a:lnSpc>
            </a:pP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5400" dirty="0" smtClean="0">
              <a:cs typeface="Times New Roman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4800" y="3352800"/>
            <a:ext cx="8610600" cy="25146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incomparable </a:t>
            </a:r>
            <a:r>
              <a:rPr lang="en-US" sz="5400" dirty="0" smtClean="0">
                <a:latin typeface="Comic Sans MS" pitchFamily="66" charset="0"/>
              </a:rPr>
              <a:t>elements</a:t>
            </a:r>
            <a:endParaRPr lang="en-US" sz="5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22179" y="1578114"/>
            <a:ext cx="817613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The whole partial order is a chain</a:t>
            </a:r>
            <a:endParaRPr lang="en-US" sz="4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9" name="Equation" r:id="rId4" imgW="76200" imgH="165100" progId="Equation.DSMT4">
                    <p:embed/>
                  </p:oleObj>
                </mc:Choice>
                <mc:Fallback>
                  <p:oleObj name="Equation" r:id="rId4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0" name="Equation" r:id="rId6" imgW="76200" imgH="165100" progId="Equation.DSMT4">
                    <p:embed/>
                  </p:oleObj>
                </mc:Choice>
                <mc:Fallback>
                  <p:oleObj name="Equation" r:id="rId6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1" name="Equation" r:id="rId8" imgW="76200" imgH="165100" progId="Equation.DSMT4">
                    <p:embed/>
                  </p:oleObj>
                </mc:Choice>
                <mc:Fallback>
                  <p:oleObj name="Equation" r:id="rId8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path-total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1115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604969" y="1578114"/>
            <a:ext cx="7831215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opol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ogical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ort</a:t>
            </a:r>
            <a:r>
              <a:rPr lang="en-US" sz="5400" dirty="0" smtClean="0">
                <a:latin typeface="Comic Sans MS"/>
                <a:cs typeface="Comic Sans MS"/>
              </a:rPr>
              <a:t> turns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a partial order into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path-total order</a:t>
            </a:r>
            <a:endParaRPr lang="en-US" sz="5400" dirty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path-total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3200400"/>
            <a:ext cx="8305800" cy="2819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             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 …</a:t>
            </a:r>
            <a:r>
              <a:rPr lang="en-US" sz="5400" dirty="0">
                <a:latin typeface="Comic Sans MS" pitchFamily="66" charset="0"/>
              </a:rPr>
              <a:t>in </a:t>
            </a:r>
            <a:r>
              <a:rPr lang="en-US" sz="5400" dirty="0" smtClean="0">
                <a:latin typeface="Comic Sans MS" pitchFamily="66" charset="0"/>
              </a:rPr>
              <a:t>a</a:t>
            </a:r>
          </a:p>
          <a:p>
            <a:r>
              <a:rPr lang="en-US" sz="5400" dirty="0" smtClean="0">
                <a:latin typeface="Comic Sans MS" pitchFamily="66" charset="0"/>
              </a:rPr>
              <a:t>way that is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consistent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with the partial order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0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30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dirty="0" smtClean="0">
                <a:latin typeface="Comic Sans MS" pitchFamily="66" charset="0"/>
              </a:rPr>
              <a:t>examples:</a:t>
            </a:r>
            <a:r>
              <a:rPr lang="en-US" sz="4000" i="1" dirty="0" smtClean="0">
                <a:latin typeface="Comic Sans MS" pitchFamily="66" charset="0"/>
              </a:rPr>
              <a:t> </a:t>
            </a:r>
          </a:p>
          <a:p>
            <a:pPr marL="457200"/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457200"/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688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685800" y="1470660"/>
            <a:ext cx="7869251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reflexive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924800" cy="3492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 </a:t>
            </a:r>
            <a:r>
              <a:rPr lang="en-US" sz="5400" dirty="0" smtClean="0">
                <a:latin typeface="Comic Sans MS" pitchFamily="66" charset="0"/>
              </a:rPr>
              <a:t>is </a:t>
            </a:r>
          </a:p>
          <a:p>
            <a:pPr marL="742950" indent="-285750" algn="l"/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it is asymmetric 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except for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8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  <a:p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implies 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3581400"/>
            <a:ext cx="533400" cy="762000"/>
            <a:chOff x="609600" y="2438400"/>
            <a:chExt cx="533400" cy="762000"/>
          </a:xfrm>
        </p:grpSpPr>
        <p:sp>
          <p:nvSpPr>
            <p:cNvPr id="6" name="Oval 5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</a:p>
          </p:txBody>
        </p:sp>
      </p:grpSp>
      <p:cxnSp>
        <p:nvCxnSpPr>
          <p:cNvPr id="8" name="Curved Connector 7"/>
          <p:cNvCxnSpPr/>
          <p:nvPr/>
        </p:nvCxnSpPr>
        <p:spPr>
          <a:xfrm flipV="1">
            <a:off x="2057400" y="3505200"/>
            <a:ext cx="21336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4572000" y="3505200"/>
            <a:ext cx="19812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91000" y="3124200"/>
            <a:ext cx="533400" cy="762000"/>
            <a:chOff x="609600" y="2438400"/>
            <a:chExt cx="533400" cy="762000"/>
          </a:xfrm>
        </p:grpSpPr>
        <p:sp>
          <p:nvSpPr>
            <p:cNvPr id="11" name="Oval 10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v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0" y="3657600"/>
            <a:ext cx="533400" cy="762000"/>
            <a:chOff x="609600" y="2438400"/>
            <a:chExt cx="533400" cy="762000"/>
          </a:xfrm>
        </p:grpSpPr>
        <p:sp>
          <p:nvSpPr>
            <p:cNvPr id="14" name="Oval 13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3886200"/>
            <a:ext cx="4419600" cy="76200"/>
            <a:chOff x="2057400" y="3886200"/>
            <a:chExt cx="4419600" cy="76200"/>
          </a:xfrm>
        </p:grpSpPr>
        <p:cxnSp>
          <p:nvCxnSpPr>
            <p:cNvPr id="16" name="Curved Connector 15"/>
            <p:cNvCxnSpPr/>
            <p:nvPr/>
          </p:nvCxnSpPr>
          <p:spPr>
            <a:xfrm flipV="1">
              <a:off x="2057400" y="3886200"/>
              <a:ext cx="2286000" cy="76200"/>
            </a:xfrm>
            <a:prstGeom prst="curvedConnector3">
              <a:avLst>
                <a:gd name="adj1" fmla="val 5087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>
              <a:off x="4267200" y="3886200"/>
              <a:ext cx="2209800" cy="76200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2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2400"/>
              </a:spcAft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47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8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transitive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digraph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7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from 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examples:</a:t>
            </a:r>
            <a:r>
              <a:rPr lang="en-US" sz="4400" i="1" dirty="0" smtClean="0">
                <a:latin typeface="Comic Sans MS" pitchFamily="66" charset="0"/>
              </a:rPr>
              <a:t> </a:t>
            </a: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 </a:t>
            </a:r>
            <a:r>
              <a:rPr lang="en-US" sz="4800" dirty="0" smtClean="0">
                <a:latin typeface="Comic Sans MS" pitchFamily="66" charset="0"/>
              </a:rPr>
              <a:t>on sets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prerequisite</a:t>
            </a:r>
            <a:r>
              <a:rPr lang="en-US" sz="4800" dirty="0" smtClean="0">
                <a:latin typeface="Comic Sans MS" pitchFamily="66" charset="0"/>
              </a:rPr>
              <a:t>” 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800" dirty="0">
                <a:latin typeface="Comic Sans MS" pitchFamily="66" charset="0"/>
              </a:rPr>
              <a:t>,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, on real     </a:t>
            </a:r>
          </a:p>
          <a:p>
            <a:pPr marL="457200" algn="l"/>
            <a:r>
              <a:rPr lang="en-US" sz="4800" dirty="0" smtClean="0">
                <a:latin typeface="Comic Sans MS" pitchFamily="66" charset="0"/>
              </a:rPr>
              <a:t>    numbers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496</Words>
  <Application>Microsoft Macintosh PowerPoint</Application>
  <PresentationFormat>On-screen Show (4:3)</PresentationFormat>
  <Paragraphs>128</Paragraphs>
  <Slides>22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strict partial orders</vt:lpstr>
      <vt:lpstr>PowerPoint Presentation</vt:lpstr>
      <vt:lpstr>path-total orders</vt:lpstr>
      <vt:lpstr>path-total orders</vt:lpstr>
      <vt:lpstr>path-total orders</vt:lpstr>
      <vt:lpstr>path-total orders</vt:lpstr>
      <vt:lpstr>path-total orders</vt:lpstr>
      <vt:lpstr>weak partial orders</vt:lpstr>
      <vt:lpstr>reflexivity</vt:lpstr>
      <vt:lpstr>PowerPoint Presentation</vt:lpstr>
      <vt:lpstr>A/Antisymmetry</vt:lpstr>
      <vt:lpstr>PowerPoint Presentation</vt:lpstr>
      <vt:lpstr>weak partial orders</vt:lpstr>
      <vt:lpstr>weak partial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313</cp:revision>
  <cp:lastPrinted>2012-03-18T23:36:16Z</cp:lastPrinted>
  <dcterms:created xsi:type="dcterms:W3CDTF">2011-03-14T11:24:59Z</dcterms:created>
  <dcterms:modified xsi:type="dcterms:W3CDTF">2012-03-18T23:36:20Z</dcterms:modified>
</cp:coreProperties>
</file>