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88" r:id="rId2"/>
    <p:sldId id="405" r:id="rId3"/>
    <p:sldId id="406" r:id="rId4"/>
    <p:sldId id="404" r:id="rId5"/>
    <p:sldId id="408" r:id="rId6"/>
    <p:sldId id="410" r:id="rId7"/>
    <p:sldId id="413" r:id="rId8"/>
    <p:sldId id="414" r:id="rId9"/>
    <p:sldId id="412" r:id="rId10"/>
    <p:sldId id="395" r:id="rId11"/>
    <p:sldId id="396" r:id="rId12"/>
    <p:sldId id="403" r:id="rId13"/>
    <p:sldId id="398" r:id="rId14"/>
    <p:sldId id="415" r:id="rId15"/>
    <p:sldId id="400" r:id="rId16"/>
    <p:sldId id="401" r:id="rId17"/>
    <p:sldId id="368" r:id="rId18"/>
    <p:sldId id="369" r:id="rId19"/>
    <p:sldId id="367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08" d="100"/>
          <a:sy n="108" d="100"/>
        </p:scale>
        <p:origin x="-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Function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399"/>
            <a:ext cx="5943600" cy="121920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6200" y="16002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prime,</a:t>
            </a:r>
            <a:r>
              <a:rPr lang="en-US" sz="5400" dirty="0"/>
              <a:t> </a:t>
            </a:r>
            <a:r>
              <a:rPr lang="en-US" sz="6000" dirty="0">
                <a:latin typeface="Comic Sans MS" pitchFamily="66" charset="0"/>
              </a:rPr>
              <a:t>everything</a:t>
            </a:r>
            <a:r>
              <a:rPr lang="en-US" sz="60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6000" dirty="0">
                <a:latin typeface="Comic Sans MS" pitchFamily="66" charset="0"/>
              </a:rPr>
              <a:t>is rel. prime to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057400" y="3754438"/>
            <a:ext cx="5416780" cy="1323439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80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749149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268415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>
                <a:solidFill>
                  <a:srgbClr val="3333FF"/>
                </a:solidFill>
                <a:latin typeface="Comic Sans MS" pitchFamily="66" charset="0"/>
              </a:rPr>
              <a:t>k-1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990600" y="2514600"/>
            <a:ext cx="7239000" cy="1828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749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AD0E97"/>
                </a:solidFill>
                <a:latin typeface="Comic Sans MS" pitchFamily="66" charset="0"/>
                <a:sym typeface="Symbol" pitchFamily="18" charset="2"/>
              </a:rPr>
              <a:t>Lemma</a:t>
            </a:r>
            <a:r>
              <a:rPr lang="en-US" sz="4400" dirty="0" smtClean="0">
                <a:solidFill>
                  <a:srgbClr val="AD0E97"/>
                </a:solidFill>
                <a:latin typeface="Euclid Symbol" charset="2"/>
                <a:sym typeface="Symbol" pitchFamily="18" charset="2"/>
              </a:rPr>
              <a:t>:</a:t>
            </a:r>
            <a:endParaRPr lang="en-US" sz="4400" dirty="0">
              <a:solidFill>
                <a:srgbClr val="AD0E97"/>
              </a:solidFill>
              <a:latin typeface="Euclid Symbol" charset="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AD0E97"/>
                </a:solidFill>
                <a:latin typeface="Comic Sans MS" pitchFamily="66" charset="0"/>
              </a:rPr>
              <a:t>relatively prime,</a:t>
            </a:r>
            <a:endParaRPr lang="en-US" sz="5400" dirty="0" smtClean="0">
              <a:solidFill>
                <a:srgbClr val="AD0E97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AD0E97"/>
                </a:solidFill>
                <a:latin typeface="Comic Sans MS" pitchFamily="66" charset="0"/>
              </a:rPr>
              <a:t>pf</a:t>
            </a:r>
            <a:r>
              <a:rPr lang="en-US" sz="4400" dirty="0">
                <a:solidFill>
                  <a:srgbClr val="AD0E97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64008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a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b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uiExpand="1" build="p"/>
      <p:bldP spid="403463" grpId="0" animBg="1"/>
      <p:bldP spid="403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0,1 …,n-1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791200" y="1981200"/>
            <a:ext cx="32004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aseline="-25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[0,n)   </a:t>
            </a:r>
          </a:p>
        </p:txBody>
      </p:sp>
    </p:spTree>
    <p:extLst>
      <p:ext uri="{BB962C8B-B14F-4D97-AF65-F5344CB8AC3E}">
        <p14:creationId xmlns:p14="http://schemas.microsoft.com/office/powerpoint/2010/main" val="24732620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 </a:t>
            </a:r>
            <a:r>
              <a:rPr lang="en-US" sz="7200" dirty="0">
                <a:solidFill>
                  <a:srgbClr val="0000FF"/>
                </a:solidFill>
              </a:rPr>
              <a:t>[0,n)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147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  <a:p>
            <a:pPr marL="609600" indent="-609600" eaLnBrk="1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so    </a:t>
            </a:r>
            <a:r>
              <a:rPr lang="en-US" sz="6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60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 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gcd1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{n</a:t>
            </a:r>
            <a:r>
              <a:rPr lang="en-US" sz="6000" dirty="0" smtClean="0">
                <a:solidFill>
                  <a:srgbClr val="0000CC"/>
                </a:solidFill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AD0E97"/>
              </a:solidFill>
              <a:cs typeface="Courier New" pitchFamily="49" charset="0"/>
              <a:sym typeface="Euclid 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570273"/>
            <a:ext cx="60272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(some books write </a:t>
            </a:r>
          </a:p>
          <a:p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 n* </a:t>
            </a:r>
            <a:r>
              <a:rPr lang="en-US" sz="5400" dirty="0" smtClean="0">
                <a:latin typeface="+mj-lt"/>
              </a:rPr>
              <a:t>for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gcd1{n})</a:t>
            </a:r>
          </a:p>
        </p:txBody>
      </p:sp>
    </p:spTree>
    <p:extLst>
      <p:ext uri="{BB962C8B-B14F-4D97-AF65-F5344CB8AC3E}">
        <p14:creationId xmlns:p14="http://schemas.microsoft.com/office/powerpoint/2010/main" val="1468083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276600"/>
            <a:ext cx="87630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079596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3276600"/>
            <a:ext cx="899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{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353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790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800" dirty="0" smtClean="0">
                <a:solidFill>
                  <a:srgbClr val="000000"/>
                </a:solidFill>
                <a:latin typeface="Comic Sans MS" pitchFamily="66" charset="0"/>
              </a:rPr>
              <a:t> {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800" kern="0" dirty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6670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91440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</a:pPr>
            <a:r>
              <a:rPr lang="en-US" sz="5600" kern="0" dirty="0" smtClean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5600" dirty="0" smtClean="0">
                <a:solidFill>
                  <a:srgbClr val="000000"/>
                </a:solidFill>
                <a:latin typeface="Comic Sans MS" pitchFamily="66" charset="0"/>
              </a:rPr>
              <a:t>{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5,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7,     </a:t>
            </a:r>
            <a:r>
              <a:rPr lang="en-US" sz="5600" dirty="0" smtClean="0">
                <a:solidFill>
                  <a:schemeClr val="accent2"/>
                </a:solidFill>
                <a:latin typeface="Comic Sans MS" pitchFamily="66" charset="0"/>
              </a:rPr>
              <a:t>       </a:t>
            </a:r>
            <a:r>
              <a:rPr lang="en-US" sz="5600" dirty="0" smtClean="0">
                <a:solidFill>
                  <a:srgbClr val="008000"/>
                </a:solidFill>
                <a:latin typeface="Comic Sans MS" pitchFamily="66" charset="0"/>
              </a:rPr>
              <a:t>11</a:t>
            </a:r>
            <a:r>
              <a:rPr lang="en-US" sz="5600" kern="0" dirty="0" smtClean="0">
                <a:solidFill>
                  <a:srgbClr val="000000"/>
                </a:solidFill>
                <a:latin typeface="Comic Sans MS"/>
                <a:cs typeface="Courier New" pitchFamily="49" charset="0"/>
                <a:sym typeface="Euclid Symbol" pitchFamily="18" charset="2"/>
              </a:rPr>
              <a:t>}</a:t>
            </a:r>
            <a:r>
              <a:rPr lang="en-US" sz="56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56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66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7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4343400"/>
            <a:ext cx="7467600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(12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)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4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31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819</Words>
  <Application>Microsoft Macintosh PowerPoint</Application>
  <PresentationFormat>On-screen Show (4:3)</PresentationFormat>
  <Paragraphs>130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Calculating φ</vt:lpstr>
      <vt:lpstr>Calculating φ</vt:lpstr>
      <vt:lpstr>PowerPoint Presentation</vt:lpstr>
      <vt:lpstr>PowerPoint Presentation</vt:lpstr>
      <vt:lpstr>PowerPoint Presentation</vt:lpstr>
      <vt:lpstr>PowerPoint Presentation</vt:lpstr>
      <vt:lpstr>Calculating φ(a⋅b)</vt:lpstr>
      <vt:lpstr>Euler’s Theorem</vt:lpstr>
      <vt:lpstr>Fermat’s “Little” Theorem</vt:lpstr>
      <vt:lpstr>Euler φ function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426</cp:revision>
  <cp:lastPrinted>2012-03-07T05:44:24Z</cp:lastPrinted>
  <dcterms:created xsi:type="dcterms:W3CDTF">2011-03-02T01:35:54Z</dcterms:created>
  <dcterms:modified xsi:type="dcterms:W3CDTF">2015-03-08T01:19:16Z</dcterms:modified>
</cp:coreProperties>
</file>