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0.bin" ContentType="application/vnd.openxmlformats-officedocument.oleObject"/>
  <Override PartName="/ppt/notesSlides/notesSlide2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30.xml" ContentType="application/vnd.openxmlformats-officedocument.presentationml.notesSlide+xml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06" r:id="rId2"/>
    <p:sldId id="296" r:id="rId3"/>
    <p:sldId id="369" r:id="rId4"/>
    <p:sldId id="384" r:id="rId5"/>
    <p:sldId id="314" r:id="rId6"/>
    <p:sldId id="391" r:id="rId7"/>
    <p:sldId id="401" r:id="rId8"/>
    <p:sldId id="302" r:id="rId9"/>
    <p:sldId id="403" r:id="rId10"/>
    <p:sldId id="324" r:id="rId11"/>
    <p:sldId id="400" r:id="rId12"/>
    <p:sldId id="406" r:id="rId13"/>
    <p:sldId id="410" r:id="rId14"/>
    <p:sldId id="365" r:id="rId15"/>
    <p:sldId id="408" r:id="rId16"/>
    <p:sldId id="407" r:id="rId17"/>
    <p:sldId id="409" r:id="rId18"/>
    <p:sldId id="404" r:id="rId19"/>
    <p:sldId id="411" r:id="rId20"/>
    <p:sldId id="386" r:id="rId21"/>
    <p:sldId id="388" r:id="rId22"/>
    <p:sldId id="412" r:id="rId23"/>
    <p:sldId id="300" r:id="rId24"/>
    <p:sldId id="416" r:id="rId25"/>
    <p:sldId id="413" r:id="rId26"/>
    <p:sldId id="393" r:id="rId27"/>
    <p:sldId id="367" r:id="rId28"/>
    <p:sldId id="415" r:id="rId29"/>
    <p:sldId id="414" r:id="rId30"/>
    <p:sldId id="402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12" d="100"/>
          <a:sy n="112" d="100"/>
        </p:scale>
        <p:origin x="-976" y="-104"/>
      </p:cViewPr>
      <p:guideLst>
        <p:guide orient="horz" pos="219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2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3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30,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Conditional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3E4C6C7A-C13C-402F-A962-0DA50AE1253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|A}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i="1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11235" y="3850292"/>
            <a:ext cx="8225215" cy="224570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39381"/>
              </p:ext>
            </p:extLst>
          </p:nvPr>
        </p:nvGraphicFramePr>
        <p:xfrm>
          <a:off x="595313" y="3717925"/>
          <a:ext cx="78708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4" imgW="1612900" imgH="495300" progId="Equation.DSMT4">
                  <p:embed/>
                </p:oleObj>
              </mc:Choice>
              <mc:Fallback>
                <p:oleObj name="Equation" r:id="rId4" imgW="16129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717925"/>
                        <a:ext cx="7870825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7395"/>
              </p:ext>
            </p:extLst>
          </p:nvPr>
        </p:nvGraphicFramePr>
        <p:xfrm>
          <a:off x="338138" y="1631950"/>
          <a:ext cx="8169275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62" name="Equation" r:id="rId4" imgW="1511300" imgH="685800" progId="Equation.DSMT4">
                  <p:embed/>
                </p:oleObj>
              </mc:Choice>
              <mc:Fallback>
                <p:oleObj name="Equation" r:id="rId4" imgW="15113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631950"/>
                        <a:ext cx="8169275" cy="3703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243465B-1FAC-4BC8-AF6F-DE32C2D781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7610" y="1563007"/>
            <a:ext cx="8548648" cy="388309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6600" b="0" dirty="0" smtClean="0">
                <a:solidFill>
                  <a:schemeClr val="tx1"/>
                </a:solidFill>
              </a:rPr>
              <a:t>Product Rule</a:t>
            </a:r>
          </a:p>
        </p:txBody>
      </p:sp>
    </p:spTree>
    <p:extLst>
      <p:ext uri="{BB962C8B-B14F-4D97-AF65-F5344CB8AC3E}">
        <p14:creationId xmlns:p14="http://schemas.microsoft.com/office/powerpoint/2010/main" val="5254195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6207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3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21067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4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22" grpId="0"/>
      <p:bldP spid="123" grpId="0"/>
      <p:bldP spid="125" grpId="0"/>
      <p:bldP spid="126" grpId="0"/>
      <p:bldP spid="127" grpId="0"/>
      <p:bldP spid="128" grpId="0"/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03520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7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35913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8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524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9" name="Equation" r:id="rId7" imgW="177800" imgH="533400" progId="Equation.DSMT4">
                  <p:embed/>
                </p:oleObj>
              </mc:Choice>
              <mc:Fallback>
                <p:oleObj name="Equation" r:id="rId7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99668625-B7B6-4F60-B5FE-C351530365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18617" y="4130984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42295" y="1367041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FCF15E04-3298-48B5-AD07-D0187196EF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399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FCF15E04-3298-48B5-AD07-D0187196EF1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14144" y="3892154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974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4022" y="1734445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868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latin typeface="+mj-lt"/>
              </a:rPr>
              <a:t>goat at 2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8839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4" imgW="2260440" imgH="533160" progId="Equation.DSMT4">
                  <p:embed/>
                </p:oleObj>
              </mc:Choice>
              <mc:Fallback>
                <p:oleObj name="Equation" r:id="rId4" imgW="22604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000125"/>
                        <a:ext cx="73882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                      </a:t>
            </a:r>
            <a:r>
              <a:rPr lang="en-US" sz="4800" dirty="0" smtClean="0">
                <a:solidFill>
                  <a:srgbClr val="000000"/>
                </a:solidFill>
              </a:rPr>
              <a:t>goat at 2</a:t>
            </a:r>
            <a:r>
              <a:rPr lang="en-US" sz="4800" dirty="0" smtClean="0"/>
              <a:t>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4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78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64270"/>
              </p:ext>
            </p:extLst>
          </p:nvPr>
        </p:nvGraphicFramePr>
        <p:xfrm>
          <a:off x="1057275" y="3384550"/>
          <a:ext cx="4695825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79" name="Equation" r:id="rId6" imgW="762000" imgH="469900" progId="Equation.DSMT4">
                  <p:embed/>
                </p:oleObj>
              </mc:Choice>
              <mc:Fallback>
                <p:oleObj name="Equation" r:id="rId6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7275" y="3384550"/>
                        <a:ext cx="4695825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2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54148"/>
              </p:ext>
            </p:extLst>
          </p:nvPr>
        </p:nvGraphicFramePr>
        <p:xfrm>
          <a:off x="1255713" y="3454400"/>
          <a:ext cx="7197725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3" name="Equation" r:id="rId6" imgW="1143000" imgH="457200" progId="Equation.DSMT4">
                  <p:embed/>
                </p:oleObj>
              </mc:Choice>
              <mc:Fallback>
                <p:oleObj name="Equation" r:id="rId6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5713" y="3454400"/>
                        <a:ext cx="7197725" cy="28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48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44A5F1B-240B-4E55-8EA4-F0567455291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85" y="1118124"/>
            <a:ext cx="9009669" cy="315896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Seems the contestant may as well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b="1" dirty="0" smtClean="0"/>
              <a:t>stick</a:t>
            </a:r>
            <a:r>
              <a:rPr lang="en-US" sz="4400" dirty="0" smtClean="0"/>
              <a:t>, since the probabili</a:t>
            </a:r>
            <a:r>
              <a:rPr lang="en-US" sz="4800" dirty="0" smtClean="0"/>
              <a:t>ty </a:t>
            </a:r>
            <a:r>
              <a:rPr lang="en-US" sz="4400" dirty="0" smtClean="0"/>
              <a:t>is </a:t>
            </a:r>
            <a:r>
              <a:rPr lang="en-US" sz="4400" dirty="0" smtClean="0">
                <a:solidFill>
                  <a:srgbClr val="0000CC"/>
                </a:solidFill>
              </a:rPr>
              <a:t>1/2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A50021"/>
                </a:solidFill>
              </a:rPr>
              <a:t>given what he knows</a:t>
            </a:r>
            <a:r>
              <a:rPr lang="en-US" sz="4400" dirty="0" smtClean="0"/>
              <a:t> when 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chooses.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01" y="3408281"/>
            <a:ext cx="828749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/>
                <a:cs typeface="Comic Sans MS"/>
              </a:rPr>
              <a:t>               But</a:t>
            </a:r>
            <a:r>
              <a:rPr lang="en-US" sz="4400" dirty="0" smtClean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wait,</a:t>
            </a:r>
            <a:r>
              <a:rPr lang="en-US" sz="4400" dirty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contestant </a:t>
            </a:r>
            <a:endParaRPr lang="en-US" sz="4400" dirty="0" smtClean="0">
              <a:latin typeface="Comic Sans MS"/>
              <a:cs typeface="Comic Sans MS"/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knows more</a:t>
            </a:r>
            <a:r>
              <a:rPr lang="en-US" sz="4800" i="1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than 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goat 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at </a:t>
            </a:r>
            <a:r>
              <a:rPr lang="en-US" sz="4800" dirty="0">
                <a:solidFill>
                  <a:srgbClr val="A50021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he </a:t>
            </a:r>
            <a:r>
              <a:rPr lang="en-US" sz="4800" dirty="0">
                <a:latin typeface="Comic Sans MS"/>
                <a:cs typeface="Comic Sans MS"/>
              </a:rPr>
              <a:t>knows</a:t>
            </a:r>
          </a:p>
          <a:p>
            <a:pPr algn="l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Carol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FF33CC"/>
                </a:solidFill>
                <a:latin typeface="Comic Sans MS"/>
                <a:cs typeface="Comic Sans MS"/>
              </a:rPr>
              <a:t>opened</a:t>
            </a:r>
            <a:r>
              <a:rPr lang="en-US" sz="5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door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latin typeface="Comic Sans MS"/>
                <a:cs typeface="Comic Sans MS"/>
              </a:rPr>
              <a:t>! 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44A5F1B-240B-4E55-8EA4-F0567455291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666" y="1093062"/>
            <a:ext cx="8510468" cy="47037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So until now, we have been </a:t>
            </a:r>
            <a:r>
              <a:rPr lang="en-US" sz="6000" dirty="0" smtClean="0">
                <a:solidFill>
                  <a:srgbClr val="EE040A"/>
                </a:solidFill>
              </a:rPr>
              <a:t>conditioning on the </a:t>
            </a:r>
            <a:r>
              <a:rPr lang="en-US" sz="6000" dirty="0">
                <a:solidFill>
                  <a:srgbClr val="EE040A"/>
                </a:solidFill>
              </a:rPr>
              <a:t>wrong events</a:t>
            </a:r>
            <a:r>
              <a:rPr lang="en-US" sz="6000" dirty="0"/>
              <a:t> </a:t>
            </a:r>
            <a:r>
              <a:rPr lang="en-US" sz="6000" dirty="0" smtClean="0"/>
              <a:t>—a common blunder.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Using the </a:t>
            </a:r>
            <a:r>
              <a:rPr lang="en-US" sz="6000" dirty="0" smtClean="0">
                <a:solidFill>
                  <a:srgbClr val="0000FF"/>
                </a:solidFill>
              </a:rPr>
              <a:t>correct one</a:t>
            </a:r>
            <a:r>
              <a:rPr lang="en-US" sz="6000" dirty="0" smtClean="0"/>
              <a:t>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9612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latin typeface="+mj-lt"/>
              </a:rPr>
              <a:t>goat at 2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89712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035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goat at 2</a:t>
            </a:r>
          </a:p>
        </p:txBody>
      </p:sp>
      <p:sp useBgFill="1">
        <p:nvSpPr>
          <p:cNvPr id="124" name="TextBox 123"/>
          <p:cNvSpPr txBox="1"/>
          <p:nvPr/>
        </p:nvSpPr>
        <p:spPr>
          <a:xfrm>
            <a:off x="6365701" y="3104690"/>
            <a:ext cx="274573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               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}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2426815"/>
              </p:ext>
            </p:extLst>
          </p:nvPr>
        </p:nvGraphicFramePr>
        <p:xfrm>
          <a:off x="2819105" y="3221038"/>
          <a:ext cx="1766888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2" name="Equation" r:id="rId4" imgW="368300" imgH="381000" progId="Equation.DSMT4">
                  <p:embed/>
                </p:oleObj>
              </mc:Choice>
              <mc:Fallback>
                <p:oleObj name="Equation" r:id="rId4" imgW="368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105" y="3221038"/>
                        <a:ext cx="1766888" cy="1827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}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8450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0015177"/>
              </p:ext>
            </p:extLst>
          </p:nvPr>
        </p:nvGraphicFramePr>
        <p:xfrm>
          <a:off x="2824163" y="3221038"/>
          <a:ext cx="3471862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4" name="Equation" r:id="rId4" imgW="723900" imgH="381000" progId="Equation.DSMT4">
                  <p:embed/>
                </p:oleObj>
              </mc:Choice>
              <mc:Fallback>
                <p:oleObj name="Equation" r:id="rId4" imgW="723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221038"/>
                        <a:ext cx="3471862" cy="1827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}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94610"/>
              </p:ext>
            </p:extLst>
          </p:nvPr>
        </p:nvGraphicFramePr>
        <p:xfrm>
          <a:off x="2752725" y="4927600"/>
          <a:ext cx="344646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5" name="Equation" r:id="rId6" imgW="977900" imgH="508000" progId="Equation.DSMT4">
                  <p:embed/>
                </p:oleObj>
              </mc:Choice>
              <mc:Fallback>
                <p:oleObj name="Equation" r:id="rId6" imgW="97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4927600"/>
                        <a:ext cx="3446463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08226" y="2089152"/>
            <a:ext cx="1510820" cy="769441"/>
          </a:xfrm>
          <a:prstGeom prst="rect">
            <a:avLst/>
          </a:prstGeom>
          <a:noFill/>
          <a:ln w="47625" cap="flat">
            <a:solidFill>
              <a:srgbClr val="FF33CC"/>
            </a:solidFill>
            <a:prstDash val="sysDot"/>
            <a:round/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+mj-lt"/>
              </a:rPr>
              <a:t>/3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65374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9C46E76-9FBA-451C-AE7E-0013B121AE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chemeClr val="tx1"/>
                </a:solidFill>
              </a:rPr>
              <a:t>Bayes</a:t>
            </a:r>
            <a:r>
              <a:rPr lang="en-US" sz="5400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745423"/>
              </p:ext>
            </p:extLst>
          </p:nvPr>
        </p:nvGraphicFramePr>
        <p:xfrm>
          <a:off x="1223133" y="1279525"/>
          <a:ext cx="6700837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5" name="Equation" r:id="rId4" imgW="1066800" imgH="685800" progId="Equation.DSMT4">
                  <p:embed/>
                </p:oleObj>
              </mc:Choice>
              <mc:Fallback>
                <p:oleObj name="Equation" r:id="rId4" imgW="1066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33" y="1279525"/>
                        <a:ext cx="6700837" cy="430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274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2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34" y="3842536"/>
                        <a:ext cx="448009" cy="635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3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13" y="5476743"/>
                        <a:ext cx="461979" cy="65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4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!2M.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5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402" y="593514"/>
            <a:ext cx="3031599" cy="778086"/>
            <a:chOff x="1045402" y="593514"/>
            <a:chExt cx="3031599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5402" y="593514"/>
              <a:ext cx="3031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1|prize 1}</a:t>
              </a: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8660" y="4739482"/>
            <a:ext cx="3147015" cy="1348949"/>
            <a:chOff x="178660" y="4739482"/>
            <a:chExt cx="3147015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8660" y="5565211"/>
              <a:ext cx="3147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2|prize 3}</a:t>
              </a: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6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{open 3|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 &amp; pick 2}</a:t>
            </a:r>
          </a:p>
        </p:txBody>
      </p:sp>
      <p:cxnSp>
        <p:nvCxnSpPr>
          <p:cNvPr id="27" name="Curved Connector 26"/>
          <p:cNvCxnSpPr>
            <a:stCxn id="31841" idx="3"/>
            <a:endCxn id="139" idx="2"/>
          </p:cNvCxnSpPr>
          <p:nvPr/>
        </p:nvCxnSpPr>
        <p:spPr bwMode="auto">
          <a:xfrm>
            <a:off x="4737100" y="1677988"/>
            <a:ext cx="2669319" cy="1565147"/>
          </a:xfrm>
          <a:prstGeom prst="curvedConnector4">
            <a:avLst>
              <a:gd name="adj1" fmla="val 18845"/>
              <a:gd name="adj2" fmla="val 114606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!2M.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7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738" y="1232759"/>
            <a:ext cx="847940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latin typeface="Comic Sans MS"/>
                <a:cs typeface="Comic Sans MS"/>
              </a:rPr>
              <a:t>We were reasoning about conditional probability in the way we defined are probability space in the first place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7388" y="5401566"/>
            <a:ext cx="5091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We were using:</a:t>
            </a:r>
          </a:p>
        </p:txBody>
      </p:sp>
    </p:spTree>
    <p:extLst>
      <p:ext uri="{BB962C8B-B14F-4D97-AF65-F5344CB8AC3E}">
        <p14:creationId xmlns:p14="http://schemas.microsoft.com/office/powerpoint/2010/main" val="11500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243465B-1FAC-4BC8-AF6F-DE32C2D781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6600" b="0" dirty="0" smtClean="0">
                <a:solidFill>
                  <a:schemeClr val="tx1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06144" y="1709250"/>
            <a:ext cx="7578805" cy="3477576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169623"/>
              </p:ext>
            </p:extLst>
          </p:nvPr>
        </p:nvGraphicFramePr>
        <p:xfrm>
          <a:off x="1175762" y="2068135"/>
          <a:ext cx="6742462" cy="28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4" imgW="1066800" imgH="457200" progId="Equation.DSMT4">
                  <p:embed/>
                </p:oleObj>
              </mc:Choice>
              <mc:Fallback>
                <p:oleObj name="Equation" r:id="rId4" imgW="1066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762" y="2068135"/>
                        <a:ext cx="6742462" cy="28886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!2M.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9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710" y="2023239"/>
            <a:ext cx="8479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/>
                <a:cs typeface="Comic Sans MS"/>
              </a:rPr>
              <a:t>In fact, we use this reasoning to </a:t>
            </a:r>
            <a:r>
              <a:rPr lang="en-US" sz="6000" dirty="0" smtClean="0">
                <a:solidFill>
                  <a:srgbClr val="660066"/>
                </a:solidFill>
                <a:latin typeface="Comic Sans MS"/>
                <a:cs typeface="Comic Sans MS"/>
              </a:rPr>
              <a:t>define</a:t>
            </a:r>
            <a:r>
              <a:rPr lang="en-US" sz="60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latin typeface="Comic Sans MS"/>
                <a:cs typeface="Comic Sans MS"/>
              </a:rPr>
              <a:t>conditional probability: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35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</TotalTime>
  <Words>2295</Words>
  <Application>Microsoft Macintosh PowerPoint</Application>
  <PresentationFormat>On-screen Show (4:3)</PresentationFormat>
  <Paragraphs>760</Paragraphs>
  <Slides>30</Slides>
  <Notes>30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1_Default Design</vt:lpstr>
      <vt:lpstr>Equation</vt:lpstr>
      <vt:lpstr>Conditional Probability</vt:lpstr>
      <vt:lpstr>Conditional Probability: A Fair Die</vt:lpstr>
      <vt:lpstr>Conditional Probability: A Fair Die</vt:lpstr>
      <vt:lpstr>Conditional Probability: A Fair Die</vt:lpstr>
      <vt:lpstr>PowerPoint Presentation</vt:lpstr>
      <vt:lpstr>PowerPoint Presentation</vt:lpstr>
      <vt:lpstr>PowerPoint Presentation</vt:lpstr>
      <vt:lpstr>Product Rule</vt:lpstr>
      <vt:lpstr>PowerPoint Presentation</vt:lpstr>
      <vt:lpstr>PowerPoint Presentation</vt:lpstr>
      <vt:lpstr>Product Rule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Bayes Rule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251</cp:revision>
  <cp:lastPrinted>2012-04-27T02:23:02Z</cp:lastPrinted>
  <dcterms:created xsi:type="dcterms:W3CDTF">2011-04-25T16:32:47Z</dcterms:created>
  <dcterms:modified xsi:type="dcterms:W3CDTF">2012-04-27T02:23:06Z</dcterms:modified>
</cp:coreProperties>
</file>