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3.bin" ContentType="application/vnd.openxmlformats-officedocument.oleObject"/>
  <Override PartName="/ppt/notesSlides/notesSlide31.xml" ContentType="application/vnd.openxmlformats-officedocument.presentationml.notesSlide+xml"/>
  <Override PartName="/ppt/embeddings/oleObject14.bin" ContentType="application/vnd.openxmlformats-officedocument.oleObject"/>
  <Override PartName="/ppt/notesSlides/notesSlide32.xml" ContentType="application/vnd.openxmlformats-officedocument.presentationml.notesSlide+xml"/>
  <Override PartName="/ppt/embeddings/oleObject15.bin" ContentType="application/vnd.openxmlformats-officedocument.oleObject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43"/>
  </p:notesMasterIdLst>
  <p:handoutMasterIdLst>
    <p:handoutMasterId r:id="rId44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61" r:id="rId12"/>
    <p:sldId id="410" r:id="rId13"/>
    <p:sldId id="463" r:id="rId14"/>
    <p:sldId id="462" r:id="rId15"/>
    <p:sldId id="465" r:id="rId16"/>
    <p:sldId id="426" r:id="rId17"/>
    <p:sldId id="436" r:id="rId18"/>
    <p:sldId id="437" r:id="rId19"/>
    <p:sldId id="438" r:id="rId20"/>
    <p:sldId id="434" r:id="rId21"/>
    <p:sldId id="443" r:id="rId22"/>
    <p:sldId id="464" r:id="rId23"/>
    <p:sldId id="445" r:id="rId24"/>
    <p:sldId id="446" r:id="rId25"/>
    <p:sldId id="460" r:id="rId26"/>
    <p:sldId id="412" r:id="rId27"/>
    <p:sldId id="459" r:id="rId28"/>
    <p:sldId id="447" r:id="rId29"/>
    <p:sldId id="448" r:id="rId30"/>
    <p:sldId id="449" r:id="rId31"/>
    <p:sldId id="450" r:id="rId32"/>
    <p:sldId id="466" r:id="rId33"/>
    <p:sldId id="452" r:id="rId34"/>
    <p:sldId id="453" r:id="rId35"/>
    <p:sldId id="454" r:id="rId36"/>
    <p:sldId id="455" r:id="rId37"/>
    <p:sldId id="430" r:id="rId38"/>
    <p:sldId id="431" r:id="rId39"/>
    <p:sldId id="432" r:id="rId40"/>
    <p:sldId id="433" r:id="rId41"/>
    <p:sldId id="427" r:id="rId42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703" autoAdjust="0"/>
    <p:restoredTop sz="94618" autoAdjust="0"/>
  </p:normalViewPr>
  <p:slideViewPr>
    <p:cSldViewPr snapToGrid="0" showGuides="1">
      <p:cViewPr varScale="1">
        <p:scale>
          <a:sx n="107" d="100"/>
          <a:sy n="107" d="100"/>
        </p:scale>
        <p:origin x="-1832" y="-96"/>
      </p:cViewPr>
      <p:guideLst>
        <p:guide orient="horz" pos="2158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8557" y="6553200"/>
            <a:ext cx="975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2012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13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6337" y="6553200"/>
            <a:ext cx="797664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9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239690" y="912813"/>
            <a:ext cx="6926410" cy="1216025"/>
            <a:chOff x="1158875" y="912813"/>
            <a:chExt cx="6926410" cy="1216025"/>
          </a:xfrm>
        </p:grpSpPr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704350"/>
                </p:ext>
              </p:extLst>
            </p:nvPr>
          </p:nvGraphicFramePr>
          <p:xfrm>
            <a:off x="1158875" y="962025"/>
            <a:ext cx="196056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20" name="Equation" r:id="rId6" imgW="520700" imgH="304800" progId="Equation.DSMT4">
                    <p:embed/>
                  </p:oleObj>
                </mc:Choice>
                <mc:Fallback>
                  <p:oleObj name="Equation" r:id="rId6" imgW="5207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962025"/>
                          <a:ext cx="1960563" cy="1147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TextBox 77"/>
            <p:cNvSpPr txBox="1"/>
            <p:nvPr/>
          </p:nvSpPr>
          <p:spPr>
            <a:xfrm>
              <a:off x="3300172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879626"/>
                </p:ext>
              </p:extLst>
            </p:nvPr>
          </p:nvGraphicFramePr>
          <p:xfrm>
            <a:off x="5754835" y="912813"/>
            <a:ext cx="2330450" cy="1216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21" name="Equation" r:id="rId8" imgW="584200" imgH="304800" progId="Equation.DSMT4">
                    <p:embed/>
                  </p:oleObj>
                </mc:Choice>
                <mc:Fallback>
                  <p:oleObj name="Equation" r:id="rId8" imgW="5842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835" y="912813"/>
                          <a:ext cx="2330450" cy="1216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263648"/>
              </p:ext>
            </p:extLst>
          </p:nvPr>
        </p:nvGraphicFramePr>
        <p:xfrm>
          <a:off x="6080579" y="1899555"/>
          <a:ext cx="1905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2" name="Equation" r:id="rId10" imgW="584200" imgH="304800" progId="Equation.DSMT4">
                  <p:embed/>
                </p:oleObj>
              </mc:Choice>
              <mc:Fallback>
                <p:oleObj name="Equation" r:id="rId10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579" y="1899555"/>
                        <a:ext cx="1905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8"/>
            <a:ext cx="4039901" cy="2654776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39690" y="962025"/>
            <a:ext cx="4385721" cy="1147763"/>
            <a:chOff x="1158875" y="962025"/>
            <a:chExt cx="4385721" cy="1147763"/>
          </a:xfrm>
        </p:grpSpPr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6992557"/>
                </p:ext>
              </p:extLst>
            </p:nvPr>
          </p:nvGraphicFramePr>
          <p:xfrm>
            <a:off x="1158875" y="962025"/>
            <a:ext cx="196056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4" imgW="520700" imgH="304800" progId="Equation.DSMT4">
                    <p:embed/>
                  </p:oleObj>
                </mc:Choice>
                <mc:Fallback>
                  <p:oleObj name="Equation" r:id="rId4" imgW="5207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962025"/>
                          <a:ext cx="1960563" cy="1147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Box 84"/>
            <p:cNvSpPr txBox="1"/>
            <p:nvPr/>
          </p:nvSpPr>
          <p:spPr>
            <a:xfrm>
              <a:off x="3300172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</p:grpSp>
      <p:graphicFrame>
        <p:nvGraphicFramePr>
          <p:cNvPr id="355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18208"/>
              </p:ext>
            </p:extLst>
          </p:nvPr>
        </p:nvGraphicFramePr>
        <p:xfrm>
          <a:off x="6057900" y="1933575"/>
          <a:ext cx="1905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6" imgW="584200" imgH="304800" progId="Equation.DSMT4">
                  <p:embed/>
                </p:oleObj>
              </mc:Choice>
              <mc:Fallback>
                <p:oleObj name="Equation" r:id="rId6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933575"/>
                        <a:ext cx="1905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035297"/>
              </p:ext>
            </p:extLst>
          </p:nvPr>
        </p:nvGraphicFramePr>
        <p:xfrm>
          <a:off x="5835650" y="912813"/>
          <a:ext cx="23304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8" imgW="584200" imgH="304800" progId="Equation.DSMT4">
                  <p:embed/>
                </p:oleObj>
              </mc:Choice>
              <mc:Fallback>
                <p:oleObj name="Equation" r:id="rId8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912813"/>
                        <a:ext cx="233045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19463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0" imgW="800100" imgH="228600" progId="Equation.DSMT4">
                  <p:embed/>
                </p:oleObj>
              </mc:Choice>
              <mc:Fallback>
                <p:oleObj name="Equation" r:id="rId10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62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07700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758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6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600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latin typeface="Comic Sans MS" pitchFamily="66" charset="0"/>
              </a:rPr>
              <a:t>OR  </a:t>
            </a:r>
            <a:r>
              <a:rPr lang="en-US" sz="4000" dirty="0"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valid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759" y="1842363"/>
            <a:ext cx="79864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P=NP?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efficient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24392"/>
            <a:ext cx="90160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 can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check that 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SAT</a:t>
            </a:r>
            <a:r>
              <a:rPr lang="en-US" sz="4400" dirty="0" smtClean="0">
                <a:latin typeface="Comic Sans MS" pitchFamily="66" charset="0"/>
              </a:rPr>
              <a:t>. So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SAT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err="1" smtClean="0">
                <a:latin typeface="Comic Sans MS" pitchFamily="66" charset="0"/>
              </a:rPr>
              <a:t>polytime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            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 is too.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0000FF"/>
                </a:solidFill>
              </a:rPr>
              <a:t>modus ponens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A→</a:t>
            </a:r>
            <a:r>
              <a:rPr lang="en-US" sz="6000" dirty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4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5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8824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in Axiom 3), let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 ::= A</a:t>
            </a:r>
          </a:p>
          <a:p>
            <a:r>
              <a:rPr lang="en-US" sz="4400" dirty="0" smtClean="0">
                <a:solidFill>
                  <a:srgbClr val="006600"/>
                </a:solidFill>
              </a:rPr>
              <a:t>    				  Q ::= </a:t>
            </a:r>
            <a:r>
              <a:rPr lang="en-US" sz="4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4400" dirty="0" smtClean="0">
                <a:solidFill>
                  <a:srgbClr val="006600"/>
                </a:solidFill>
              </a:rPr>
              <a:t>A</a:t>
            </a:r>
            <a:r>
              <a:rPr lang="en-US" sz="4400" dirty="0">
                <a:solidFill>
                  <a:srgbClr val="00660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				   R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endParaRPr lang="en-US" sz="5400" dirty="0" smtClean="0">
              <a:solidFill>
                <a:srgbClr val="0000FF"/>
              </a:solidFill>
              <a:latin typeface="Symbol"/>
              <a:sym typeface="Symbol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A)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→A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2423" y="3149608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>
              <a:solidFill>
                <a:srgbClr val="006600"/>
              </a:solidFill>
            </a:endParaRPr>
          </a:p>
          <a:p>
            <a:endParaRPr lang="en-US" sz="4400" dirty="0" smtClean="0">
              <a:solidFill>
                <a:srgbClr val="006600"/>
              </a:solidFill>
            </a:endParaRPr>
          </a:p>
          <a:p>
            <a:r>
              <a:rPr lang="en-US" sz="5400" dirty="0" smtClean="0">
                <a:solidFill>
                  <a:srgbClr val="006600"/>
                </a:solidFill>
              </a:rPr>
              <a:t>(A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66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endParaRPr lang="en-US" sz="5400" dirty="0" smtClean="0">
              <a:solidFill>
                <a:srgbClr val="0000FF"/>
              </a:solidFill>
              <a:latin typeface="Symbol"/>
              <a:sym typeface="Symbol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66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>
                <a:solidFill>
                  <a:srgbClr val="0000FF"/>
                </a:solidFill>
              </a:rPr>
              <a:t>→A</a:t>
            </a:r>
            <a:r>
              <a:rPr lang="en-US" sz="5400" dirty="0" smtClean="0">
                <a:solidFill>
                  <a:srgbClr val="0000FF"/>
                </a:solidFill>
              </a:rPr>
              <a:t>) →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927" y="1772529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00539" y="4142911"/>
            <a:ext cx="3936402" cy="876913"/>
            <a:chOff x="635598" y="3104247"/>
            <a:chExt cx="3936402" cy="876913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32687" y="4876299"/>
            <a:ext cx="248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kern="0" dirty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sym typeface="Symbol"/>
              </a:rPr>
              <a:t>(A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sym typeface="Symbol"/>
              </a:rPr>
              <a:t>A)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132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5" y="1448974"/>
            <a:ext cx="8177110" cy="4881488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8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→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Not hard to verify.  Would take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226627" cy="34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A r</a:t>
            </a:r>
            <a:r>
              <a:rPr lang="en-US" sz="5400" dirty="0" smtClean="0">
                <a:latin typeface="Comic Sans MS"/>
                <a:cs typeface="Comic Sans MS"/>
              </a:rPr>
              <a:t>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5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6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197818" y="6540057"/>
            <a:ext cx="891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0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8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9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708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7766" y="6567488"/>
            <a:ext cx="916236" cy="276999"/>
          </a:xfrm>
          <a:noFill/>
        </p:spPr>
        <p:txBody>
          <a:bodyPr/>
          <a:lstStyle/>
          <a:p>
            <a:r>
              <a:rPr lang="en-US" sz="1200" dirty="0" err="1" smtClean="0"/>
              <a:t>lec</a:t>
            </a:r>
            <a:r>
              <a:rPr lang="en-US" sz="1200" dirty="0" smtClean="0"/>
              <a:t> 2W.</a:t>
            </a:r>
            <a:fld id="{CBD9AEC5-2546-4473-B982-5733658B7CFB}" type="slidenum">
              <a:rPr lang="en-US" sz="1200" smtClean="0"/>
              <a:pPr/>
              <a:t>40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7872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502" y="6553200"/>
            <a:ext cx="8435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374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</TotalTime>
  <Words>1338</Words>
  <Application>Microsoft Macintosh PowerPoint</Application>
  <PresentationFormat>On-screen Show (4:3)</PresentationFormat>
  <Paragraphs>413</Paragraphs>
  <Slides>40</Slides>
  <Notes>33</Notes>
  <HiddenSlides>9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Equivalence</vt:lpstr>
      <vt:lpstr>DeMorgan’s Law</vt:lpstr>
      <vt:lpstr>DeMorgan’s Law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Definition of IFF</vt:lpstr>
      <vt:lpstr>SAT versus VALID</vt:lpstr>
      <vt:lpstr>Proving Validity</vt:lpstr>
      <vt:lpstr>Lukasiewicz’ Proof System</vt:lpstr>
      <vt:lpstr>Lukasiewicz’ Proof System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597</cp:revision>
  <cp:lastPrinted>2012-02-13T20:36:27Z</cp:lastPrinted>
  <dcterms:created xsi:type="dcterms:W3CDTF">2011-02-09T15:01:58Z</dcterms:created>
  <dcterms:modified xsi:type="dcterms:W3CDTF">2012-02-15T18:47:00Z</dcterms:modified>
</cp:coreProperties>
</file>