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5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94" r:id="rId3"/>
    <p:sldId id="369" r:id="rId4"/>
    <p:sldId id="374" r:id="rId5"/>
    <p:sldId id="296" r:id="rId6"/>
    <p:sldId id="297" r:id="rId7"/>
    <p:sldId id="301" r:id="rId8"/>
    <p:sldId id="278" r:id="rId9"/>
    <p:sldId id="300" r:id="rId10"/>
    <p:sldId id="375" r:id="rId11"/>
    <p:sldId id="291" r:id="rId12"/>
    <p:sldId id="279" r:id="rId13"/>
    <p:sldId id="359" r:id="rId14"/>
    <p:sldId id="371" r:id="rId15"/>
    <p:sldId id="372" r:id="rId16"/>
    <p:sldId id="373" r:id="rId17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97" autoAdjust="0"/>
  </p:normalViewPr>
  <p:slideViewPr>
    <p:cSldViewPr snapToGrid="0" showGuides="1">
      <p:cViewPr>
        <p:scale>
          <a:sx n="100" d="100"/>
          <a:sy n="100" d="100"/>
        </p:scale>
        <p:origin x="-1144" y="-232"/>
      </p:cViewPr>
      <p:guideLst>
        <p:guide orient="horz" pos="2177"/>
        <p:guide pos="2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F02B9-50A4-44CF-82CB-DCD8E445C1A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May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 smtClean="0">
                <a:latin typeface="Comic Sans MS" pitchFamily="66" charset="0"/>
              </a:rPr>
              <a:t>Random Variables:</a:t>
            </a:r>
          </a:p>
          <a:p>
            <a:pPr algn="ctr"/>
            <a:r>
              <a:rPr lang="en-US" sz="6000" b="1" dirty="0" smtClean="0">
                <a:latin typeface="Comic Sans MS" pitchFamily="66" charset="0"/>
              </a:rPr>
              <a:t>Binomial, Uniform</a:t>
            </a:r>
            <a:endParaRPr lang="en-US" sz="12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6B43620-50E9-4AF8-A2CB-DB1E00EE69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940800" cy="4008437"/>
          </a:xfrm>
        </p:spPr>
        <p:txBody>
          <a:bodyPr/>
          <a:lstStyle/>
          <a:p>
            <a:pPr eaLnBrk="1" hangingPunct="1"/>
            <a:r>
              <a:rPr lang="en-US" sz="4800" dirty="0" smtClean="0"/>
              <a:t>The </a:t>
            </a:r>
            <a:r>
              <a:rPr lang="en-US" sz="4800" dirty="0" smtClean="0">
                <a:solidFill>
                  <a:srgbClr val="006600"/>
                </a:solidFill>
              </a:rPr>
              <a:t>Probability Density Function &amp; Cumulative Distribution Function</a:t>
            </a:r>
            <a:r>
              <a:rPr lang="en-US" sz="4800" dirty="0" smtClean="0"/>
              <a:t> of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660066"/>
                </a:solidFill>
              </a:rPr>
              <a:t>do not depend on sample space</a:t>
            </a:r>
          </a:p>
        </p:txBody>
      </p:sp>
    </p:spTree>
    <p:extLst>
      <p:ext uri="{BB962C8B-B14F-4D97-AF65-F5344CB8AC3E}">
        <p14:creationId xmlns:p14="http://schemas.microsoft.com/office/powerpoint/2010/main" val="196751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C000224B-2332-4750-9253-37D5821B63F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6876" y="1215784"/>
            <a:ext cx="8690247" cy="3699080"/>
          </a:xfrm>
        </p:spPr>
        <p:txBody>
          <a:bodyPr/>
          <a:lstStyle/>
          <a:p>
            <a:pPr algn="ctr" eaLnBrk="1" hangingPunct="1"/>
            <a:r>
              <a:rPr lang="en-US" sz="4800" dirty="0" smtClean="0">
                <a:solidFill>
                  <a:srgbClr val="1B7F3C"/>
                </a:solidFill>
              </a:rPr>
              <a:t>…all values equally likely</a:t>
            </a:r>
            <a:r>
              <a:rPr lang="en-US" sz="4800" dirty="0" smtClean="0"/>
              <a:t>.</a:t>
            </a:r>
          </a:p>
          <a:p>
            <a:pPr eaLnBrk="1" hangingPunct="1"/>
            <a:r>
              <a:rPr lang="en-US" dirty="0" smtClean="0"/>
              <a:t>“threshold” variable </a:t>
            </a:r>
            <a:r>
              <a:rPr lang="en-US" sz="4400" dirty="0" smtClean="0"/>
              <a:t>was uniform:</a:t>
            </a:r>
            <a:endParaRPr lang="en-US" dirty="0" smtClean="0"/>
          </a:p>
          <a:p>
            <a:pPr eaLnBrk="1" hangingPunct="1"/>
            <a:r>
              <a:rPr lang="en-US" sz="5400" dirty="0" err="1" smtClean="0"/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err="1" smtClean="0"/>
              <a:t>(i</a:t>
            </a:r>
            <a:r>
              <a:rPr lang="en-US" sz="5400" dirty="0" smtClean="0"/>
              <a:t>) ::=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smtClean="0">
                <a:solidFill>
                  <a:srgbClr val="FF6600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err="1" smtClean="0"/>
              <a:t>i</a:t>
            </a:r>
            <a:r>
              <a:rPr lang="en-US" sz="5400" dirty="0" smtClean="0"/>
              <a:t>} = </a:t>
            </a:r>
            <a:endParaRPr lang="en-US" sz="54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dirty="0" smtClean="0"/>
              <a:t>   </a:t>
            </a:r>
            <a:r>
              <a:rPr lang="en-US" sz="5400" dirty="0" smtClean="0"/>
              <a:t>for </a:t>
            </a:r>
            <a:r>
              <a:rPr lang="en-US" sz="5400" dirty="0" err="1" smtClean="0"/>
              <a:t>i</a:t>
            </a:r>
            <a:r>
              <a:rPr lang="en-US" sz="5400" i="1" dirty="0" smtClean="0"/>
              <a:t> </a:t>
            </a:r>
            <a:r>
              <a:rPr lang="en-US" sz="5400" dirty="0" smtClean="0"/>
              <a:t>= 0,1,…,6.</a:t>
            </a:r>
            <a:endParaRPr lang="en-US" sz="4400" dirty="0" smtClean="0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235829" y="2590130"/>
          <a:ext cx="726097" cy="1731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2" name="Equation" r:id="rId4" imgW="164880" imgH="393480" progId="Equation.DSMT4">
                  <p:embed/>
                </p:oleObj>
              </mc:Choice>
              <mc:Fallback>
                <p:oleObj name="Equation" r:id="rId4" imgW="1648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9" y="2590130"/>
                        <a:ext cx="726097" cy="1731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F2801238-F1E7-4FD8-BA50-E337AFF1C7D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5615" y="1121510"/>
            <a:ext cx="8801223" cy="465210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uniform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 PDF</a:t>
            </a:r>
            <a:r>
              <a:rPr lang="en-US" baseline="-25000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constant</a:t>
            </a:r>
            <a:endParaRPr lang="en-US" dirty="0" smtClean="0"/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D</a:t>
            </a:r>
            <a:r>
              <a:rPr lang="en-US" sz="4400" dirty="0" smtClean="0"/>
              <a:t> ::= outcome of fair die roll</a:t>
            </a:r>
          </a:p>
          <a:p>
            <a:pPr algn="ctr" eaLnBrk="1" hangingPunct="1"/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=1} =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=2} =</a:t>
            </a:r>
            <a:r>
              <a:rPr lang="en-US" dirty="0" smtClean="0">
                <a:cs typeface="Times New Roman" pitchFamily="18" charset="0"/>
              </a:rPr>
              <a:t>···= </a:t>
            </a:r>
            <a:r>
              <a:rPr lang="en-US" dirty="0" err="1" smtClean="0">
                <a:cs typeface="Times New Roman" pitchFamily="18" charset="0"/>
              </a:rPr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>
                <a:cs typeface="Times New Roman" pitchFamily="18" charset="0"/>
              </a:rPr>
              <a:t>=6} =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1/6</a:t>
            </a:r>
            <a:endParaRPr lang="en-US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S</a:t>
            </a:r>
            <a:r>
              <a:rPr lang="en-US" sz="4400" dirty="0" smtClean="0"/>
              <a:t> ::= 4-digit lottery number</a:t>
            </a:r>
          </a:p>
          <a:p>
            <a:pPr algn="ctr" eaLnBrk="1" hangingPunct="1"/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0000} =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0001} = </a:t>
            </a:r>
            <a:r>
              <a:rPr lang="en-US" dirty="0" smtClean="0">
                <a:cs typeface="Times New Roman" pitchFamily="18" charset="0"/>
              </a:rPr>
              <a:t>···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           = </a:t>
            </a:r>
            <a:r>
              <a:rPr lang="en-US" dirty="0" err="1" smtClean="0">
                <a:cs typeface="Times New Roman" pitchFamily="18" charset="0"/>
              </a:rPr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= 9999} = 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1/10000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4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CC"/>
              </a:solidFill>
            </a:endParaRPr>
          </a:p>
          <a:p>
            <a:pPr algn="ctr"/>
            <a:r>
              <a:rPr lang="en-US" sz="7200" dirty="0" smtClean="0"/>
              <a:t>obviously!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</a:p>
          <a:p>
            <a:r>
              <a:rPr lang="en-US" sz="6000" dirty="0" smtClean="0">
                <a:solidFill>
                  <a:srgbClr val="006600"/>
                </a:solidFill>
                <a:cs typeface="Comic Sans MS"/>
              </a:rPr>
              <a:t>YES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as long as one of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the </a:t>
            </a:r>
            <a:r>
              <a:rPr lang="en-US" sz="6000" dirty="0" err="1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cs typeface="Comic Sans MS"/>
              </a:rPr>
              <a:t>i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cs typeface="Comic Sans MS"/>
              </a:rPr>
              <a:t> is </a:t>
            </a:r>
            <a:r>
              <a:rPr lang="en-US" sz="6000" dirty="0" smtClean="0">
                <a:solidFill>
                  <a:srgbClr val="FF00FF"/>
                </a:solidFill>
                <a:cs typeface="Comic Sans MS"/>
              </a:rPr>
              <a:t>uniform</a:t>
            </a:r>
            <a:endParaRPr lang="en-US" sz="6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j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l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 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for (</a:t>
            </a:r>
            <a:r>
              <a:rPr lang="en-US" sz="6000" dirty="0" err="1" smtClean="0">
                <a:solidFill>
                  <a:schemeClr val="tx2"/>
                </a:solidFill>
                <a:cs typeface="Comic Sans MS"/>
              </a:rPr>
              <a:t>i,j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) </a:t>
            </a:r>
            <a:r>
              <a:rPr lang="en-US" sz="6000" b="1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≠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(</a:t>
            </a:r>
            <a:r>
              <a:rPr lang="en-US" sz="6000" dirty="0" err="1" smtClean="0">
                <a:solidFill>
                  <a:schemeClr val="tx2"/>
                </a:solidFill>
                <a:cs typeface="Comic Sans MS"/>
              </a:rPr>
              <a:t>k,l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) if </a:t>
            </a:r>
            <a:r>
              <a:rPr lang="en-US" sz="5400" dirty="0" smtClean="0">
                <a:solidFill>
                  <a:schemeClr val="tx2"/>
                </a:solidFill>
                <a:cs typeface="Comic Sans MS"/>
              </a:rPr>
              <a:t>one of 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the </a:t>
            </a:r>
            <a:r>
              <a:rPr lang="en-US" sz="6000" dirty="0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cs typeface="Comic Sans MS"/>
              </a:rPr>
              <a:t> is </a:t>
            </a:r>
            <a:r>
              <a:rPr lang="en-US" sz="6000" dirty="0" smtClean="0">
                <a:solidFill>
                  <a:srgbClr val="FF00FF"/>
                </a:solidFill>
                <a:cs typeface="Comic Sans MS"/>
              </a:rPr>
              <a:t>uniform</a:t>
            </a:r>
          </a:p>
          <a:p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they are </a:t>
            </a:r>
            <a:r>
              <a:rPr lang="en-US" sz="6000" dirty="0" err="1" smtClean="0">
                <a:solidFill>
                  <a:srgbClr val="9B2894"/>
                </a:solidFill>
                <a:cs typeface="Comic Sans MS"/>
              </a:rPr>
              <a:t>pairwise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 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indep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88120" cy="4964164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6000" dirty="0" smtClean="0">
                <a:solidFill>
                  <a:srgbClr val="FF0000"/>
                </a:solidFill>
                <a:sym typeface="Euclid Symbol"/>
              </a:rPr>
              <a:t>not</a:t>
            </a:r>
            <a:r>
              <a:rPr lang="en-US" sz="6000" dirty="0" smtClean="0">
                <a:sym typeface="Euclid Symbol"/>
              </a:rPr>
              <a:t> 3-way independent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and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        implies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endParaRPr lang="en-US" sz="7200" dirty="0" smtClean="0"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9" y="984253"/>
            <a:ext cx="8879412" cy="5238747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 err="1" smtClean="0">
                <a:solidFill>
                  <a:srgbClr val="0000FF"/>
                </a:solidFill>
              </a:rPr>
              <a:t>Pr{H}⋅Pr{H}⋅Pr{T}⋅Pr{T}⋅Pr{H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 eaLnBrk="1" hangingPunct="1"/>
            <a:r>
              <a:rPr lang="en-US" dirty="0" smtClean="0"/>
              <a:t>            (by independence)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{HHTTH}</a:t>
            </a:r>
            <a:r>
              <a:rPr lang="en-US" dirty="0" smtClean="0"/>
              <a:t> </a:t>
            </a:r>
            <a:r>
              <a:rPr lang="en-US" b="1" dirty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71702" y="4835766"/>
          <a:ext cx="71374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23" name="Equation" r:id="rId4" imgW="1790700" imgH="469900" progId="Equation.DSMT4">
                  <p:embed/>
                </p:oleObj>
              </mc:Choice>
              <mc:Fallback>
                <p:oleObj name="Equation" r:id="rId4" imgW="17907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702" y="4835766"/>
                        <a:ext cx="7137400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{HHTTH}</a:t>
            </a:r>
            <a:r>
              <a:rPr lang="en-US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</a:rPr>
              <a:t>=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957701"/>
              </p:ext>
            </p:extLst>
          </p:nvPr>
        </p:nvGraphicFramePr>
        <p:xfrm>
          <a:off x="4368797" y="2776895"/>
          <a:ext cx="2538046" cy="229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18" name="Equation" r:id="rId4" imgW="660400" imgH="596900" progId="Equation.DSMT4">
                  <p:embed/>
                </p:oleObj>
              </mc:Choice>
              <mc:Fallback>
                <p:oleObj name="Equation" r:id="rId4" imgW="6604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797" y="2776895"/>
                        <a:ext cx="2538046" cy="2294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>
              <a:spcAft>
                <a:spcPts val="3000"/>
              </a:spcAft>
            </a:pPr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sequence </a:t>
            </a:r>
            <a:r>
              <a:rPr lang="en-US" dirty="0" err="1" smtClean="0"/>
              <a:t>w/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95854" y="3888276"/>
          <a:ext cx="3389312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2" name="Equation" r:id="rId4" imgW="711200" imgH="393700" progId="Equation.DSMT4">
                  <p:embed/>
                </p:oleObj>
              </mc:Choice>
              <mc:Fallback>
                <p:oleObj name="Equation" r:id="rId4" imgW="7112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854" y="3888276"/>
                        <a:ext cx="3389312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get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#</a:t>
            </a:r>
            <a:r>
              <a:rPr lang="en-US" dirty="0" err="1" smtClean="0"/>
              <a:t>seq’s⋅pr[seq</a:t>
            </a:r>
            <a:r>
              <a:rPr lang="en-US" dirty="0" smtClean="0"/>
              <a:t>]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32535" y="3818125"/>
          <a:ext cx="4184040" cy="247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1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535" y="3818125"/>
                        <a:ext cx="4184040" cy="24732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6691"/>
            <a:ext cx="9006412" cy="5607539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</a:t>
            </a:r>
            <a:r>
              <a:rPr lang="en-US" sz="3600" dirty="0" smtClean="0"/>
              <a:t>{head}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                        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#</a:t>
            </a:r>
            <a:r>
              <a:rPr lang="en-US" dirty="0" err="1" smtClean="0"/>
              <a:t>seq’s⋅pr</a:t>
            </a:r>
            <a:r>
              <a:rPr lang="en-US" dirty="0" smtClean="0"/>
              <a:t>{</a:t>
            </a:r>
            <a:r>
              <a:rPr lang="en-US" dirty="0" err="1" smtClean="0"/>
              <a:t>seq</a:t>
            </a:r>
            <a:r>
              <a:rPr lang="en-US" dirty="0" smtClean="0"/>
              <a:t>}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2688" y="3817938"/>
            <a:ext cx="4183062" cy="2473325"/>
          </a:xfrm>
          <a:prstGeom prst="rect">
            <a:avLst/>
          </a:prstGeom>
          <a:noFill/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1613" y="2594512"/>
            <a:ext cx="2289175" cy="152717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6B43620-50E9-4AF8-A2CB-DB1E00EE69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6073" y="986691"/>
            <a:ext cx="8841154" cy="3847625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9B2894"/>
                </a:solidFill>
              </a:rPr>
              <a:t>Probability Density Function</a:t>
            </a:r>
          </a:p>
          <a:p>
            <a:pPr eaLnBrk="1" hangingPunct="1"/>
            <a:r>
              <a:rPr lang="en-US" sz="4800" dirty="0" smtClean="0"/>
              <a:t>of random variable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</a:p>
          <a:p>
            <a:pPr algn="ctr" eaLnBrk="1" hangingPunct="1"/>
            <a:r>
              <a:rPr lang="en-US" sz="5400" dirty="0" err="1" smtClean="0">
                <a:solidFill>
                  <a:srgbClr val="9B2894"/>
                </a:solidFill>
              </a:rPr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5400" dirty="0" err="1" smtClean="0"/>
              <a:t>(</a:t>
            </a:r>
            <a:r>
              <a:rPr lang="en-US" sz="5400" dirty="0" err="1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)</a:t>
            </a:r>
            <a:r>
              <a:rPr lang="en-US" sz="5400" baseline="-25000" dirty="0" smtClean="0"/>
              <a:t>  </a:t>
            </a:r>
            <a:r>
              <a:rPr lang="en-US" sz="5400" dirty="0" smtClean="0"/>
              <a:t>::=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R</a:t>
            </a:r>
            <a:r>
              <a:rPr lang="en-US" sz="5400" dirty="0" smtClean="0">
                <a:solidFill>
                  <a:srgbClr val="3333FF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}</a:t>
            </a:r>
          </a:p>
          <a:p>
            <a:pPr eaLnBrk="1" hangingPunct="1"/>
            <a:r>
              <a:rPr lang="en-US" sz="5400" dirty="0" smtClean="0"/>
              <a:t>so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551252"/>
              </p:ext>
            </p:extLst>
          </p:nvPr>
        </p:nvGraphicFramePr>
        <p:xfrm>
          <a:off x="1120775" y="3532188"/>
          <a:ext cx="7510463" cy="240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8" name="Equation" r:id="rId4" imgW="1663700" imgH="533400" progId="Equation.DSMT4">
                  <p:embed/>
                </p:oleObj>
              </mc:Choice>
              <mc:Fallback>
                <p:oleObj name="Equation" r:id="rId4" imgW="1663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3532188"/>
                        <a:ext cx="7510463" cy="240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6B43620-50E9-4AF8-A2CB-DB1E00EE69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672513" cy="39639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9B2894"/>
                </a:solidFill>
              </a:rPr>
              <a:t>Probability Density Function</a:t>
            </a:r>
          </a:p>
          <a:p>
            <a:pPr eaLnBrk="1" hangingPunct="1"/>
            <a:r>
              <a:rPr lang="en-US" sz="3600" dirty="0" smtClean="0"/>
              <a:t>of random variable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>
                <a:solidFill>
                  <a:srgbClr val="9B2894"/>
                </a:solidFill>
              </a:rPr>
              <a:t>PDF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9B2894"/>
                </a:solidFill>
              </a:rPr>
              <a:t>Cumulative Distribution Function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smtClean="0">
                <a:solidFill>
                  <a:srgbClr val="9B2894"/>
                </a:solidFill>
              </a:rPr>
              <a:t>CDF</a:t>
            </a:r>
            <a:r>
              <a:rPr lang="en-US" sz="4400" baseline="-25000" dirty="0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Pr</a:t>
            </a:r>
            <a:r>
              <a:rPr lang="en-US" sz="4400" dirty="0" smtClean="0"/>
              <a:t>{</a:t>
            </a:r>
            <a:r>
              <a:rPr lang="en-US" sz="4400" dirty="0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</TotalTime>
  <Words>801</Words>
  <Application>Microsoft Macintosh PowerPoint</Application>
  <PresentationFormat>On-screen Show (4:3)</PresentationFormat>
  <Paragraphs>117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Default Design</vt:lpstr>
      <vt:lpstr>Equation</vt:lpstr>
      <vt:lpstr>MathType 6.0 Equation</vt:lpstr>
      <vt:lpstr>PowerPoint Presentation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Density &amp; Distribution</vt:lpstr>
      <vt:lpstr>Density &amp; Distribution</vt:lpstr>
      <vt:lpstr>Density &amp; Distribution</vt:lpstr>
      <vt:lpstr>Uniform Distribution</vt:lpstr>
      <vt:lpstr>Uniform Distribution</vt:lpstr>
      <vt:lpstr>Mutual Independence</vt:lpstr>
      <vt:lpstr>Mutual Independence</vt:lpstr>
      <vt:lpstr>Mutual Independence</vt:lpstr>
      <vt:lpstr>Mutual Independence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96</cp:revision>
  <cp:lastPrinted>2012-05-01T04:09:25Z</cp:lastPrinted>
  <dcterms:created xsi:type="dcterms:W3CDTF">2011-04-28T01:16:18Z</dcterms:created>
  <dcterms:modified xsi:type="dcterms:W3CDTF">2012-05-01T04:09:29Z</dcterms:modified>
</cp:coreProperties>
</file>