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.bin" ContentType="application/vnd.openxmlformats-officedocument.oleObject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2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3.xml" ContentType="application/vnd.openxmlformats-officedocument.presentationml.tags+xml"/>
  <Override PartName="/ppt/notesSlides/notesSlide30.xml" ContentType="application/vnd.openxmlformats-officedocument.presentationml.notesSlide+xml"/>
  <Override PartName="/ppt/tags/tag14.xml" ContentType="application/vnd.openxmlformats-officedocument.presentationml.tags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6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17.xml" ContentType="application/vnd.openxmlformats-officedocument.presentationml.tags+xml"/>
  <Override PartName="/ppt/notesSlides/notesSlide37.xml" ContentType="application/vnd.openxmlformats-officedocument.presentationml.notesSlide+xml"/>
  <Override PartName="/ppt/tags/tag1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1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20.xml" ContentType="application/vnd.openxmlformats-officedocument.presentationml.tags+xml"/>
  <Override PartName="/ppt/notesSlides/notesSlide51.xml" ContentType="application/vnd.openxmlformats-officedocument.presentationml.notesSlide+xml"/>
  <Override PartName="/ppt/tags/tag21.xml" ContentType="application/vnd.openxmlformats-officedocument.presentationml.tags+xml"/>
  <Override PartName="/ppt/notesSlides/notesSlide5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tags/tag22.xml" ContentType="application/vnd.openxmlformats-officedocument.presentationml.tags+xml"/>
  <Override PartName="/ppt/notesSlides/notesSlide53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257" r:id="rId2"/>
    <p:sldId id="377" r:id="rId3"/>
    <p:sldId id="298" r:id="rId4"/>
    <p:sldId id="381" r:id="rId5"/>
    <p:sldId id="362" r:id="rId6"/>
    <p:sldId id="357" r:id="rId7"/>
    <p:sldId id="382" r:id="rId8"/>
    <p:sldId id="385" r:id="rId9"/>
    <p:sldId id="335" r:id="rId10"/>
    <p:sldId id="366" r:id="rId11"/>
    <p:sldId id="386" r:id="rId12"/>
    <p:sldId id="384" r:id="rId13"/>
    <p:sldId id="388" r:id="rId14"/>
    <p:sldId id="363" r:id="rId15"/>
    <p:sldId id="364" r:id="rId16"/>
    <p:sldId id="395" r:id="rId17"/>
    <p:sldId id="365" r:id="rId18"/>
    <p:sldId id="389" r:id="rId19"/>
    <p:sldId id="391" r:id="rId20"/>
    <p:sldId id="394" r:id="rId21"/>
    <p:sldId id="393" r:id="rId22"/>
    <p:sldId id="392" r:id="rId23"/>
    <p:sldId id="367" r:id="rId24"/>
    <p:sldId id="352" r:id="rId25"/>
    <p:sldId id="397" r:id="rId26"/>
    <p:sldId id="359" r:id="rId27"/>
    <p:sldId id="369" r:id="rId28"/>
    <p:sldId id="398" r:id="rId29"/>
    <p:sldId id="370" r:id="rId30"/>
    <p:sldId id="371" r:id="rId31"/>
    <p:sldId id="368" r:id="rId32"/>
    <p:sldId id="375" r:id="rId33"/>
    <p:sldId id="376" r:id="rId34"/>
    <p:sldId id="374" r:id="rId35"/>
    <p:sldId id="351" r:id="rId36"/>
    <p:sldId id="358" r:id="rId37"/>
    <p:sldId id="396" r:id="rId38"/>
    <p:sldId id="353" r:id="rId39"/>
    <p:sldId id="354" r:id="rId40"/>
    <p:sldId id="355" r:id="rId41"/>
    <p:sldId id="356" r:id="rId42"/>
    <p:sldId id="378" r:id="rId43"/>
    <p:sldId id="379" r:id="rId44"/>
    <p:sldId id="343" r:id="rId45"/>
    <p:sldId id="344" r:id="rId46"/>
    <p:sldId id="311" r:id="rId47"/>
    <p:sldId id="312" r:id="rId48"/>
    <p:sldId id="313" r:id="rId49"/>
    <p:sldId id="314" r:id="rId50"/>
    <p:sldId id="380" r:id="rId51"/>
    <p:sldId id="317" r:id="rId52"/>
    <p:sldId id="318" r:id="rId53"/>
    <p:sldId id="319" r:id="rId54"/>
    <p:sldId id="321" r:id="rId55"/>
    <p:sldId id="322" r:id="rId56"/>
    <p:sldId id="361" r:id="rId57"/>
    <p:sldId id="346" r:id="rId58"/>
    <p:sldId id="347" r:id="rId59"/>
    <p:sldId id="350" r:id="rId60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FB7"/>
    <a:srgbClr val="BE24BB"/>
    <a:srgbClr val="008000"/>
    <a:srgbClr val="0000FF"/>
    <a:srgbClr val="003399"/>
    <a:srgbClr val="E45ECA"/>
    <a:srgbClr val="F74BE3"/>
    <a:srgbClr val="33CC33"/>
    <a:srgbClr val="9751CB"/>
    <a:srgbClr val="F5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2152" y="-280"/>
      </p:cViewPr>
      <p:guideLst>
        <p:guide orient="horz" pos="2159"/>
        <p:guide pos="2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9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8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0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2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5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4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0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7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45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3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6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38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40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41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2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43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46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3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06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51229" y="6515100"/>
            <a:ext cx="12419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3T.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21,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4" Type="http://schemas.openxmlformats.org/officeDocument/2006/relationships/oleObject" Target="../embeddings/oleObject20.bin"/><Relationship Id="rId15" Type="http://schemas.openxmlformats.org/officeDocument/2006/relationships/image" Target="../media/image2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2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3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1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Functions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600" dirty="0" smtClean="0"/>
              <a:t>every</a:t>
            </a:r>
            <a:r>
              <a:rPr lang="en-US" sz="6600" dirty="0" smtClean="0">
                <a:cs typeface="+mn-cs"/>
                <a:sym typeface="Symbol" charset="0"/>
              </a:rPr>
              <a:t>thing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 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>
                <a:solidFill>
                  <a:srgbClr val="0033CC"/>
                </a:solidFill>
                <a:cs typeface="+mn-cs"/>
                <a:sym typeface="Symbol" charset="0"/>
              </a:rPr>
              <a:t> </a:t>
            </a:r>
            <a:r>
              <a:rPr lang="en-US" sz="6600" dirty="0" smtClean="0">
                <a:cs typeface="+mn-cs"/>
                <a:sym typeface="Symbol" charset="0"/>
              </a:rPr>
              <a:t>relates to things in </a:t>
            </a:r>
            <a:r>
              <a:rPr lang="en-US" sz="6600" dirty="0" smtClean="0">
                <a:solidFill>
                  <a:srgbClr val="008000"/>
                </a:solidFill>
              </a:rPr>
              <a:t>X</a:t>
            </a:r>
            <a:endParaRPr lang="en-US" sz="66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665721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solidFill>
                  <a:srgbClr val="A60FB7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04450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17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7527910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or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</a:p>
          <a:p>
            <a:pPr>
              <a:lnSpc>
                <a:spcPct val="120000"/>
              </a:lnSpc>
            </a:pPr>
            <a:r>
              <a:rPr lang="en-US" sz="5400" dirty="0" smtClean="0">
                <a:latin typeface="Comic Sans MS"/>
                <a:cs typeface="Comic Sans MS"/>
              </a:rPr>
              <a:t>= </a:t>
            </a:r>
            <a:r>
              <a:rPr lang="en-US" sz="5400" dirty="0">
                <a:latin typeface="Comic Sans MS"/>
                <a:cs typeface="Comic Sans MS"/>
              </a:rPr>
              <a:t>{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6.042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6.012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6.004</a:t>
            </a:r>
            <a:r>
              <a:rPr lang="en-US" sz="5400" dirty="0" smtClean="0">
                <a:latin typeface="Comic Sans MS"/>
                <a:cs typeface="Comic Sans MS"/>
              </a:rPr>
              <a:t>}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742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000" dirty="0" smtClean="0"/>
              <a:t>endpoints of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US" sz="6000" dirty="0" smtClean="0">
                <a:solidFill>
                  <a:srgbClr val="000000"/>
                </a:solidFill>
                <a:sym typeface="Symbol" charset="0"/>
              </a:rPr>
              <a:t>arrows from points in</a:t>
            </a:r>
            <a:r>
              <a:rPr lang="en-US" sz="6000" dirty="0" smtClean="0">
                <a:solidFill>
                  <a:srgbClr val="008000"/>
                </a:solidFill>
                <a:sym typeface="Symbol" charset="0"/>
              </a:rPr>
              <a:t> X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6600" dirty="0" smtClean="0"/>
              <a:t>{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dirty="0" smtClean="0">
                <a:solidFill>
                  <a:srgbClr val="F74BE3"/>
                </a:solidFill>
              </a:rPr>
              <a:t> </a:t>
            </a:r>
            <a:r>
              <a:rPr lang="en-US" sz="6600" dirty="0" smtClean="0"/>
              <a:t>|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X</a:t>
            </a:r>
            <a:r>
              <a:rPr lang="en-US" sz="6600" dirty="0" smtClean="0">
                <a:sym typeface="Symbol" charset="0"/>
              </a:rPr>
              <a:t>. </a:t>
            </a:r>
            <a:r>
              <a:rPr lang="en-US" sz="6600" dirty="0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3200" dirty="0" smtClean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R</a:t>
            </a:r>
            <a:r>
              <a:rPr lang="en-US" sz="3200" dirty="0" smtClean="0">
                <a:solidFill>
                  <a:srgbClr val="0033CC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F74BE3"/>
                </a:solidFill>
                <a:sym typeface="Symbol" charset="0"/>
              </a:rPr>
              <a:t>j</a:t>
            </a:r>
            <a:r>
              <a:rPr lang="en-US" sz="6600" dirty="0" smtClean="0">
                <a:sym typeface="Symbol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67816"/>
              </p:ext>
            </p:extLst>
          </p:nvPr>
        </p:nvGraphicFramePr>
        <p:xfrm>
          <a:off x="2365375" y="3175000"/>
          <a:ext cx="64960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66" name="Equation" r:id="rId4" imgW="1066800" imgH="495300" progId="Equation.3">
                  <p:embed/>
                </p:oleObj>
              </mc:Choice>
              <mc:Fallback>
                <p:oleObj name="Equation" r:id="rId4" imgW="1066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5375" y="3175000"/>
                        <a:ext cx="64960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2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984500" y="2159000"/>
            <a:ext cx="33121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registered for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02461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806695" y="2840561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54961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03495" y="4694761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66995" y="4745561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27778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12940"/>
              </p:ext>
            </p:extLst>
          </p:nvPr>
        </p:nvGraphicFramePr>
        <p:xfrm>
          <a:off x="873125" y="2687638"/>
          <a:ext cx="73390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9" name="Equation" r:id="rId5" imgW="1320800" imgH="266700" progId="Equation.DSMT4">
                  <p:embed/>
                </p:oleObj>
              </mc:Choice>
              <mc:Fallback>
                <p:oleObj name="Equation" r:id="rId5" imgW="1320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125" y="2687638"/>
                        <a:ext cx="7339013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005169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14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17859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5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725" y="1486018"/>
            <a:ext cx="7702275" cy="4347515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 </a:t>
            </a:r>
            <a:r>
              <a:rPr lang="en-US" sz="4400" dirty="0" smtClean="0">
                <a:solidFill>
                  <a:srgbClr val="A60FB7"/>
                </a:solidFill>
              </a:rPr>
              <a:t>binary relation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associates</a:t>
            </a:r>
            <a:r>
              <a:rPr lang="en-US" sz="4400" dirty="0" smtClean="0">
                <a:solidFill>
                  <a:srgbClr val="000000"/>
                </a:solidFill>
              </a:rPr>
              <a:t> elements of one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800" dirty="0" smtClean="0">
                <a:solidFill>
                  <a:srgbClr val="A60FB7"/>
                </a:solidFill>
              </a:rPr>
              <a:t>domain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with elements of another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400" dirty="0" smtClean="0">
                <a:solidFill>
                  <a:srgbClr val="A60FB7"/>
                </a:solidFill>
              </a:rPr>
              <a:t>codomain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5720" y="426394"/>
            <a:ext cx="52725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54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30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=</a:t>
            </a:r>
          </a:p>
        </p:txBody>
      </p:sp>
    </p:spTree>
    <p:extLst>
      <p:ext uri="{BB962C8B-B14F-4D97-AF65-F5344CB8AC3E}">
        <p14:creationId xmlns:p14="http://schemas.microsoft.com/office/powerpoint/2010/main" val="20596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FF"/>
                </a:solidFill>
              </a:rPr>
              <a:t>R</a:t>
            </a:r>
            <a:r>
              <a:rPr lang="en-US" sz="4800" b="0" baseline="30000" dirty="0" smtClean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75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</a:t>
            </a:r>
            <a:r>
              <a:rPr lang="en-US" sz="4800" dirty="0"/>
              <a:t>= </a:t>
            </a:r>
            <a:r>
              <a:rPr lang="en-US" sz="4800" dirty="0" smtClean="0"/>
              <a:t>     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{</a:t>
            </a:r>
            <a:r>
              <a:rPr lang="en-US" sz="4800" dirty="0">
                <a:solidFill>
                  <a:srgbClr val="008000"/>
                </a:solidFill>
              </a:rPr>
              <a:t>Jason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8000"/>
                </a:solidFill>
              </a:rPr>
              <a:t>Joan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00"/>
                </a:solidFill>
              </a:rPr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) aka the </a:t>
            </a:r>
            <a:r>
              <a:rPr lang="en-US" sz="4800" dirty="0" smtClean="0">
                <a:solidFill>
                  <a:srgbClr val="A60FB7"/>
                </a:solidFill>
              </a:rPr>
              <a:t>inverse image</a:t>
            </a:r>
            <a:r>
              <a:rPr lang="en-US" sz="4800" dirty="0" smtClean="0">
                <a:solidFill>
                  <a:srgbClr val="9751CB"/>
                </a:solidFill>
              </a:rPr>
              <a:t>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of 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 under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2326" y="2798240"/>
            <a:ext cx="7958667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registered</a:t>
            </a:r>
          </a:p>
          <a:p>
            <a:pPr>
              <a:spcBef>
                <a:spcPct val="20000"/>
              </a:spcBef>
              <a:defRPr/>
            </a:pPr>
            <a:r>
              <a:rPr lang="en-US" sz="4400" dirty="0" smtClean="0">
                <a:latin typeface="Comic Sans MS"/>
                <a:cs typeface="Comic Sans MS"/>
              </a:rPr>
              <a:t>for some subject:</a:t>
            </a:r>
            <a:endParaRPr lang="en-US" sz="4400" i="0" dirty="0" smtClean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99782"/>
              </p:ext>
            </p:extLst>
          </p:nvPr>
        </p:nvGraphicFramePr>
        <p:xfrm>
          <a:off x="240506" y="1291696"/>
          <a:ext cx="863758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4" imgW="2527300" imgH="457200" progId="Equation.DSMT4">
                  <p:embed/>
                </p:oleObj>
              </mc:Choice>
              <mc:Fallback>
                <p:oleObj name="Equation" r:id="rId4" imgW="2527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506" y="1291696"/>
                        <a:ext cx="8637588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7186"/>
              </p:ext>
            </p:extLst>
          </p:nvPr>
        </p:nvGraphicFramePr>
        <p:xfrm>
          <a:off x="2499783" y="4328582"/>
          <a:ext cx="4068233" cy="13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6" imgW="749300" imgH="254000" progId="Equation.DSMT4">
                  <p:embed/>
                </p:oleObj>
              </mc:Choice>
              <mc:Fallback>
                <p:oleObj name="Equation" r:id="rId6" imgW="749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9783" y="4328582"/>
                        <a:ext cx="4068233" cy="137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3267" y="329671"/>
            <a:ext cx="6794500" cy="1003300"/>
          </a:xfrm>
        </p:spPr>
        <p:txBody>
          <a:bodyPr/>
          <a:lstStyle/>
          <a:p>
            <a:r>
              <a:rPr lang="en-US" sz="4400" dirty="0" smtClean="0"/>
              <a:t>Inverse image under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9272" y="5630333"/>
            <a:ext cx="9321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(not true: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r>
              <a:rPr lang="en-US" sz="4400" dirty="0" smtClean="0">
                <a:latin typeface="Comic Sans MS" pitchFamily="66" charset="0"/>
              </a:rPr>
              <a:t> wasn’t registered)</a:t>
            </a:r>
          </a:p>
        </p:txBody>
      </p:sp>
    </p:spTree>
    <p:extLst>
      <p:ext uri="{BB962C8B-B14F-4D97-AF65-F5344CB8AC3E}">
        <p14:creationId xmlns:p14="http://schemas.microsoft.com/office/powerpoint/2010/main" val="12644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79600" y="2463800"/>
            <a:ext cx="4724400" cy="3124200"/>
            <a:chOff x="1879600" y="2463800"/>
            <a:chExt cx="4724400" cy="31242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879600" y="3141133"/>
              <a:ext cx="4529668" cy="158326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67535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3815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108200" y="2463800"/>
            <a:ext cx="4292600" cy="1231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17700" y="3162300"/>
            <a:ext cx="4241800" cy="520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508500" cy="154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70100" y="2501900"/>
            <a:ext cx="4381500" cy="215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146300" y="2527300"/>
            <a:ext cx="4457700" cy="303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879600" y="3141133"/>
            <a:ext cx="4529668" cy="15832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1847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28072"/>
            <a:ext cx="6794500" cy="1003300"/>
          </a:xfrm>
        </p:spPr>
        <p:txBody>
          <a:bodyPr/>
          <a:lstStyle/>
          <a:p>
            <a:r>
              <a:rPr lang="en-US" sz="4000" dirty="0" smtClean="0"/>
              <a:t>The range of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37584" y="2654300"/>
            <a:ext cx="8420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advised by a </a:t>
            </a:r>
          </a:p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Professor: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37105"/>
              </p:ext>
            </p:extLst>
          </p:nvPr>
        </p:nvGraphicFramePr>
        <p:xfrm>
          <a:off x="1300163" y="1173633"/>
          <a:ext cx="6988704" cy="156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3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173633"/>
                        <a:ext cx="6988704" cy="156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2044"/>
              </p:ext>
            </p:extLst>
          </p:nvPr>
        </p:nvGraphicFramePr>
        <p:xfrm>
          <a:off x="2362947" y="4064000"/>
          <a:ext cx="439270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4" name="Equation" r:id="rId5" imgW="622300" imgH="215900" progId="Equation.DSMT4">
                  <p:embed/>
                </p:oleObj>
              </mc:Choice>
              <mc:Fallback>
                <p:oleObj name="Equation" r:id="rId5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947" y="4064000"/>
                        <a:ext cx="439270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10097"/>
              </p:ext>
            </p:extLst>
          </p:nvPr>
        </p:nvGraphicFramePr>
        <p:xfrm>
          <a:off x="956204" y="1779057"/>
          <a:ext cx="7740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24" name="Equation" r:id="rId4" imgW="2692400" imgH="355600" progId="Equation.DSMT4">
                  <p:embed/>
                </p:oleObj>
              </mc:Choice>
              <mc:Fallback>
                <p:oleObj name="Equation" r:id="rId4" imgW="2692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204" y="1779057"/>
                        <a:ext cx="774065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15540"/>
              </p:ext>
            </p:extLst>
          </p:nvPr>
        </p:nvGraphicFramePr>
        <p:xfrm>
          <a:off x="484185" y="1744120"/>
          <a:ext cx="8250424" cy="10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25" name="Equation" r:id="rId6" imgW="2971800" imgH="381000" progId="Equation.DSMT4">
                  <p:embed/>
                </p:oleObj>
              </mc:Choice>
              <mc:Fallback>
                <p:oleObj name="Equation" r:id="rId6" imgW="2971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85" y="1744120"/>
                        <a:ext cx="8250424" cy="10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39267"/>
              </p:ext>
            </p:extLst>
          </p:nvPr>
        </p:nvGraphicFramePr>
        <p:xfrm>
          <a:off x="482459" y="3564466"/>
          <a:ext cx="8185431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77" name="Equation" r:id="rId4" imgW="2768600" imgH="584200" progId="Equation.DSMT4">
                  <p:embed/>
                </p:oleObj>
              </mc:Choice>
              <mc:Fallback>
                <p:oleObj name="Equation" r:id="rId4" imgW="27686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459" y="3564466"/>
                        <a:ext cx="8185431" cy="172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80219"/>
              </p:ext>
            </p:extLst>
          </p:nvPr>
        </p:nvGraphicFramePr>
        <p:xfrm>
          <a:off x="503768" y="1701807"/>
          <a:ext cx="8212138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78" name="Equation" r:id="rId6" imgW="2959100" imgH="685800" progId="Equation.3">
                  <p:embed/>
                </p:oleObj>
              </mc:Choice>
              <mc:Fallback>
                <p:oleObj name="Equation" r:id="rId6" imgW="2959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768" y="1701807"/>
                        <a:ext cx="8212138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4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73845"/>
              </p:ext>
            </p:extLst>
          </p:nvPr>
        </p:nvGraphicFramePr>
        <p:xfrm>
          <a:off x="1413932" y="1475316"/>
          <a:ext cx="6199717" cy="149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37" name="Equation" r:id="rId4" imgW="1473200" imgH="355600" progId="Equation.DSMT4">
                  <p:embed/>
                </p:oleObj>
              </mc:Choice>
              <mc:Fallback>
                <p:oleObj name="Equation" r:id="rId4" imgW="14732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3932" y="1475316"/>
                        <a:ext cx="6199717" cy="149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29247"/>
              </p:ext>
            </p:extLst>
          </p:nvPr>
        </p:nvGraphicFramePr>
        <p:xfrm>
          <a:off x="3208866" y="2868082"/>
          <a:ext cx="2899834" cy="144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38" name="Equation" r:id="rId6" imgW="355600" imgH="177800" progId="Equation.DSMT4">
                  <p:embed/>
                </p:oleObj>
              </mc:Choice>
              <mc:Fallback>
                <p:oleObj name="Equation" r:id="rId6" imgW="3556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866" y="2868082"/>
                        <a:ext cx="2899834" cy="144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2189" y="4318000"/>
            <a:ext cx="60059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is the </a:t>
            </a:r>
            <a:r>
              <a:rPr lang="en-US" sz="5400" dirty="0" smtClean="0">
                <a:solidFill>
                  <a:srgbClr val="A60FB7"/>
                </a:solidFill>
                <a:latin typeface="Comic Sans MS" pitchFamily="66" charset="0"/>
              </a:rPr>
              <a:t>composition</a:t>
            </a:r>
          </a:p>
          <a:p>
            <a:r>
              <a:rPr lang="en-US" sz="5400" dirty="0" smtClean="0">
                <a:latin typeface="Comic Sans MS" pitchFamily="66" charset="0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806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6.003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6.004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ect</a:t>
              </a:r>
              <a:endParaRPr lang="en-US" sz="360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968500"/>
            <a:ext cx="2286000" cy="4457700"/>
            <a:chOff x="914400" y="1968500"/>
            <a:chExt cx="2286000" cy="445770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35966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1166" y="2794000"/>
            <a:ext cx="3657600" cy="2895600"/>
            <a:chOff x="2561166" y="2794000"/>
            <a:chExt cx="3657600" cy="28956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789766" y="2794000"/>
              <a:ext cx="3429000" cy="50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2764366" y="2832100"/>
              <a:ext cx="3416300" cy="187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573866" y="3746500"/>
              <a:ext cx="3632200" cy="380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561166" y="4686300"/>
              <a:ext cx="3530600" cy="114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624666" y="4737100"/>
              <a:ext cx="3556000" cy="952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4" grpId="0"/>
      <p:bldP spid="6645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517" y="1598710"/>
            <a:ext cx="7907849" cy="1498841"/>
            <a:chOff x="626535" y="1624109"/>
            <a:chExt cx="7907849" cy="149884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877249"/>
                </p:ext>
              </p:extLst>
            </p:nvPr>
          </p:nvGraphicFramePr>
          <p:xfrm>
            <a:off x="626535" y="1624109"/>
            <a:ext cx="2015066" cy="1044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6" name="Equation" r:id="rId4" imgW="342900" imgH="177800" progId="Equation.DSMT4">
                    <p:embed/>
                  </p:oleObj>
                </mc:Choice>
                <mc:Fallback>
                  <p:oleObj name="Equation" r:id="rId4" imgW="342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535" y="1624109"/>
                          <a:ext cx="2015066" cy="1044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75451" y="1676400"/>
              <a:ext cx="58589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::= “prof </a:t>
              </a:r>
              <a:r>
                <a:rPr lang="en-US" sz="4400" dirty="0">
                  <a:latin typeface="Comic Sans MS" pitchFamily="66" charset="0"/>
                </a:rPr>
                <a:t>h</a:t>
              </a:r>
              <a:r>
                <a:rPr lang="en-US" sz="4400" dirty="0" smtClean="0">
                  <a:latin typeface="Comic Sans MS" pitchFamily="66" charset="0"/>
                </a:rPr>
                <a:t>as advisee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      registered for” 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45377"/>
              </p:ext>
            </p:extLst>
          </p:nvPr>
        </p:nvGraphicFramePr>
        <p:xfrm>
          <a:off x="200271" y="3427413"/>
          <a:ext cx="87498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7" name="Equation" r:id="rId6" imgW="2565400" imgH="457200" progId="Equation.DSMT4">
                  <p:embed/>
                </p:oleObj>
              </mc:Choice>
              <mc:Fallback>
                <p:oleObj name="Equation" r:id="rId6" imgW="256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271" y="3427413"/>
                        <a:ext cx="8749800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5798" y="2370667"/>
            <a:ext cx="2794000" cy="3632202"/>
            <a:chOff x="1917700" y="2438400"/>
            <a:chExt cx="6097473" cy="3559949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6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9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3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02037"/>
              </p:ext>
            </p:extLst>
          </p:nvPr>
        </p:nvGraphicFramePr>
        <p:xfrm>
          <a:off x="320675" y="1546754"/>
          <a:ext cx="5245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48" name="Equation" r:id="rId4" imgW="1346200" imgH="228600" progId="Equation.3">
                  <p:embed/>
                </p:oleObj>
              </mc:Choice>
              <mc:Fallback>
                <p:oleObj name="Equation" r:id="rId4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675" y="1546754"/>
                        <a:ext cx="52451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11615"/>
              </p:ext>
            </p:extLst>
          </p:nvPr>
        </p:nvGraphicFramePr>
        <p:xfrm>
          <a:off x="177800" y="2508250"/>
          <a:ext cx="88058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49" name="Equation" r:id="rId6" imgW="2209800" imgH="228600" progId="Equation.DSMT4">
                  <p:embed/>
                </p:oleObj>
              </mc:Choice>
              <mc:Fallback>
                <p:oleObj name="Equation" r:id="rId6" imgW="220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0" y="2508250"/>
                        <a:ext cx="8805863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5733" y="1464733"/>
            <a:ext cx="2475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61759"/>
              </p:ext>
            </p:extLst>
          </p:nvPr>
        </p:nvGraphicFramePr>
        <p:xfrm>
          <a:off x="703792" y="3245912"/>
          <a:ext cx="42148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0" name="Equation" r:id="rId8" imgW="965200" imgH="228600" progId="Equation.3">
                  <p:embed/>
                </p:oleObj>
              </mc:Choice>
              <mc:Fallback>
                <p:oleObj name="Equation" r:id="rId8" imgW="96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3792" y="3245912"/>
                        <a:ext cx="4214812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35446"/>
              </p:ext>
            </p:extLst>
          </p:nvPr>
        </p:nvGraphicFramePr>
        <p:xfrm>
          <a:off x="3598331" y="3843865"/>
          <a:ext cx="5271073" cy="229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1" name="Equation" r:id="rId10" imgW="1079500" imgH="469900" progId="Equation.DSMT4">
                  <p:embed/>
                </p:oleObj>
              </mc:Choice>
              <mc:Fallback>
                <p:oleObj name="Equation" r:id="rId10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98331" y="3843865"/>
                        <a:ext cx="5271073" cy="2294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39083"/>
              </p:ext>
            </p:extLst>
          </p:nvPr>
        </p:nvGraphicFramePr>
        <p:xfrm>
          <a:off x="1240674" y="3867680"/>
          <a:ext cx="760699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2" name="Equation" r:id="rId12" imgW="1612900" imgH="330200" progId="Equation.DSMT4">
                  <p:embed/>
                </p:oleObj>
              </mc:Choice>
              <mc:Fallback>
                <p:oleObj name="Equation" r:id="rId12" imgW="1612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40674" y="3867680"/>
                        <a:ext cx="7606992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19374"/>
              </p:ext>
            </p:extLst>
          </p:nvPr>
        </p:nvGraphicFramePr>
        <p:xfrm>
          <a:off x="1284811" y="3169172"/>
          <a:ext cx="1407585" cy="149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3" name="Equation" r:id="rId14" imgW="406400" imgH="431800" progId="Equation.DSMT4">
                  <p:embed/>
                </p:oleObj>
              </mc:Choice>
              <mc:Fallback>
                <p:oleObj name="Equation" r:id="rId14" imgW="406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4811" y="3169172"/>
                        <a:ext cx="1407585" cy="149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0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6.034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latin typeface="Comic Sans MS" pitchFamily="66" charset="0"/>
                </a:rPr>
                <a:t>ect</a:t>
              </a:r>
              <a:endParaRPr lang="en-US" sz="3600" dirty="0">
                <a:latin typeface="Comic Sans MS" pitchFamily="66" charset="0"/>
              </a:endParaRP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200400" y="1879600"/>
            <a:ext cx="187285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teaches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“teaches”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b="1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4200" y="2476500"/>
            <a:ext cx="4381500" cy="3263900"/>
            <a:chOff x="1854200" y="2476500"/>
            <a:chExt cx="4381500" cy="32639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178300" cy="368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 flipV="1">
              <a:off x="2032000" y="3822700"/>
              <a:ext cx="41021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1854200" y="3937000"/>
              <a:ext cx="4318000" cy="774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1917700" y="2971800"/>
              <a:ext cx="4318000" cy="190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146300" y="5537200"/>
              <a:ext cx="40640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165600" cy="157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804144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40503"/>
              </p:ext>
            </p:extLst>
          </p:nvPr>
        </p:nvGraphicFramePr>
        <p:xfrm>
          <a:off x="1895531" y="4546599"/>
          <a:ext cx="531905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37" name="Equation" r:id="rId4" imgW="1016000" imgH="215900" progId="Equation.DSMT4">
                  <p:embed/>
                </p:oleObj>
              </mc:Choice>
              <mc:Fallback>
                <p:oleObj name="Equation" r:id="rId4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5531" y="4546599"/>
                        <a:ext cx="531905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11106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38" name="Equation" r:id="rId6" imgW="2095500" imgH="355600" progId="Equation.3">
                  <p:embed/>
                </p:oleObj>
              </mc:Choice>
              <mc:Fallback>
                <p:oleObj name="Equation" r:id="rId6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3038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29669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56" name="Equation" r:id="rId4" imgW="2095500" imgH="355600" progId="Equation.3">
                  <p:embed/>
                </p:oleObj>
              </mc:Choice>
              <mc:Fallback>
                <p:oleObj name="Equation" r:id="rId4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82695"/>
              </p:ext>
            </p:extLst>
          </p:nvPr>
        </p:nvGraphicFramePr>
        <p:xfrm>
          <a:off x="2699857" y="4201573"/>
          <a:ext cx="3747461" cy="1648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57" name="Equation" r:id="rId6" imgW="635000" imgH="279400" progId="Equation.DSMT4">
                  <p:embed/>
                </p:oleObj>
              </mc:Choice>
              <mc:Fallback>
                <p:oleObj name="Equation" r:id="rId6" imgW="635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9857" y="4201573"/>
                        <a:ext cx="3747461" cy="1648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55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28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1676400"/>
            <a:ext cx="2209800" cy="4559300"/>
            <a:chOff x="5562600" y="1676400"/>
            <a:chExt cx="2209800" cy="4559300"/>
          </a:xfrm>
        </p:grpSpPr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5562600" y="22733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6477000" y="1676400"/>
              <a:ext cx="522288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 b="1">
                  <a:solidFill>
                    <a:srgbClr val="0033CC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2" name="Group 29"/>
            <p:cNvGrpSpPr/>
            <p:nvPr/>
          </p:nvGrpSpPr>
          <p:grpSpPr>
            <a:xfrm>
              <a:off x="6316822" y="2394560"/>
              <a:ext cx="805719" cy="646331"/>
              <a:chOff x="6521542" y="2462800"/>
              <a:chExt cx="805719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30623" y="2462800"/>
                <a:ext cx="596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39"/>
            <p:cNvGrpSpPr/>
            <p:nvPr/>
          </p:nvGrpSpPr>
          <p:grpSpPr>
            <a:xfrm>
              <a:off x="6305452" y="3049655"/>
              <a:ext cx="855412" cy="646331"/>
              <a:chOff x="6673942" y="2615200"/>
              <a:chExt cx="855412" cy="64633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83023" y="26152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673942" y="28592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3"/>
            <p:cNvGrpSpPr/>
            <p:nvPr/>
          </p:nvGrpSpPr>
          <p:grpSpPr>
            <a:xfrm>
              <a:off x="6362321" y="3980426"/>
              <a:ext cx="855412" cy="646331"/>
              <a:chOff x="6521542" y="2462800"/>
              <a:chExt cx="855412" cy="64633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6378240" y="4953517"/>
              <a:ext cx="855412" cy="646331"/>
              <a:chOff x="6521542" y="2462800"/>
              <a:chExt cx="855412" cy="64633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45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327150"/>
            <a:ext cx="2286000" cy="5099050"/>
            <a:chOff x="914400" y="1327150"/>
            <a:chExt cx="2286000" cy="50990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10287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04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129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26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range(</a:t>
            </a:r>
            <a:r>
              <a:rPr lang="en-US" sz="5400" dirty="0" smtClean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0" y="1608666"/>
            <a:ext cx="9101669" cy="3285067"/>
          </a:xfrm>
        </p:spPr>
        <p:txBody>
          <a:bodyPr/>
          <a:lstStyle/>
          <a:p>
            <a:r>
              <a:rPr lang="en-US" sz="5400" dirty="0"/>
              <a:t>range(</a:t>
            </a:r>
            <a:r>
              <a:rPr lang="en-US" sz="5400" dirty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 ::= elements with            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   arrows coming in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</a:t>
            </a:r>
            <a:r>
              <a:rPr lang="en-US" sz="6600" dirty="0" smtClean="0"/>
              <a:t> =</a:t>
            </a:r>
            <a:r>
              <a:rPr lang="en-US" sz="5400" dirty="0" smtClean="0"/>
              <a:t> </a:t>
            </a:r>
            <a:r>
              <a:rPr lang="en-US" sz="7200" dirty="0" smtClean="0">
                <a:solidFill>
                  <a:srgbClr val="003399"/>
                </a:solidFill>
              </a:rPr>
              <a:t>R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018659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0503" y="295802"/>
            <a:ext cx="6794500" cy="1003300"/>
          </a:xfrm>
        </p:spPr>
        <p:txBody>
          <a:bodyPr/>
          <a:lstStyle/>
          <a:p>
            <a:r>
              <a:rPr lang="en-US" sz="4400" dirty="0" smtClean="0"/>
              <a:t>range(</a:t>
            </a:r>
            <a:r>
              <a:rPr lang="en-US" sz="4400" dirty="0" smtClean="0">
                <a:solidFill>
                  <a:srgbClr val="003399"/>
                </a:solidFill>
              </a:rPr>
              <a:t>R</a:t>
            </a:r>
            <a:r>
              <a:rPr lang="en-US" sz="4400" dirty="0" smtClean="0"/>
              <a:t>) = {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2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4</a:t>
            </a:r>
            <a:r>
              <a:rPr lang="en-US" sz="4400" dirty="0" smtClean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8506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             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</a:p>
        </p:txBody>
      </p:sp>
      <p:grpSp>
        <p:nvGrpSpPr>
          <p:cNvPr id="734285" name="Group 77"/>
          <p:cNvGrpSpPr>
            <a:grpSpLocks/>
          </p:cNvGrpSpPr>
          <p:nvPr/>
        </p:nvGrpSpPr>
        <p:grpSpPr bwMode="auto">
          <a:xfrm>
            <a:off x="977900" y="1371600"/>
            <a:ext cx="4800600" cy="3810000"/>
            <a:chOff x="384" y="816"/>
            <a:chExt cx="3024" cy="2400"/>
          </a:xfrm>
        </p:grpSpPr>
        <p:sp>
          <p:nvSpPr>
            <p:cNvPr id="734210" name="Oval 2"/>
            <p:cNvSpPr>
              <a:spLocks noChangeArrowheads="1"/>
            </p:cNvSpPr>
            <p:nvPr/>
          </p:nvSpPr>
          <p:spPr bwMode="auto">
            <a:xfrm>
              <a:off x="384" y="1195"/>
              <a:ext cx="740" cy="20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1" name="Oval 3"/>
            <p:cNvSpPr>
              <a:spLocks noChangeArrowheads="1"/>
            </p:cNvSpPr>
            <p:nvPr/>
          </p:nvSpPr>
          <p:spPr bwMode="auto">
            <a:xfrm>
              <a:off x="1542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2" name="Oval 4"/>
            <p:cNvSpPr>
              <a:spLocks noChangeArrowheads="1"/>
            </p:cNvSpPr>
            <p:nvPr/>
          </p:nvSpPr>
          <p:spPr bwMode="auto">
            <a:xfrm>
              <a:off x="738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3" name="Oval 5"/>
            <p:cNvSpPr>
              <a:spLocks noChangeArrowheads="1"/>
            </p:cNvSpPr>
            <p:nvPr/>
          </p:nvSpPr>
          <p:spPr bwMode="auto">
            <a:xfrm>
              <a:off x="738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4" name="Oval 6"/>
            <p:cNvSpPr>
              <a:spLocks noChangeArrowheads="1"/>
            </p:cNvSpPr>
            <p:nvPr/>
          </p:nvSpPr>
          <p:spPr bwMode="auto">
            <a:xfrm>
              <a:off x="738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5" name="Oval 7"/>
            <p:cNvSpPr>
              <a:spLocks noChangeArrowheads="1"/>
            </p:cNvSpPr>
            <p:nvPr/>
          </p:nvSpPr>
          <p:spPr bwMode="auto">
            <a:xfrm>
              <a:off x="738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6" name="Oval 8"/>
            <p:cNvSpPr>
              <a:spLocks noChangeArrowheads="1"/>
            </p:cNvSpPr>
            <p:nvPr/>
          </p:nvSpPr>
          <p:spPr bwMode="auto">
            <a:xfrm>
              <a:off x="1896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7" name="Oval 9"/>
            <p:cNvSpPr>
              <a:spLocks noChangeArrowheads="1"/>
            </p:cNvSpPr>
            <p:nvPr/>
          </p:nvSpPr>
          <p:spPr bwMode="auto">
            <a:xfrm>
              <a:off x="1896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8" name="Oval 10"/>
            <p:cNvSpPr>
              <a:spLocks noChangeArrowheads="1"/>
            </p:cNvSpPr>
            <p:nvPr/>
          </p:nvSpPr>
          <p:spPr bwMode="auto">
            <a:xfrm>
              <a:off x="1896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9" name="Oval 11"/>
            <p:cNvSpPr>
              <a:spLocks noChangeArrowheads="1"/>
            </p:cNvSpPr>
            <p:nvPr/>
          </p:nvSpPr>
          <p:spPr bwMode="auto">
            <a:xfrm>
              <a:off x="1896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0" name="Text Box 12"/>
            <p:cNvSpPr txBox="1">
              <a:spLocks noChangeArrowheads="1"/>
            </p:cNvSpPr>
            <p:nvPr/>
          </p:nvSpPr>
          <p:spPr bwMode="auto">
            <a:xfrm>
              <a:off x="641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A</a:t>
              </a:r>
            </a:p>
          </p:txBody>
        </p:sp>
        <p:sp>
          <p:nvSpPr>
            <p:cNvPr id="734221" name="Text Box 13"/>
            <p:cNvSpPr txBox="1">
              <a:spLocks noChangeArrowheads="1"/>
            </p:cNvSpPr>
            <p:nvPr/>
          </p:nvSpPr>
          <p:spPr bwMode="auto">
            <a:xfrm>
              <a:off x="1799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B</a:t>
              </a:r>
            </a:p>
          </p:txBody>
        </p:sp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928" y="816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  <p:sp>
          <p:nvSpPr>
            <p:cNvPr id="734224" name="Oval 16"/>
            <p:cNvSpPr>
              <a:spLocks noChangeArrowheads="1"/>
            </p:cNvSpPr>
            <p:nvPr/>
          </p:nvSpPr>
          <p:spPr bwMode="auto">
            <a:xfrm>
              <a:off x="2668" y="1195"/>
              <a:ext cx="740" cy="202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5" name="Oval 17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6" name="Oval 18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7" name="Oval 19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8" name="Oval 20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9" name="Oval 21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0" name="Oval 22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1" name="Oval 23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2" name="Oval 24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9" name="Group 25"/>
            <p:cNvGrpSpPr>
              <a:grpSpLocks/>
            </p:cNvGrpSpPr>
            <p:nvPr/>
          </p:nvGrpSpPr>
          <p:grpSpPr bwMode="auto">
            <a:xfrm>
              <a:off x="770" y="1157"/>
              <a:ext cx="1142" cy="1839"/>
              <a:chOff x="1152" y="1302"/>
              <a:chExt cx="1704" cy="2010"/>
            </a:xfrm>
          </p:grpSpPr>
          <p:sp>
            <p:nvSpPr>
              <p:cNvPr id="734234" name="Line 26"/>
              <p:cNvSpPr>
                <a:spLocks noChangeShapeType="1"/>
              </p:cNvSpPr>
              <p:nvPr/>
            </p:nvSpPr>
            <p:spPr bwMode="auto">
              <a:xfrm>
                <a:off x="1176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5" name="Line 2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168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6" name="Line 28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7" name="Line 29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8" name="Text Box 30"/>
              <p:cNvSpPr txBox="1">
                <a:spLocks noChangeArrowheads="1"/>
              </p:cNvSpPr>
              <p:nvPr/>
            </p:nvSpPr>
            <p:spPr bwMode="auto">
              <a:xfrm>
                <a:off x="1873" y="1302"/>
                <a:ext cx="567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R</a:t>
                </a:r>
              </a:p>
            </p:txBody>
          </p:sp>
        </p:grpSp>
        <p:grpSp>
          <p:nvGrpSpPr>
            <p:cNvPr id="36910" name="Group 31"/>
            <p:cNvGrpSpPr>
              <a:grpSpLocks/>
            </p:cNvGrpSpPr>
            <p:nvPr/>
          </p:nvGrpSpPr>
          <p:grpSpPr bwMode="auto">
            <a:xfrm>
              <a:off x="1928" y="1151"/>
              <a:ext cx="1142" cy="1840"/>
              <a:chOff x="2880" y="1302"/>
              <a:chExt cx="1704" cy="2010"/>
            </a:xfrm>
          </p:grpSpPr>
          <p:grpSp>
            <p:nvGrpSpPr>
              <p:cNvPr id="36911" name="Group 32"/>
              <p:cNvGrpSpPr>
                <a:grpSpLocks/>
              </p:cNvGrpSpPr>
              <p:nvPr/>
            </p:nvGrpSpPr>
            <p:grpSpPr bwMode="auto">
              <a:xfrm>
                <a:off x="2880" y="1302"/>
                <a:ext cx="1704" cy="2010"/>
                <a:chOff x="2880" y="1302"/>
                <a:chExt cx="1704" cy="2010"/>
              </a:xfrm>
            </p:grpSpPr>
            <p:sp>
              <p:nvSpPr>
                <p:cNvPr id="734241" name="Line 33"/>
                <p:cNvSpPr>
                  <a:spLocks noChangeShapeType="1"/>
                </p:cNvSpPr>
                <p:nvPr/>
              </p:nvSpPr>
              <p:spPr bwMode="auto">
                <a:xfrm>
                  <a:off x="2904" y="273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2" name="Line 34"/>
                <p:cNvSpPr>
                  <a:spLocks noChangeShapeType="1"/>
                </p:cNvSpPr>
                <p:nvPr/>
              </p:nvSpPr>
              <p:spPr bwMode="auto">
                <a:xfrm>
                  <a:off x="2904" y="3312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1" y="1302"/>
                  <a:ext cx="494" cy="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en-US" sz="5400">
                      <a:solidFill>
                        <a:srgbClr val="000099"/>
                      </a:solidFill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3424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80" y="1584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734245" name="Line 37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1680" cy="5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34286" name="Group 78"/>
          <p:cNvGrpSpPr>
            <a:grpSpLocks/>
          </p:cNvGrpSpPr>
          <p:nvPr/>
        </p:nvGrpSpPr>
        <p:grpSpPr bwMode="auto">
          <a:xfrm>
            <a:off x="5245100" y="1371600"/>
            <a:ext cx="2451100" cy="3810000"/>
            <a:chOff x="3072" y="816"/>
            <a:chExt cx="1544" cy="2400"/>
          </a:xfrm>
        </p:grpSpPr>
        <p:sp>
          <p:nvSpPr>
            <p:cNvPr id="734250" name="Oval 42"/>
            <p:cNvSpPr>
              <a:spLocks noChangeArrowheads="1"/>
            </p:cNvSpPr>
            <p:nvPr/>
          </p:nvSpPr>
          <p:spPr bwMode="auto">
            <a:xfrm>
              <a:off x="3876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1" name="Oval 43"/>
            <p:cNvSpPr>
              <a:spLocks noChangeArrowheads="1"/>
            </p:cNvSpPr>
            <p:nvPr/>
          </p:nvSpPr>
          <p:spPr bwMode="auto">
            <a:xfrm>
              <a:off x="3072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2" name="Oval 44"/>
            <p:cNvSpPr>
              <a:spLocks noChangeArrowheads="1"/>
            </p:cNvSpPr>
            <p:nvPr/>
          </p:nvSpPr>
          <p:spPr bwMode="auto">
            <a:xfrm>
              <a:off x="3072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3" name="Oval 45"/>
            <p:cNvSpPr>
              <a:spLocks noChangeArrowheads="1"/>
            </p:cNvSpPr>
            <p:nvPr/>
          </p:nvSpPr>
          <p:spPr bwMode="auto">
            <a:xfrm>
              <a:off x="3072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4" name="Oval 46"/>
            <p:cNvSpPr>
              <a:spLocks noChangeArrowheads="1"/>
            </p:cNvSpPr>
            <p:nvPr/>
          </p:nvSpPr>
          <p:spPr bwMode="auto">
            <a:xfrm>
              <a:off x="3072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5" name="Oval 47"/>
            <p:cNvSpPr>
              <a:spLocks noChangeArrowheads="1"/>
            </p:cNvSpPr>
            <p:nvPr/>
          </p:nvSpPr>
          <p:spPr bwMode="auto">
            <a:xfrm>
              <a:off x="4230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6" name="Oval 48"/>
            <p:cNvSpPr>
              <a:spLocks noChangeArrowheads="1"/>
            </p:cNvSpPr>
            <p:nvPr/>
          </p:nvSpPr>
          <p:spPr bwMode="auto">
            <a:xfrm>
              <a:off x="4230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7" name="Oval 49"/>
            <p:cNvSpPr>
              <a:spLocks noChangeArrowheads="1"/>
            </p:cNvSpPr>
            <p:nvPr/>
          </p:nvSpPr>
          <p:spPr bwMode="auto">
            <a:xfrm>
              <a:off x="4230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8" name="Oval 50"/>
            <p:cNvSpPr>
              <a:spLocks noChangeArrowheads="1"/>
            </p:cNvSpPr>
            <p:nvPr/>
          </p:nvSpPr>
          <p:spPr bwMode="auto">
            <a:xfrm>
              <a:off x="4230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60" name="Text Box 52"/>
            <p:cNvSpPr txBox="1">
              <a:spLocks noChangeArrowheads="1"/>
            </p:cNvSpPr>
            <p:nvPr/>
          </p:nvSpPr>
          <p:spPr bwMode="auto">
            <a:xfrm>
              <a:off x="4080" y="816"/>
              <a:ext cx="3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D</a:t>
              </a:r>
            </a:p>
          </p:txBody>
        </p:sp>
        <p:sp>
          <p:nvSpPr>
            <p:cNvPr id="734272" name="Line 64"/>
            <p:cNvSpPr>
              <a:spLocks noChangeShapeType="1"/>
            </p:cNvSpPr>
            <p:nvPr/>
          </p:nvSpPr>
          <p:spPr bwMode="auto">
            <a:xfrm>
              <a:off x="3120" y="2996"/>
              <a:ext cx="1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3" name="Line 65"/>
            <p:cNvSpPr>
              <a:spLocks noChangeShapeType="1"/>
            </p:cNvSpPr>
            <p:nvPr/>
          </p:nvSpPr>
          <p:spPr bwMode="auto">
            <a:xfrm flipV="1">
              <a:off x="3104" y="1415"/>
              <a:ext cx="1126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4" name="Line 66"/>
            <p:cNvSpPr>
              <a:spLocks noChangeShapeType="1"/>
            </p:cNvSpPr>
            <p:nvPr/>
          </p:nvSpPr>
          <p:spPr bwMode="auto">
            <a:xfrm>
              <a:off x="3120" y="1415"/>
              <a:ext cx="1126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5" name="Line 67"/>
            <p:cNvSpPr>
              <a:spLocks noChangeShapeType="1"/>
            </p:cNvSpPr>
            <p:nvPr/>
          </p:nvSpPr>
          <p:spPr bwMode="auto">
            <a:xfrm>
              <a:off x="3120" y="196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6" name="Text Box 68"/>
            <p:cNvSpPr txBox="1">
              <a:spLocks noChangeArrowheads="1"/>
            </p:cNvSpPr>
            <p:nvPr/>
          </p:nvSpPr>
          <p:spPr bwMode="auto">
            <a:xfrm>
              <a:off x="3587" y="1157"/>
              <a:ext cx="35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T</a:t>
              </a:r>
            </a:p>
          </p:txBody>
        </p:sp>
      </p:grpSp>
      <p:sp>
        <p:nvSpPr>
          <p:cNvPr id="734287" name="Text Box 79"/>
          <p:cNvSpPr txBox="1">
            <a:spLocks noChangeArrowheads="1"/>
          </p:cNvSpPr>
          <p:nvPr/>
        </p:nvSpPr>
        <p:spPr bwMode="auto">
          <a:xfrm>
            <a:off x="4876800" y="457200"/>
            <a:ext cx="1273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8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</a:p>
        </p:txBody>
      </p:sp>
      <p:graphicFrame>
        <p:nvGraphicFramePr>
          <p:cNvPr id="73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9837"/>
              </p:ext>
            </p:extLst>
          </p:nvPr>
        </p:nvGraphicFramePr>
        <p:xfrm>
          <a:off x="1066800" y="4741863"/>
          <a:ext cx="45720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13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1863"/>
                        <a:ext cx="45720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8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93724"/>
              </p:ext>
            </p:extLst>
          </p:nvPr>
        </p:nvGraphicFramePr>
        <p:xfrm>
          <a:off x="2971800" y="4591050"/>
          <a:ext cx="4572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14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91050"/>
                        <a:ext cx="4572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8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is </a:t>
            </a:r>
            <a:r>
              <a:rPr lang="en-US" i="1" smtClean="0">
                <a:solidFill>
                  <a:schemeClr val="tx1"/>
                </a:solidFill>
                <a:cs typeface="+mj-cs"/>
              </a:rPr>
              <a:t>Associative</a:t>
            </a:r>
          </a:p>
        </p:txBody>
      </p:sp>
      <p:sp>
        <p:nvSpPr>
          <p:cNvPr id="735290" name="Text Box 58"/>
          <p:cNvSpPr txBox="1">
            <a:spLocks noChangeArrowheads="1"/>
          </p:cNvSpPr>
          <p:nvPr/>
        </p:nvSpPr>
        <p:spPr bwMode="auto">
          <a:xfrm>
            <a:off x="823913" y="1524000"/>
            <a:ext cx="7470775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smtClean="0">
                <a:cs typeface="+mn-cs"/>
              </a:rPr>
              <a:t>Corollary</a:t>
            </a:r>
            <a:r>
              <a:rPr lang="en-US" sz="4400" i="0" smtClean="0">
                <a:cs typeface="+mn-cs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6600" i="0" smtClean="0">
                <a:cs typeface="+mn-cs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i="0" smtClean="0">
                <a:cs typeface="+mn-cs"/>
              </a:rPr>
              <a:t>)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 =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i="0" smtClean="0">
                <a:cs typeface="+mn-cs"/>
                <a:sym typeface="Euclid Extra" charset="0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r>
              <a:rPr lang="en-US" sz="6600" i="0" smtClean="0">
                <a:cs typeface="+mn-cs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sz="440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sz="6600" smtClean="0">
                <a:cs typeface="+mn-cs"/>
              </a:rPr>
              <a:t>…</a:t>
            </a:r>
            <a:r>
              <a:rPr lang="en-US" sz="6600" i="0" smtClean="0">
                <a:cs typeface="+mn-cs"/>
              </a:rPr>
              <a:t>same as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endParaRPr lang="en-US" sz="6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9751CB"/>
                </a:solidFill>
              </a:rPr>
              <a:t>function</a:t>
            </a:r>
            <a:r>
              <a:rPr lang="en-US" sz="4000" dirty="0"/>
              <a:t>,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,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r>
              <a:rPr lang="en-US" sz="4000" dirty="0" smtClean="0">
                <a:solidFill>
                  <a:srgbClr val="9751CB"/>
                </a:solidFill>
              </a:rPr>
              <a:t>at most </a:t>
            </a:r>
            <a:r>
              <a:rPr lang="en-US" dirty="0" smtClean="0"/>
              <a:t>one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element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78641" y="4335241"/>
            <a:ext cx="3998079" cy="1089307"/>
            <a:chOff x="2878641" y="4335241"/>
            <a:chExt cx="3998079" cy="1089307"/>
          </a:xfrm>
        </p:grpSpPr>
        <p:sp>
          <p:nvSpPr>
            <p:cNvPr id="9" name="TextBox 8"/>
            <p:cNvSpPr txBox="1"/>
            <p:nvPr/>
          </p:nvSpPr>
          <p:spPr>
            <a:xfrm>
              <a:off x="3676009" y="4778217"/>
              <a:ext cx="2427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615368" y="2598514"/>
              <a:ext cx="524626" cy="399807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387094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04028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12495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345917" y="2063137"/>
            <a:ext cx="2247900" cy="830263"/>
            <a:chOff x="3345917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5917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3"/>
            <a:ext cx="8407400" cy="4961467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 is registered for 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3600" dirty="0" smtClean="0"/>
              <a:t>notation: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       Jason </a:t>
            </a:r>
            <a:r>
              <a:rPr lang="en-US" sz="4400" dirty="0">
                <a:solidFill>
                  <a:srgbClr val="0000FF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    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Jason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b="1" dirty="0" smtClean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 </a:t>
            </a:r>
            <a:r>
              <a:rPr lang="en-US" sz="4400" b="1" dirty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00"/>
                </a:solidFill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b="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334" y="2768600"/>
            <a:ext cx="1528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infix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9534" y="3598334"/>
            <a:ext cx="1995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prefix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1054" y="1447798"/>
            <a:ext cx="836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relation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F:A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is a function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38114"/>
              </p:ext>
            </p:extLst>
          </p:nvPr>
        </p:nvGraphicFramePr>
        <p:xfrm>
          <a:off x="355601" y="2229095"/>
          <a:ext cx="4331623" cy="151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9" name="Equation" r:id="rId4" imgW="1016000" imgH="355600" progId="Equation.DSMT4">
                  <p:embed/>
                </p:oleObj>
              </mc:Choice>
              <mc:Fallback>
                <p:oleObj name="Equation" r:id="rId4" imgW="1016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1" y="2229095"/>
                        <a:ext cx="4331623" cy="1516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59555"/>
              </p:ext>
            </p:extLst>
          </p:nvPr>
        </p:nvGraphicFramePr>
        <p:xfrm>
          <a:off x="150979" y="3630610"/>
          <a:ext cx="8722450" cy="18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0" name="Equation" r:id="rId6" imgW="2349500" imgH="508000" progId="Equation.DSMT4">
                  <p:embed/>
                </p:oleObj>
              </mc:Choice>
              <mc:Fallback>
                <p:oleObj name="Equation" r:id="rId6" imgW="2349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979" y="3630610"/>
                        <a:ext cx="8722450" cy="188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31838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12549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81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0288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82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004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24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85483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25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61478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26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8478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12900"/>
            <a:ext cx="85598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function,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f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, from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 to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B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associates an element, 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with an element </a:t>
            </a:r>
          </a:p>
          <a:p>
            <a:pPr eaLnBrk="1" hangingPunct="1">
              <a:defRPr/>
            </a:pPr>
            <a:r>
              <a:rPr lang="en-US" sz="3600" i="1" dirty="0" smtClean="0">
                <a:cs typeface="+mn-cs"/>
              </a:rPr>
              <a:t>Example: </a:t>
            </a:r>
            <a:r>
              <a:rPr lang="en-US" sz="4800" i="1" dirty="0" smtClean="0">
                <a:cs typeface="+mn-cs"/>
              </a:rPr>
              <a:t>f </a:t>
            </a:r>
            <a:r>
              <a:rPr lang="en-US" sz="4800" dirty="0" smtClean="0">
                <a:cs typeface="+mn-cs"/>
              </a:rPr>
              <a:t>is the string-length function: </a:t>
            </a:r>
            <a:r>
              <a:rPr lang="en-US" sz="4800" i="1" dirty="0" smtClean="0">
                <a:cs typeface="+mn-cs"/>
              </a:rPr>
              <a:t>f</a:t>
            </a:r>
            <a:r>
              <a:rPr lang="en-US" sz="4800" dirty="0" smtClean="0">
                <a:cs typeface="+mn-cs"/>
              </a:rPr>
              <a:t>(</a:t>
            </a:r>
            <a:r>
              <a:rPr lang="ja-JP" altLang="en-US" sz="4800" dirty="0" smtClean="0">
                <a:latin typeface="Arial"/>
                <a:cs typeface="+mn-cs"/>
              </a:rPr>
              <a:t>“</a:t>
            </a:r>
            <a:r>
              <a:rPr lang="en-US" sz="4800" dirty="0" err="1" smtClean="0">
                <a:latin typeface="Courier New" charset="0"/>
                <a:cs typeface="+mn-cs"/>
              </a:rPr>
              <a:t>aabd</a:t>
            </a:r>
            <a:r>
              <a:rPr lang="ja-JP" altLang="en-US" sz="4800" dirty="0" smtClean="0">
                <a:latin typeface="Arial"/>
                <a:cs typeface="+mn-cs"/>
              </a:rPr>
              <a:t>”</a:t>
            </a:r>
            <a:r>
              <a:rPr lang="en-US" sz="4800" dirty="0" smtClean="0">
                <a:cs typeface="+mn-cs"/>
              </a:rPr>
              <a:t>)=4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6381"/>
              </p:ext>
            </p:extLst>
          </p:nvPr>
        </p:nvGraphicFramePr>
        <p:xfrm>
          <a:off x="3011488" y="476250"/>
          <a:ext cx="305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5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305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7729"/>
              </p:ext>
            </p:extLst>
          </p:nvPr>
        </p:nvGraphicFramePr>
        <p:xfrm>
          <a:off x="6184900" y="2387600"/>
          <a:ext cx="244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6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387600"/>
                        <a:ext cx="244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47480"/>
              </p:ext>
            </p:extLst>
          </p:nvPr>
        </p:nvGraphicFramePr>
        <p:xfrm>
          <a:off x="4722813" y="3108325"/>
          <a:ext cx="1862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7" name="Equation" r:id="rId7" imgW="393359" imgH="177646" progId="Equation.3">
                  <p:embed/>
                </p:oleObj>
              </mc:Choice>
              <mc:Fallback>
                <p:oleObj name="Equation" r:id="rId7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08325"/>
                        <a:ext cx="1862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f is the string-length function.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A,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domain</a:t>
            </a:r>
            <a:r>
              <a:rPr lang="en-US" sz="4800" dirty="0" smtClean="0">
                <a:cs typeface="+mn-cs"/>
              </a:rPr>
              <a:t> of f,</a:t>
            </a:r>
          </a:p>
          <a:p>
            <a:pPr algn="ctr" eaLnBrk="1" hangingPunct="1">
              <a:defRPr/>
            </a:pPr>
            <a:r>
              <a:rPr lang="en-US" sz="4800" dirty="0" smtClean="0">
                <a:cs typeface="+mn-cs"/>
              </a:rPr>
              <a:t>is the set of strings.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B,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codomain</a:t>
            </a:r>
            <a:r>
              <a:rPr lang="en-US" sz="4800" dirty="0" smtClean="0">
                <a:cs typeface="+mn-cs"/>
              </a:rPr>
              <a:t> of f, is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32106"/>
              </p:ext>
            </p:extLst>
          </p:nvPr>
        </p:nvGraphicFramePr>
        <p:xfrm>
          <a:off x="3128963" y="504825"/>
          <a:ext cx="281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09" name="Equation" r:id="rId3" imgW="609600" imgH="190500" progId="Equation.3">
                  <p:embed/>
                </p:oleObj>
              </mc:Choice>
              <mc:Fallback>
                <p:oleObj name="Equation" r:id="rId3" imgW="60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04825"/>
                        <a:ext cx="281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94628"/>
              </p:ext>
            </p:extLst>
          </p:nvPr>
        </p:nvGraphicFramePr>
        <p:xfrm>
          <a:off x="7243234" y="4957236"/>
          <a:ext cx="808567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10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234" y="4957236"/>
                        <a:ext cx="808567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Total functions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77825" y="1425575"/>
            <a:ext cx="84026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cs typeface="+mn-cs"/>
              </a:rPr>
              <a:t>				   is </a:t>
            </a:r>
            <a:r>
              <a:rPr lang="en-US" sz="4400">
                <a:solidFill>
                  <a:schemeClr val="accent2"/>
                </a:solidFill>
                <a:cs typeface="+mn-cs"/>
              </a:rPr>
              <a:t>total</a:t>
            </a:r>
            <a:endParaRPr lang="en-US" sz="4400">
              <a:cs typeface="+mn-cs"/>
            </a:endParaRPr>
          </a:p>
          <a:p>
            <a:pPr>
              <a:defRPr/>
            </a:pPr>
            <a:r>
              <a:rPr lang="en-US" sz="4400">
                <a:cs typeface="+mn-cs"/>
              </a:rPr>
              <a:t>      iff every element of </a:t>
            </a:r>
            <a:r>
              <a:rPr lang="en-US" sz="4400" i="1">
                <a:cs typeface="+mn-cs"/>
              </a:rPr>
              <a:t>A </a:t>
            </a:r>
            <a:r>
              <a:rPr lang="en-US" sz="4400">
                <a:cs typeface="+mn-cs"/>
              </a:rPr>
              <a:t>is</a:t>
            </a:r>
          </a:p>
          <a:p>
            <a:pPr>
              <a:defRPr/>
            </a:pPr>
            <a:r>
              <a:rPr lang="en-US" sz="4400">
                <a:cs typeface="+mn-cs"/>
              </a:rPr>
              <a:t>          assigned a </a:t>
            </a:r>
            <a:r>
              <a:rPr lang="en-US" sz="4400" i="1">
                <a:cs typeface="+mn-cs"/>
              </a:rPr>
              <a:t>B</a:t>
            </a:r>
            <a:r>
              <a:rPr lang="en-US" sz="4400">
                <a:cs typeface="+mn-cs"/>
              </a:rPr>
              <a:t>-value by </a:t>
            </a:r>
            <a:r>
              <a:rPr lang="en-US" sz="4400" i="1">
                <a:cs typeface="+mn-cs"/>
              </a:rPr>
              <a:t>f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04900" y="1408113"/>
          <a:ext cx="3013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77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08113"/>
                        <a:ext cx="3013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52425" y="3708400"/>
          <a:ext cx="8266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78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708400"/>
                        <a:ext cx="8266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51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        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7862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49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{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7249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7" y="1507067"/>
            <a:ext cx="9042403" cy="30141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000" dirty="0" smtClean="0">
                <a:cs typeface="+mn-cs"/>
              </a:rPr>
              <a:t>(</a:t>
            </a:r>
            <a:r>
              <a:rPr lang="en-US" sz="60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000" dirty="0" smtClean="0">
                <a:cs typeface="+mn-cs"/>
              </a:rPr>
              <a:t>) ::=</a:t>
            </a:r>
            <a:r>
              <a:rPr lang="en-US" sz="5400" dirty="0" smtClean="0">
                <a:cs typeface="+mn-cs"/>
              </a:rPr>
              <a:t> </a:t>
            </a:r>
            <a:r>
              <a:rPr lang="en-US" sz="6000" dirty="0" smtClean="0"/>
              <a:t>all </a:t>
            </a:r>
            <a:r>
              <a:rPr lang="en-US" sz="6000" dirty="0" smtClean="0">
                <a:sym typeface="Symbol" charset="0"/>
              </a:rPr>
              <a:t>the subjects being taken by students in the set </a:t>
            </a:r>
            <a:r>
              <a:rPr lang="en-US" sz="6000" dirty="0" smtClean="0">
                <a:solidFill>
                  <a:srgbClr val="008000"/>
                </a:solidFill>
              </a:rPr>
              <a:t>X</a:t>
            </a:r>
            <a:endParaRPr lang="en-US" sz="54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5286</TotalTime>
  <Words>1159</Words>
  <Application>Microsoft Macintosh PowerPoint</Application>
  <PresentationFormat>On-screen Show (4:3)</PresentationFormat>
  <Paragraphs>541</Paragraphs>
  <Slides>59</Slides>
  <Notes>53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1_Custom Design</vt:lpstr>
      <vt:lpstr>Equation</vt:lpstr>
      <vt:lpstr>MathType 6.0 Equation</vt:lpstr>
      <vt:lpstr>Microsoft Equation</vt:lpstr>
      <vt:lpstr>PowerPoint Presentation</vt:lpstr>
      <vt:lpstr>PowerPoint Presentation</vt:lpstr>
      <vt:lpstr>“Registered for” relation R</vt:lpstr>
      <vt:lpstr>“Registered for” relation R</vt:lpstr>
      <vt:lpstr>“Registered for” relation R</vt:lpstr>
      <vt:lpstr>Images under R</vt:lpstr>
      <vt:lpstr>“Registered for” relation R</vt:lpstr>
      <vt:lpstr>Images under R</vt:lpstr>
      <vt:lpstr>Images under R</vt:lpstr>
      <vt:lpstr>Images under R</vt:lpstr>
      <vt:lpstr>Images under R</vt:lpstr>
      <vt:lpstr>“Registered for” relation R</vt:lpstr>
      <vt:lpstr>Images under R</vt:lpstr>
      <vt:lpstr>Images under R</vt:lpstr>
      <vt:lpstr>PowerPoint Presentation</vt:lpstr>
      <vt:lpstr>PowerPoint Presentation</vt:lpstr>
      <vt:lpstr>Images under R-1</vt:lpstr>
      <vt:lpstr>PowerPoint Presentation</vt:lpstr>
      <vt:lpstr>Images under R-1</vt:lpstr>
      <vt:lpstr>Images under R-1</vt:lpstr>
      <vt:lpstr>PowerPoint Presentation</vt:lpstr>
      <vt:lpstr>Images under R-1</vt:lpstr>
      <vt:lpstr>Inverse image under R</vt:lpstr>
      <vt:lpstr>“advises” relation V</vt:lpstr>
      <vt:lpstr>“advises” relation V</vt:lpstr>
      <vt:lpstr>The range of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“teaches” relation T</vt:lpstr>
      <vt:lpstr>set operations on relations</vt:lpstr>
      <vt:lpstr>set operations on relations</vt:lpstr>
      <vt:lpstr>PowerPoint Presentation</vt:lpstr>
      <vt:lpstr>Binary relation R from A to B</vt:lpstr>
      <vt:lpstr>Binary relation R from A to B</vt:lpstr>
      <vt:lpstr>Binary relation R from A to B</vt:lpstr>
      <vt:lpstr>range(R)</vt:lpstr>
      <vt:lpstr>range(R) = {b2,b4}</vt:lpstr>
      <vt:lpstr>Composition                SR</vt:lpstr>
      <vt:lpstr>Composition  is Associative</vt:lpstr>
      <vt:lpstr>Functions are relations</vt:lpstr>
      <vt:lpstr>function archery</vt:lpstr>
      <vt:lpstr>function archery</vt:lpstr>
      <vt:lpstr>function archery</vt:lpstr>
      <vt:lpstr>Functions are relations</vt:lpstr>
      <vt:lpstr>total relation archery</vt:lpstr>
      <vt:lpstr>total relation archery</vt:lpstr>
      <vt:lpstr>total relation archery</vt:lpstr>
      <vt:lpstr>total &amp; function archery</vt:lpstr>
      <vt:lpstr>PowerPoint Presentation</vt:lpstr>
      <vt:lpstr>PowerPoint Presentation</vt:lpstr>
      <vt:lpstr>PowerPoint Presentation</vt:lpstr>
      <vt:lpstr>PowerPoint Presentation</vt:lpstr>
      <vt:lpstr>Total functions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466</cp:revision>
  <cp:lastPrinted>2012-02-20T05:50:45Z</cp:lastPrinted>
  <dcterms:created xsi:type="dcterms:W3CDTF">2011-02-14T14:12:51Z</dcterms:created>
  <dcterms:modified xsi:type="dcterms:W3CDTF">2012-02-20T09:33:12Z</dcterms:modified>
</cp:coreProperties>
</file>