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276" r:id="rId3"/>
    <p:sldId id="459" r:id="rId4"/>
    <p:sldId id="392" r:id="rId5"/>
    <p:sldId id="417" r:id="rId6"/>
    <p:sldId id="418" r:id="rId7"/>
    <p:sldId id="419" r:id="rId8"/>
    <p:sldId id="432" r:id="rId9"/>
    <p:sldId id="463" r:id="rId10"/>
    <p:sldId id="461" r:id="rId11"/>
    <p:sldId id="460" r:id="rId12"/>
    <p:sldId id="462" r:id="rId13"/>
    <p:sldId id="420" r:id="rId14"/>
    <p:sldId id="422" r:id="rId15"/>
    <p:sldId id="468" r:id="rId16"/>
    <p:sldId id="424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3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10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4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15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7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23581F62-E8B7-48F2-9B8D-F880FB41BDA1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011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0D9BACEC-3AFE-4D6A-95F7-22928FA1E0D4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888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F6BE0579-943A-465D-AC8F-BB4FC82F6263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07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9ABFFDF2-8EF6-4F3E-BC91-5F16E330E069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385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2AF49EA3-B1C2-4437-84E9-F0A2054D847B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340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96F619E6-6DF7-40A3-ABA3-08075F9C9DE7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EA14F88D-777A-4299-8570-DC348E624953}" type="slidenum">
              <a:rPr lang="en-US" smtClean="0">
                <a:solidFill>
                  <a:srgbClr val="000000"/>
                </a:solidFill>
                <a:latin typeface="Comic Sans MS"/>
              </a:rPr>
              <a:pPr fontAlgn="base"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Albert R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solidFill>
                  <a:srgbClr val="000000"/>
                </a:solidFill>
                <a:latin typeface="Comic Sans MS" pitchFamily="66" charset="0"/>
              </a:rPr>
              <a:t> 19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, 2012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946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28600" y="1752600"/>
            <a:ext cx="8686800" cy="2819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8800" smtClean="0"/>
              <a:t>Representing</a:t>
            </a:r>
            <a:br>
              <a:rPr lang="en-US" sz="8800" smtClean="0"/>
            </a:br>
            <a:r>
              <a:rPr lang="en-US" sz="8800" smtClean="0"/>
              <a:t>Partial Orders</a:t>
            </a:r>
            <a:endParaRPr lang="en-US" sz="8800" dirty="0">
              <a:solidFill>
                <a:srgbClr val="8F008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534" y="1447800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2590800" y="4419600"/>
            <a:ext cx="3962400" cy="9906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FF33CC"/>
                </a:solidFill>
                <a:latin typeface="Comic Sans MS" pitchFamily="66" charset="0"/>
              </a:rPr>
              <a:t>bijection</a:t>
            </a:r>
            <a:endParaRPr lang="en-US" sz="60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27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A0329A7B-0CDF-4474-9D5E-25E9C11592CB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11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>
                <a:solidFill>
                  <a:srgbClr val="028822"/>
                </a:solidFill>
              </a:rPr>
              <a:t>G</a:t>
            </a:r>
            <a:r>
              <a:rPr lang="en-US" sz="5400" baseline="-25000" dirty="0">
                <a:solidFill>
                  <a:srgbClr val="028822"/>
                </a:solidFill>
              </a:rPr>
              <a:t>1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660066"/>
                </a:solidFill>
              </a:rPr>
              <a:t>isomorphic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/>
              <a:t>to </a:t>
            </a:r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2</a:t>
            </a:r>
            <a:r>
              <a:rPr lang="en-US" sz="5400" i="1" baseline="-25000" dirty="0"/>
              <a:t> 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</a:pPr>
            <a:r>
              <a:rPr lang="en-US" sz="4800" dirty="0" err="1">
                <a:solidFill>
                  <a:srgbClr val="008000"/>
                </a:solidFill>
              </a:rPr>
              <a:t>u</a:t>
            </a:r>
            <a:r>
              <a:rPr lang="en-US" sz="4800" dirty="0" err="1" smtClean="0">
                <a:solidFill>
                  <a:srgbClr val="008000"/>
                </a:solidFill>
              </a:rPr>
              <a:t>→v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f(u)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209800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32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279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 smtClean="0"/>
              <a:t> represented by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8F008F"/>
                </a:solidFill>
              </a:rPr>
              <a:t>Theorem:</a:t>
            </a:r>
            <a:r>
              <a:rPr lang="en-US" sz="4800" dirty="0" smtClean="0">
                <a:solidFill>
                  <a:srgbClr val="8F008F"/>
                </a:solidFill>
              </a:rPr>
              <a:t> </a:t>
            </a:r>
            <a:r>
              <a:rPr lang="en-US" sz="4800" i="1" dirty="0" smtClean="0"/>
              <a:t>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2743200"/>
          </a:xfrm>
        </p:spPr>
        <p:txBody>
          <a:bodyPr/>
          <a:lstStyle/>
          <a:p>
            <a:r>
              <a:rPr lang="en-US" sz="4400" dirty="0" smtClean="0">
                <a:solidFill>
                  <a:srgbClr val="8F008F"/>
                </a:solidFill>
              </a:rPr>
              <a:t>proof:</a:t>
            </a:r>
            <a:r>
              <a:rPr lang="en-US" sz="5400" dirty="0" smtClean="0"/>
              <a:t> </a:t>
            </a:r>
            <a:r>
              <a:rPr lang="en-US" sz="4800" dirty="0" smtClean="0"/>
              <a:t>map </a:t>
            </a:r>
            <a:r>
              <a:rPr lang="en-US" sz="4800" dirty="0" smtClean="0"/>
              <a:t>element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 a</a:t>
            </a:r>
            <a:r>
              <a:rPr lang="en-US" sz="4800" dirty="0" smtClean="0"/>
              <a:t>, </a:t>
            </a:r>
            <a:r>
              <a:rPr lang="en-US" sz="4800" dirty="0" smtClean="0"/>
              <a:t>to </a:t>
            </a:r>
          </a:p>
          <a:p>
            <a:r>
              <a:rPr lang="en-US" sz="4800" dirty="0" smtClean="0"/>
              <a:t>the </a:t>
            </a:r>
            <a:r>
              <a:rPr lang="en-US" sz="4800" dirty="0" smtClean="0"/>
              <a:t>set of elements below </a:t>
            </a:r>
            <a:r>
              <a:rPr lang="en-US" sz="4800" dirty="0" smtClean="0"/>
              <a:t>it.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maps to</a:t>
            </a:r>
            <a:endParaRPr lang="en-US" sz="4800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/>
              <a:t> </a:t>
            </a:r>
            <a:r>
              <a:rPr lang="en-US" sz="4400" dirty="0" smtClean="0"/>
              <a:t>isomorphic to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98064"/>
              </p:ext>
            </p:extLst>
          </p:nvPr>
        </p:nvGraphicFramePr>
        <p:xfrm>
          <a:off x="3048000" y="3276600"/>
          <a:ext cx="5943600" cy="11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0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276600"/>
                        <a:ext cx="5943600" cy="118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2743200"/>
          </a:xfrm>
        </p:spPr>
        <p:txBody>
          <a:bodyPr/>
          <a:lstStyle/>
          <a:p>
            <a:r>
              <a:rPr lang="en-US" sz="4400" dirty="0" smtClean="0">
                <a:solidFill>
                  <a:srgbClr val="8F008F"/>
                </a:solidFill>
              </a:rPr>
              <a:t>proof:</a:t>
            </a:r>
            <a:r>
              <a:rPr lang="en-US" sz="5400" dirty="0" smtClean="0"/>
              <a:t> </a:t>
            </a:r>
            <a:r>
              <a:rPr lang="en-US" sz="4800" dirty="0" smtClean="0"/>
              <a:t>map </a:t>
            </a:r>
            <a:r>
              <a:rPr lang="en-US" sz="4800" dirty="0" smtClean="0"/>
              <a:t>element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 a</a:t>
            </a:r>
            <a:r>
              <a:rPr lang="en-US" sz="4800" dirty="0" smtClean="0"/>
              <a:t>, </a:t>
            </a:r>
            <a:r>
              <a:rPr lang="en-US" sz="4800" dirty="0" smtClean="0"/>
              <a:t>to </a:t>
            </a:r>
          </a:p>
          <a:p>
            <a:r>
              <a:rPr lang="en-US" sz="4800" dirty="0" smtClean="0"/>
              <a:t>the </a:t>
            </a:r>
            <a:r>
              <a:rPr lang="en-US" sz="4800" dirty="0" smtClean="0"/>
              <a:t>set of elements below </a:t>
            </a:r>
            <a:r>
              <a:rPr lang="en-US" sz="4800" dirty="0" smtClean="0"/>
              <a:t>it.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maps to</a:t>
            </a:r>
            <a:endParaRPr lang="en-US" sz="4800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p.o.</a:t>
            </a:r>
            <a:r>
              <a:rPr lang="en-US" sz="4400" dirty="0"/>
              <a:t> </a:t>
            </a:r>
            <a:r>
              <a:rPr lang="en-US" sz="4400" dirty="0" smtClean="0"/>
              <a:t>isomorphic to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196997"/>
              </p:ext>
            </p:extLst>
          </p:nvPr>
        </p:nvGraphicFramePr>
        <p:xfrm>
          <a:off x="3048000" y="3276600"/>
          <a:ext cx="5943600" cy="11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3276600"/>
                        <a:ext cx="5943600" cy="118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74375"/>
              </p:ext>
            </p:extLst>
          </p:nvPr>
        </p:nvGraphicFramePr>
        <p:xfrm>
          <a:off x="1447800" y="4495800"/>
          <a:ext cx="6235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Equation" r:id="rId6" imgW="1409700" imgH="330200" progId="Equation.DSMT4">
                  <p:embed/>
                </p:oleObj>
              </mc:Choice>
              <mc:Fallback>
                <p:oleObj name="Equation" r:id="rId6" imgW="1409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4495800"/>
                        <a:ext cx="62357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3298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1" y="3630613"/>
            <a:ext cx="4137026" cy="2160587"/>
            <a:chOff x="2928" y="2191"/>
            <a:chExt cx="2606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846" cy="1073"/>
              <a:chOff x="3688" y="2191"/>
              <a:chExt cx="1846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0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2</a:t>
                </a:r>
                <a:r>
                  <a:rPr lang="en-US" sz="3200" b="1" dirty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03600" y="5715000"/>
            <a:ext cx="1223412" cy="629226"/>
            <a:chOff x="3403600" y="5715000"/>
            <a:chExt cx="1223412" cy="629226"/>
          </a:xfrm>
        </p:grpSpPr>
        <p:sp>
          <p:nvSpPr>
            <p:cNvPr id="611330" name="Text Box 2"/>
            <p:cNvSpPr txBox="1">
              <a:spLocks noChangeArrowheads="1"/>
            </p:cNvSpPr>
            <p:nvPr/>
          </p:nvSpPr>
          <p:spPr bwMode="auto">
            <a:xfrm>
              <a:off x="3403600" y="5759450"/>
              <a:ext cx="1223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/>
                  <a:cs typeface="Comic Sans MS"/>
                </a:rPr>
                <a:t>1</a:t>
              </a:r>
              <a:r>
                <a:rPr lang="en-US" sz="3200" b="1" dirty="0" smtClean="0">
                  <a:latin typeface="Comic Sans MS"/>
                  <a:cs typeface="Comic Sans MS"/>
                </a:rPr>
                <a:t>→</a:t>
              </a:r>
              <a:r>
                <a:rPr lang="en-US" sz="3200" dirty="0" smtClean="0"/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</a:t>
              </a:r>
              <a:r>
                <a:rPr lang="en-US" sz="3200" dirty="0"/>
                <a:t>}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3706813"/>
            <a:ext cx="5330827" cy="2087562"/>
            <a:chOff x="152400" y="3706813"/>
            <a:chExt cx="5330827" cy="20875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51025" y="3706813"/>
              <a:ext cx="3632202" cy="2087562"/>
              <a:chOff x="1851025" y="3706813"/>
              <a:chExt cx="3632202" cy="2087562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708401" y="3706813"/>
                <a:ext cx="1774826" cy="2030412"/>
                <a:chOff x="2832" y="2239"/>
                <a:chExt cx="1118" cy="1279"/>
              </a:xfrm>
            </p:grpSpPr>
            <p:sp>
              <p:nvSpPr>
                <p:cNvPr id="611345" name="Oval 17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  <p:cxnSp>
              <p:nvCxnSpPr>
                <p:cNvPr id="611346" name="AutoShape 18"/>
                <p:cNvCxnSpPr>
                  <a:cxnSpLocks noChangeShapeType="1"/>
                  <a:stCxn id="611345" idx="4"/>
                  <a:endCxn id="611339" idx="7"/>
                </p:cNvCxnSpPr>
                <p:nvPr/>
              </p:nvCxnSpPr>
              <p:spPr bwMode="auto">
                <a:xfrm>
                  <a:off x="2880" y="2496"/>
                  <a:ext cx="34" cy="102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sp>
              <p:nvSpPr>
                <p:cNvPr id="611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80" y="2239"/>
                  <a:ext cx="1070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3200" dirty="0" smtClean="0">
                      <a:latin typeface="Comic Sans MS"/>
                      <a:cs typeface="Comic Sans MS"/>
                    </a:rPr>
                    <a:t>5</a:t>
                  </a:r>
                  <a:r>
                    <a:rPr lang="en-US" sz="3200" b="1" dirty="0" smtClean="0">
                      <a:latin typeface="Comic Sans MS"/>
                      <a:cs typeface="Comic Sans MS"/>
                    </a:rPr>
                    <a:t>→</a:t>
                  </a:r>
                  <a:r>
                    <a:rPr lang="en-US" sz="3200" dirty="0" smtClean="0">
                      <a:latin typeface="Comic Sans MS"/>
                      <a:cs typeface="Comic Sans MS"/>
                    </a:rPr>
                    <a:t>{</a:t>
                  </a:r>
                  <a:r>
                    <a:rPr lang="en-US" sz="3200" dirty="0">
                      <a:latin typeface="Comic Sans MS"/>
                      <a:cs typeface="Comic Sans MS"/>
                    </a:rPr>
                    <a:t>1,5}</a:t>
                  </a:r>
                </a:p>
              </p:txBody>
            </p:sp>
          </p:grpSp>
          <p:cxnSp>
            <p:nvCxnSpPr>
              <p:cNvPr id="611342" name="AutoShape 14"/>
              <p:cNvCxnSpPr>
                <a:cxnSpLocks noChangeShapeType="1"/>
                <a:stCxn id="611341" idx="3"/>
              </p:cNvCxnSpPr>
              <p:nvPr/>
            </p:nvCxnSpPr>
            <p:spPr bwMode="auto">
              <a:xfrm>
                <a:off x="1851025" y="4048125"/>
                <a:ext cx="1911350" cy="174625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52400" y="3886200"/>
              <a:ext cx="1828800" cy="813376"/>
              <a:chOff x="152400" y="3886200"/>
              <a:chExt cx="1828800" cy="813376"/>
            </a:xfrm>
          </p:grpSpPr>
          <p:sp>
            <p:nvSpPr>
              <p:cNvPr id="611341" name="Oval 13"/>
              <p:cNvSpPr>
                <a:spLocks noChangeArrowheads="1"/>
              </p:cNvSpPr>
              <p:nvPr/>
            </p:nvSpPr>
            <p:spPr bwMode="auto">
              <a:xfrm>
                <a:off x="1828800" y="3886200"/>
                <a:ext cx="152400" cy="18891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611343" name="Text Box 15"/>
              <p:cNvSpPr txBox="1">
                <a:spLocks noChangeArrowheads="1"/>
              </p:cNvSpPr>
              <p:nvPr/>
            </p:nvSpPr>
            <p:spPr bwMode="auto">
              <a:xfrm>
                <a:off x="152400" y="4114800"/>
                <a:ext cx="1697901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3</a:t>
                </a:r>
                <a:r>
                  <a:rPr lang="en-US" sz="3200" b="1" dirty="0" smtClean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1,3}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52400" y="1600200"/>
            <a:ext cx="3556000" cy="2438400"/>
            <a:chOff x="152400" y="1600200"/>
            <a:chExt cx="3556000" cy="2438400"/>
          </a:xfrm>
        </p:grpSpPr>
        <p:sp>
          <p:nvSpPr>
            <p:cNvPr id="611349" name="Oval 21"/>
            <p:cNvSpPr>
              <a:spLocks noChangeArrowheads="1"/>
            </p:cNvSpPr>
            <p:nvPr/>
          </p:nvSpPr>
          <p:spPr bwMode="auto">
            <a:xfrm>
              <a:off x="2311400" y="231298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2400" y="1600200"/>
              <a:ext cx="3556000" cy="2438400"/>
              <a:chOff x="152400" y="1600200"/>
              <a:chExt cx="3556000" cy="2438400"/>
            </a:xfrm>
          </p:grpSpPr>
          <p:sp>
            <p:nvSpPr>
              <p:cNvPr id="611350" name="Text Box 22"/>
              <p:cNvSpPr txBox="1">
                <a:spLocks noChangeArrowheads="1"/>
              </p:cNvSpPr>
              <p:nvPr/>
            </p:nvSpPr>
            <p:spPr bwMode="auto">
              <a:xfrm>
                <a:off x="152400" y="1600200"/>
                <a:ext cx="2787943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200" dirty="0" smtClean="0">
                    <a:latin typeface="Comic Sans MS"/>
                    <a:cs typeface="Comic Sans MS"/>
                  </a:rPr>
                  <a:t>15</a:t>
                </a:r>
                <a:r>
                  <a:rPr lang="en-US" sz="3200" b="1" dirty="0">
                    <a:latin typeface="Comic Sans MS"/>
                    <a:cs typeface="Comic Sans MS"/>
                  </a:rPr>
                  <a:t>→</a:t>
                </a:r>
                <a:r>
                  <a:rPr lang="en-US" sz="3200" dirty="0" smtClean="0">
                    <a:latin typeface="Comic Sans MS"/>
                    <a:cs typeface="Comic Sans MS"/>
                  </a:rPr>
                  <a:t>{</a:t>
                </a:r>
                <a:r>
                  <a:rPr lang="en-US" sz="3200" dirty="0">
                    <a:latin typeface="Comic Sans MS"/>
                    <a:cs typeface="Comic Sans MS"/>
                  </a:rPr>
                  <a:t>1,3,5,15}</a:t>
                </a:r>
              </a:p>
            </p:txBody>
          </p:sp>
          <p:cxnSp>
            <p:nvCxnSpPr>
              <p:cNvPr id="611351" name="AutoShape 23"/>
              <p:cNvCxnSpPr>
                <a:cxnSpLocks noChangeShapeType="1"/>
                <a:stCxn id="611349" idx="5"/>
                <a:endCxn id="611341" idx="7"/>
              </p:cNvCxnSpPr>
              <p:nvPr/>
            </p:nvCxnSpPr>
            <p:spPr bwMode="auto">
              <a:xfrm flipH="1">
                <a:off x="1958975" y="2443163"/>
                <a:ext cx="482600" cy="1470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11352" name="AutoShape 24"/>
              <p:cNvCxnSpPr>
                <a:cxnSpLocks noChangeShapeType="1"/>
                <a:stCxn id="611349" idx="6"/>
                <a:endCxn id="611345" idx="2"/>
              </p:cNvCxnSpPr>
              <p:nvPr/>
            </p:nvCxnSpPr>
            <p:spPr bwMode="auto">
              <a:xfrm>
                <a:off x="2463800" y="2389188"/>
                <a:ext cx="1244600" cy="16494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599" y="2133600"/>
            <a:ext cx="4235450" cy="1847849"/>
            <a:chOff x="2880" y="1259"/>
            <a:chExt cx="2668" cy="1164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/>
                  <a:cs typeface="Comic Sans MS"/>
                </a:rPr>
                <a:t>10</a:t>
              </a:r>
              <a:r>
                <a:rPr lang="en-US" sz="3200" b="1" dirty="0">
                  <a:latin typeface="Comic Sans MS"/>
                  <a:cs typeface="Comic Sans MS"/>
                </a:rPr>
                <a:t>→</a:t>
              </a:r>
              <a:r>
                <a:rPr lang="en-US" sz="3200" dirty="0" smtClean="0">
                  <a:latin typeface="Comic Sans MS"/>
                  <a:cs typeface="Comic Sans MS"/>
                </a:rPr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9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517775" y="957262"/>
            <a:ext cx="5864225" cy="1481138"/>
            <a:chOff x="1568" y="702"/>
            <a:chExt cx="3694" cy="933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32" cy="771"/>
              <a:chOff x="2064" y="768"/>
              <a:chExt cx="1532" cy="771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46" cy="68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496" y="702"/>
              <a:ext cx="276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/>
              <a:r>
                <a:rPr lang="en-US" sz="3200" dirty="0">
                  <a:latin typeface="Comic Sans MS"/>
                  <a:cs typeface="Comic Sans MS"/>
                </a:rPr>
                <a:t>30</a:t>
              </a:r>
              <a:r>
                <a:rPr lang="en-US" sz="3200" b="1" dirty="0" smtClean="0">
                  <a:latin typeface="Comic Sans MS"/>
                  <a:cs typeface="Comic Sans MS"/>
                </a:rPr>
                <a:t>→</a:t>
              </a:r>
              <a:r>
                <a:rPr lang="en-US" sz="3200" dirty="0" smtClean="0">
                  <a:latin typeface="Comic Sans MS"/>
                  <a:cs typeface="Comic Sans MS"/>
                  <a:sym typeface="Wingdings" pitchFamily="2" charset="2"/>
                </a:rPr>
                <a:t>{</a:t>
              </a:r>
              <a:r>
                <a:rPr lang="en-US" sz="3200" dirty="0">
                  <a:latin typeface="Comic Sans MS"/>
                  <a:cs typeface="Comic Sans MS"/>
                </a:rPr>
                <a:t>1,2,3,5,10,15,30}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63310" y="18393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04800"/>
            <a:ext cx="7010400" cy="1295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 r</a:t>
            </a:r>
            <a:r>
              <a:rPr lang="en-US" sz="4800" b="1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5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8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7200" b="0" dirty="0" smtClean="0">
                <a:solidFill>
                  <a:srgbClr val="660066"/>
                </a:solidFill>
                <a:ea typeface="+mn-ea"/>
                <a:cs typeface="+mn-cs"/>
              </a:rPr>
              <a:t>same shape</a:t>
            </a:r>
            <a:endParaRPr lang="en-US" sz="5400" b="0" dirty="0">
              <a:solidFill>
                <a:srgbClr val="660066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752600"/>
          </a:xfrm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7200" dirty="0" smtClean="0"/>
              <a:t>  as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7200" dirty="0" smtClean="0"/>
              <a:t> </a:t>
            </a:r>
            <a:r>
              <a:rPr lang="en-US" sz="7200" dirty="0" smtClean="0"/>
              <a:t>example</a:t>
            </a:r>
            <a:endParaRPr lang="en-US" sz="96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7200" b="0" dirty="0" smtClean="0">
                <a:solidFill>
                  <a:srgbClr val="8F008F"/>
                </a:solidFill>
                <a:ea typeface="+mn-ea"/>
                <a:cs typeface="+mn-cs"/>
              </a:rPr>
              <a:t>same shape</a:t>
            </a:r>
            <a:endParaRPr lang="en-US" sz="5400" b="0" dirty="0">
              <a:solidFill>
                <a:srgbClr val="8F008F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3124200"/>
          </a:xfrm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7200" dirty="0" smtClean="0"/>
              <a:t>  as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7200" dirty="0" smtClean="0"/>
              <a:t> </a:t>
            </a:r>
            <a:r>
              <a:rPr lang="en-US" sz="7200" dirty="0" smtClean="0"/>
              <a:t>example</a:t>
            </a:r>
          </a:p>
          <a:p>
            <a:pPr algn="ctr"/>
            <a:r>
              <a:rPr lang="en-US" sz="9600" dirty="0" smtClean="0">
                <a:solidFill>
                  <a:srgbClr val="8F008F"/>
                </a:solidFill>
              </a:rPr>
              <a:t>isomorphic</a:t>
            </a:r>
            <a:endParaRPr lang="en-US" sz="9600" dirty="0">
              <a:solidFill>
                <a:srgbClr val="8F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751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mic Sans MS"/>
              </a:rPr>
              <a:t>lec</a:t>
            </a:r>
            <a:r>
              <a:rPr lang="en-US" dirty="0" smtClean="0">
                <a:solidFill>
                  <a:srgbClr val="000000"/>
                </a:solidFill>
                <a:latin typeface="Comic Sans MS"/>
              </a:rPr>
              <a:t> 7M.</a:t>
            </a:r>
            <a:fld id="{68A93573-C3A1-4216-A253-FAD638233C5A}" type="slidenum">
              <a:rPr lang="en-US" smtClean="0">
                <a:solidFill>
                  <a:srgbClr val="000000"/>
                </a:solidFill>
                <a:latin typeface="Comic Sans MS"/>
              </a:rPr>
              <a:pPr/>
              <a:t>9</a:t>
            </a:fld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All that matters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 </a:t>
            </a:r>
            <a:r>
              <a:rPr lang="en-US" sz="6000" dirty="0" smtClean="0">
                <a:solidFill>
                  <a:srgbClr val="FF00FF"/>
                </a:solidFill>
                <a:latin typeface="Comic Sans MS" pitchFamily="66" charset="0"/>
              </a:rPr>
              <a:t>connections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graphs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with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same connections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endParaRPr lang="en-US" sz="6000" i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 dirty="0"/>
              <a:t>Isomorphism</a:t>
            </a:r>
          </a:p>
        </p:txBody>
      </p:sp>
    </p:spTree>
    <p:extLst>
      <p:ext uri="{BB962C8B-B14F-4D97-AF65-F5344CB8AC3E}">
        <p14:creationId xmlns:p14="http://schemas.microsoft.com/office/powerpoint/2010/main" val="370598272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318</Words>
  <Application>Microsoft Macintosh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partial order: properly divides </vt:lpstr>
      <vt:lpstr>same shape</vt:lpstr>
      <vt:lpstr>proper subset</vt:lpstr>
      <vt:lpstr>partial order: properly divides </vt:lpstr>
      <vt:lpstr>same shape</vt:lpstr>
      <vt:lpstr>Isomorphism</vt:lpstr>
      <vt:lpstr>Isomorphism</vt:lpstr>
      <vt:lpstr>Formal Def of Graph Isomorphism</vt:lpstr>
      <vt:lpstr>p.o. represented by ⊂</vt:lpstr>
      <vt:lpstr>p.o. isomorphic to ⊂</vt:lpstr>
      <vt:lpstr>p.o. isomorphic to ⊂</vt:lpstr>
      <vt:lpstr>subsets from divides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316</cp:revision>
  <cp:lastPrinted>2012-03-18T23:41:40Z</cp:lastPrinted>
  <dcterms:created xsi:type="dcterms:W3CDTF">2011-03-14T11:24:59Z</dcterms:created>
  <dcterms:modified xsi:type="dcterms:W3CDTF">2012-03-19T00:49:29Z</dcterms:modified>
</cp:coreProperties>
</file>