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6.bin" ContentType="application/vnd.openxmlformats-officedocument.oleObject"/>
  <Override PartName="/ppt/notesSlides/notesSlide3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4.xml" ContentType="application/vnd.openxmlformats-officedocument.presentationml.notesSlide+xml"/>
  <Override PartName="/ppt/embeddings/oleObject10.bin" ContentType="application/vnd.openxmlformats-officedocument.oleObject"/>
  <Override PartName="/ppt/notesSlides/notesSlide3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374" r:id="rId19"/>
    <p:sldId id="282" r:id="rId20"/>
    <p:sldId id="380" r:id="rId21"/>
    <p:sldId id="390" r:id="rId22"/>
    <p:sldId id="393" r:id="rId23"/>
    <p:sldId id="381" r:id="rId24"/>
    <p:sldId id="285" r:id="rId25"/>
    <p:sldId id="337" r:id="rId26"/>
    <p:sldId id="338" r:id="rId27"/>
    <p:sldId id="339" r:id="rId28"/>
    <p:sldId id="292" r:id="rId29"/>
    <p:sldId id="287" r:id="rId30"/>
    <p:sldId id="293" r:id="rId31"/>
    <p:sldId id="394" r:id="rId32"/>
    <p:sldId id="294" r:id="rId33"/>
    <p:sldId id="296" r:id="rId34"/>
    <p:sldId id="392" r:id="rId35"/>
    <p:sldId id="395" r:id="rId36"/>
    <p:sldId id="371" r:id="rId37"/>
    <p:sldId id="396" r:id="rId38"/>
    <p:sldId id="373" r:id="rId39"/>
    <p:sldId id="397" r:id="rId40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2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-1032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304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18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29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31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32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35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894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16.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8297" y="1469204"/>
            <a:ext cx="6570152" cy="2530869"/>
            <a:chOff x="498297" y="1469204"/>
            <a:chExt cx="6570152" cy="2530869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544531" y="1469204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94190" y="208394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498297" y="2532580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6860" y="3250059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486228" y="147473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2113" y="241939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dirty="0">
                <a:solidFill>
                  <a:srgbClr val="B21EAB"/>
                </a:solidFill>
              </a:rPr>
              <a:t>any </a:t>
            </a:r>
            <a:r>
              <a:rPr lang="en-US" sz="4000" dirty="0" smtClean="0">
                <a:solidFill>
                  <a:srgbClr val="B21EAB"/>
                </a:solidFill>
              </a:rPr>
              <a:t>order</a:t>
            </a:r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B21EAB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37213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</a:t>
            </a:r>
            <a:r>
              <a:rPr lang="en-US" sz="6000" dirty="0">
                <a:solidFill>
                  <a:srgbClr val="B21EAB"/>
                </a:solidFill>
                <a:latin typeface="Comic Sans MS" pitchFamily="66" charset="0"/>
              </a:rPr>
              <a:t> 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dirty="0">
                <a:solidFill>
                  <a:srgbClr val="B21EAB"/>
                </a:solidFill>
              </a:rPr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2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3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" name="AutoShape 30"/>
          <p:cNvCxnSpPr>
            <a:cxnSpLocks noChangeShapeType="1"/>
            <a:stCxn id="54" idx="2"/>
            <a:endCxn id="56" idx="0"/>
          </p:cNvCxnSpPr>
          <p:nvPr/>
        </p:nvCxnSpPr>
        <p:spPr bwMode="auto">
          <a:xfrm>
            <a:off x="4724400" y="3733800"/>
            <a:ext cx="0" cy="149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4724400" y="1981200"/>
            <a:ext cx="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4" imgW="215900" imgH="990600" progId="Equation.DSMT4">
                    <p:embed/>
                  </p:oleObj>
                </mc:Choice>
                <mc:Fallback>
                  <p:oleObj name="Equation" r:id="rId4" imgW="215900" imgH="990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6234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…sufficient</a:t>
            </a:r>
            <a:endParaRPr lang="en-US" sz="44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1795" y="2634458"/>
            <a:ext cx="3298274" cy="2066515"/>
            <a:chOff x="5571795" y="2634458"/>
            <a:chExt cx="3298274" cy="20665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571795" y="3254423"/>
              <a:ext cx="3298274" cy="144655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heavy term: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5 subjects</a:t>
              </a:r>
            </a:p>
          </p:txBody>
        </p:sp>
        <p:cxnSp>
          <p:nvCxnSpPr>
            <p:cNvPr id="4" name="Curved Connector 3"/>
            <p:cNvCxnSpPr>
              <a:stCxn id="3" idx="0"/>
              <a:endCxn id="54" idx="3"/>
            </p:cNvCxnSpPr>
            <p:nvPr/>
          </p:nvCxnSpPr>
          <p:spPr>
            <a:xfrm rot="5400000" flipH="1" flipV="1">
              <a:off x="7089845" y="2765544"/>
              <a:ext cx="619966" cy="357793"/>
            </a:xfrm>
            <a:prstGeom prst="curvedConnector4">
              <a:avLst>
                <a:gd name="adj1" fmla="val 21897"/>
                <a:gd name="adj2" fmla="val 163892"/>
              </a:avLst>
            </a:prstGeom>
            <a:grpFill/>
            <a:ln w="34925">
              <a:solidFill>
                <a:srgbClr val="FF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0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most </a:t>
            </a:r>
            <a:r>
              <a:rPr lang="en-US" sz="4000" dirty="0" smtClean="0">
                <a:solidFill>
                  <a:schemeClr val="tx1"/>
                </a:solidFill>
              </a:rPr>
              <a:t>4 subjects/ter</a:t>
            </a:r>
            <a:r>
              <a:rPr lang="en-US" sz="4000" dirty="0"/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5916" y="5410409"/>
            <a:ext cx="4748981" cy="1100570"/>
            <a:chOff x="2255916" y="5410409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369852" y="3296473"/>
              <a:ext cx="521110" cy="4748981"/>
            </a:xfrm>
            <a:prstGeom prst="rightBrac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164" y="5926204"/>
              <a:ext cx="3087329" cy="584775"/>
            </a:xfrm>
            <a:prstGeom prst="rect">
              <a:avLst/>
            </a:prstGeom>
            <a:noFill/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67129" y="2123638"/>
            <a:ext cx="8790691" cy="258532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 smtClean="0">
                <a:latin typeface="Comic Sans MS" pitchFamily="66" charset="0"/>
              </a:rPr>
              <a:t>if sequence of </a:t>
            </a:r>
            <a:r>
              <a:rPr lang="en-US" sz="5400" dirty="0" err="1" smtClean="0">
                <a:latin typeface="Comic Sans MS" pitchFamily="66" charset="0"/>
              </a:rPr>
              <a:t>prereq’s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, say</a:t>
            </a:r>
          </a:p>
          <a:p>
            <a:pPr marL="742950" indent="-285750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is “indirect </a:t>
            </a:r>
            <a:r>
              <a:rPr lang="en-US" sz="5400" dirty="0" err="1" smtClean="0">
                <a:latin typeface="Comic Sans MS" pitchFamily="66" charset="0"/>
              </a:rPr>
              <a:t>prereq</a:t>
            </a:r>
            <a:r>
              <a:rPr lang="en-US" sz="5400" dirty="0" smtClean="0">
                <a:latin typeface="Comic Sans MS" pitchFamily="66" charset="0"/>
              </a:rPr>
              <a:t>”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dirty="0">
                <a:solidFill>
                  <a:srgbClr val="B21EAB"/>
                </a:solidFill>
              </a:rPr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90017"/>
              </p:ext>
            </p:extLst>
          </p:nvPr>
        </p:nvGraphicFramePr>
        <p:xfrm>
          <a:off x="1655077" y="3966931"/>
          <a:ext cx="5857885" cy="227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name="Equation" r:id="rId4" imgW="850900" imgH="330200" progId="Equation.DSMT4">
                  <p:embed/>
                </p:oleObj>
              </mc:Choice>
              <mc:Fallback>
                <p:oleObj name="Equation" r:id="rId4" imgW="850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5077" y="3966931"/>
                        <a:ext cx="5857885" cy="227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5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6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        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1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51" y="2461562"/>
                        <a:ext cx="633734" cy="239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38655"/>
              </p:ext>
            </p:extLst>
          </p:nvPr>
        </p:nvGraphicFramePr>
        <p:xfrm>
          <a:off x="7328980" y="3239337"/>
          <a:ext cx="1150425" cy="133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3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8980" y="3239337"/>
                        <a:ext cx="1150425" cy="133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57246"/>
              </p:ext>
            </p:extLst>
          </p:nvPr>
        </p:nvGraphicFramePr>
        <p:xfrm>
          <a:off x="7190658" y="2081445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0658" y="2081445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833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120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47490"/>
              </p:ext>
            </p:extLst>
          </p:nvPr>
        </p:nvGraphicFramePr>
        <p:xfrm>
          <a:off x="2369224" y="3113839"/>
          <a:ext cx="4353365" cy="22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Equation" r:id="rId3" imgW="787400" imgH="406400" progId="Equation.DSMT4">
                  <p:embed/>
                </p:oleObj>
              </mc:Choice>
              <mc:Fallback>
                <p:oleObj name="Equation" r:id="rId3" imgW="787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224" y="3113839"/>
                        <a:ext cx="4353365" cy="22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591866" y="4791205"/>
            <a:ext cx="7960270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248" y="1270172"/>
            <a:ext cx="5542964" cy="4830268"/>
          </a:xfrm>
        </p:spPr>
        <p:txBody>
          <a:bodyPr>
            <a:noAutofit/>
          </a:bodyPr>
          <a:lstStyle/>
          <a:p>
            <a:r>
              <a:rPr lang="tr-TR" sz="2000" dirty="0"/>
              <a:t>Hu </a:t>
            </a:r>
            <a:r>
              <a:rPr lang="tr-TR" sz="2000" dirty="0" err="1"/>
              <a:t>Rui</a:t>
            </a:r>
            <a:r>
              <a:rPr lang="tr-TR" sz="2000" dirty="0"/>
              <a:t> Jul 13, 1990 6 8</a:t>
            </a:r>
          </a:p>
          <a:p>
            <a:r>
              <a:rPr lang="tr-TR" sz="2000" dirty="0" err="1"/>
              <a:t>Farid</a:t>
            </a:r>
            <a:r>
              <a:rPr lang="tr-TR" sz="2000" dirty="0"/>
              <a:t> Michael </a:t>
            </a:r>
            <a:r>
              <a:rPr lang="tr-TR" sz="2000" dirty="0" err="1"/>
              <a:t>Nov</a:t>
            </a:r>
            <a:r>
              <a:rPr lang="tr-TR" sz="2000" dirty="0"/>
              <a:t> 16, 1991 6 1</a:t>
            </a:r>
          </a:p>
          <a:p>
            <a:r>
              <a:rPr lang="tr-TR" sz="2000" dirty="0"/>
              <a:t>Smith Robert </a:t>
            </a:r>
            <a:r>
              <a:rPr lang="tr-TR" sz="2000" dirty="0" err="1"/>
              <a:t>Apr</a:t>
            </a:r>
            <a:r>
              <a:rPr lang="tr-TR" sz="2000" dirty="0"/>
              <a:t> 18, 1992 6 0</a:t>
            </a:r>
          </a:p>
          <a:p>
            <a:r>
              <a:rPr lang="tr-TR" sz="2000" dirty="0" err="1"/>
              <a:t>Wedge</a:t>
            </a:r>
            <a:r>
              <a:rPr lang="tr-TR" sz="2000" dirty="0"/>
              <a:t> </a:t>
            </a:r>
            <a:r>
              <a:rPr lang="tr-TR" sz="2000" dirty="0" err="1"/>
              <a:t>Roy</a:t>
            </a:r>
            <a:r>
              <a:rPr lang="tr-TR" sz="2000" dirty="0"/>
              <a:t> </a:t>
            </a:r>
            <a:r>
              <a:rPr lang="tr-TR" sz="2000" dirty="0" err="1"/>
              <a:t>Jun</a:t>
            </a:r>
            <a:r>
              <a:rPr lang="tr-TR" sz="2000" dirty="0"/>
              <a:t> 11, 1992 5 11</a:t>
            </a:r>
          </a:p>
          <a:p>
            <a:r>
              <a:rPr lang="tr-TR" sz="2000" dirty="0" err="1"/>
              <a:t>Weaver</a:t>
            </a:r>
            <a:r>
              <a:rPr lang="tr-TR" sz="2000" dirty="0"/>
              <a:t> </a:t>
            </a:r>
            <a:r>
              <a:rPr lang="tr-TR" sz="2000" dirty="0" err="1"/>
              <a:t>Joanie</a:t>
            </a:r>
            <a:r>
              <a:rPr lang="tr-TR" sz="2000" dirty="0"/>
              <a:t> Jul 27, 1992 5 10</a:t>
            </a:r>
          </a:p>
          <a:p>
            <a:r>
              <a:rPr lang="tr-TR" sz="2000" dirty="0" err="1"/>
              <a:t>Rakover</a:t>
            </a:r>
            <a:r>
              <a:rPr lang="tr-TR" sz="2000" dirty="0"/>
              <a:t> Nicolas </a:t>
            </a:r>
            <a:r>
              <a:rPr lang="tr-TR" sz="2000" dirty="0" err="1"/>
              <a:t>Aug</a:t>
            </a:r>
            <a:r>
              <a:rPr lang="tr-TR" sz="2000" dirty="0"/>
              <a:t> 13, 1992 5 9</a:t>
            </a:r>
          </a:p>
          <a:p>
            <a:r>
              <a:rPr lang="tr-TR" sz="2000" dirty="0" err="1"/>
              <a:t>Kamahele-Sanfratello</a:t>
            </a:r>
            <a:r>
              <a:rPr lang="tr-TR" sz="2000" dirty="0"/>
              <a:t> </a:t>
            </a:r>
            <a:r>
              <a:rPr lang="tr-TR" sz="2000" dirty="0" err="1"/>
              <a:t>Ciara</a:t>
            </a:r>
            <a:r>
              <a:rPr lang="tr-TR" sz="2000" dirty="0"/>
              <a:t> </a:t>
            </a:r>
            <a:r>
              <a:rPr lang="tr-TR" sz="2000" dirty="0" err="1"/>
              <a:t>Nov</a:t>
            </a:r>
            <a:r>
              <a:rPr lang="tr-TR" sz="2000" dirty="0"/>
              <a:t> 9, 1992 5 8</a:t>
            </a:r>
          </a:p>
          <a:p>
            <a:r>
              <a:rPr lang="tr-TR" sz="2000" dirty="0" err="1"/>
              <a:t>Paniza</a:t>
            </a:r>
            <a:r>
              <a:rPr lang="tr-TR" sz="2000" dirty="0"/>
              <a:t> </a:t>
            </a:r>
            <a:r>
              <a:rPr lang="tr-TR" sz="2000" dirty="0" err="1"/>
              <a:t>Rodrigo</a:t>
            </a:r>
            <a:r>
              <a:rPr lang="tr-TR" sz="2000" dirty="0"/>
              <a:t> </a:t>
            </a:r>
            <a:r>
              <a:rPr lang="tr-TR" sz="2000" dirty="0" err="1"/>
              <a:t>Nov</a:t>
            </a:r>
            <a:r>
              <a:rPr lang="tr-TR" sz="2000" dirty="0"/>
              <a:t> 14, 1992 5 8</a:t>
            </a:r>
          </a:p>
          <a:p>
            <a:r>
              <a:rPr lang="tr-TR" sz="2000" dirty="0" err="1"/>
              <a:t>Sueiras</a:t>
            </a:r>
            <a:r>
              <a:rPr lang="tr-TR" sz="2000" dirty="0"/>
              <a:t> </a:t>
            </a:r>
            <a:r>
              <a:rPr lang="tr-TR" sz="2000" dirty="0" err="1"/>
              <a:t>Sebastian</a:t>
            </a:r>
            <a:r>
              <a:rPr lang="tr-TR" sz="2000" dirty="0"/>
              <a:t> May 14, 1993 5 7</a:t>
            </a:r>
          </a:p>
          <a:p>
            <a:r>
              <a:rPr lang="tr-TR" sz="2000" dirty="0" err="1"/>
              <a:t>Qui</a:t>
            </a:r>
            <a:r>
              <a:rPr lang="tr-TR" sz="2000" dirty="0"/>
              <a:t> </a:t>
            </a:r>
            <a:r>
              <a:rPr lang="tr-TR" sz="2000" dirty="0" err="1"/>
              <a:t>Nguyen</a:t>
            </a:r>
            <a:r>
              <a:rPr lang="tr-TR" sz="2000" dirty="0"/>
              <a:t> </a:t>
            </a:r>
            <a:r>
              <a:rPr lang="tr-TR" sz="2000" dirty="0" err="1"/>
              <a:t>Jun</a:t>
            </a:r>
            <a:r>
              <a:rPr lang="tr-TR" sz="2000" dirty="0"/>
              <a:t> 1, 1993 5 6</a:t>
            </a:r>
          </a:p>
          <a:p>
            <a:r>
              <a:rPr lang="tr-TR" sz="2000" dirty="0"/>
              <a:t>Park </a:t>
            </a:r>
            <a:r>
              <a:rPr lang="tr-TR" sz="2000" dirty="0" err="1"/>
              <a:t>Allen</a:t>
            </a:r>
            <a:r>
              <a:rPr lang="tr-TR" sz="2000" dirty="0"/>
              <a:t> </a:t>
            </a:r>
            <a:r>
              <a:rPr lang="tr-TR" sz="2000" dirty="0" err="1"/>
              <a:t>Sep</a:t>
            </a:r>
            <a:r>
              <a:rPr lang="tr-TR" sz="2000" dirty="0"/>
              <a:t> 9, 1993 5 5</a:t>
            </a:r>
          </a:p>
          <a:p>
            <a:r>
              <a:rPr lang="tr-TR" sz="2000" dirty="0" err="1"/>
              <a:t>Huang</a:t>
            </a:r>
            <a:r>
              <a:rPr lang="tr-TR" sz="2000" dirty="0"/>
              <a:t> </a:t>
            </a:r>
            <a:r>
              <a:rPr lang="tr-TR" sz="2000" dirty="0" err="1"/>
              <a:t>Connie</a:t>
            </a:r>
            <a:r>
              <a:rPr lang="tr-TR" sz="2000" dirty="0"/>
              <a:t> </a:t>
            </a:r>
            <a:r>
              <a:rPr lang="tr-TR" sz="2000" dirty="0" err="1"/>
              <a:t>Sep</a:t>
            </a:r>
            <a:r>
              <a:rPr lang="tr-TR" sz="2000" dirty="0"/>
              <a:t> 30, 1993 5 4</a:t>
            </a:r>
          </a:p>
          <a:p>
            <a:r>
              <a:rPr lang="tr-TR" sz="2000" dirty="0" err="1"/>
              <a:t>Thilagar</a:t>
            </a:r>
            <a:r>
              <a:rPr lang="tr-TR" sz="2000" dirty="0"/>
              <a:t> </a:t>
            </a:r>
            <a:r>
              <a:rPr lang="tr-TR" sz="2000" dirty="0" err="1"/>
              <a:t>Lasya</a:t>
            </a:r>
            <a:r>
              <a:rPr lang="tr-TR" sz="2000" dirty="0"/>
              <a:t> </a:t>
            </a:r>
            <a:r>
              <a:rPr lang="tr-TR" sz="2000" dirty="0" err="1"/>
              <a:t>Nov</a:t>
            </a:r>
            <a:r>
              <a:rPr lang="tr-TR" sz="2000" dirty="0"/>
              <a:t> 16, 1993 5 </a:t>
            </a:r>
            <a:r>
              <a:rPr lang="tr-TR" sz="2000" dirty="0" smtClean="0"/>
              <a:t>0</a:t>
            </a:r>
            <a:endParaRPr lang="tr-TR" sz="2000" dirty="0"/>
          </a:p>
        </p:txBody>
      </p:sp>
      <p:sp>
        <p:nvSpPr>
          <p:cNvPr id="4" name="Rectangle 3"/>
          <p:cNvSpPr/>
          <p:nvPr/>
        </p:nvSpPr>
        <p:spPr>
          <a:xfrm>
            <a:off x="2516007" y="1456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2800" dirty="0">
                <a:latin typeface="Comic Sans MS" pitchFamily="66" charset="0"/>
              </a:rPr>
              <a:t>(a </a:t>
            </a:r>
            <a:r>
              <a:rPr lang="en-US" sz="2800" dirty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2800" dirty="0" err="1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2800" dirty="0" err="1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2800" dirty="0" err="1">
                <a:latin typeface="Comic Sans MS" pitchFamily="66" charset="0"/>
              </a:rPr>
              <a:t>antichain</a:t>
            </a:r>
            <a:r>
              <a:rPr lang="en-US" sz="2800" dirty="0">
                <a:latin typeface="Comic Sans MS" pitchFamily="66" charset="0"/>
              </a:rPr>
              <a:t>)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467828" y="590043"/>
            <a:ext cx="4442361" cy="202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274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1001908" y="1073385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63007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67632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07399"/>
              </p:ext>
            </p:extLst>
          </p:nvPr>
        </p:nvGraphicFramePr>
        <p:xfrm>
          <a:off x="1795463" y="2154238"/>
          <a:ext cx="5478462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4" imgW="1016000" imgH="304800" progId="Equation.3">
                  <p:embed/>
                </p:oleObj>
              </mc:Choice>
              <mc:Fallback>
                <p:oleObj name="Equation" r:id="rId4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463" y="2154238"/>
                        <a:ext cx="5478462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90137"/>
              </p:ext>
            </p:extLst>
          </p:nvPr>
        </p:nvGraphicFramePr>
        <p:xfrm>
          <a:off x="1413375" y="4748464"/>
          <a:ext cx="6113045" cy="171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Equation" r:id="rId6" imgW="1041400" imgH="292100" progId="Equation.DSMT4">
                  <p:embed/>
                </p:oleObj>
              </mc:Choice>
              <mc:Fallback>
                <p:oleObj name="Equation" r:id="rId6" imgW="1041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375" y="4748464"/>
                        <a:ext cx="6113045" cy="171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38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1174</Words>
  <Application>Microsoft Macintosh PowerPoint</Application>
  <PresentationFormat>On-screen Show (4:3)</PresentationFormat>
  <Paragraphs>418</Paragraphs>
  <Slides>39</Slides>
  <Notes>35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leisurely schedule</vt:lpstr>
      <vt:lpstr>a chain</vt:lpstr>
      <vt:lpstr>some chains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at most 4 subjects/term</vt:lpstr>
      <vt:lpstr>3 Subjects per Term Possible</vt:lpstr>
      <vt:lpstr> parallel processing time</vt:lpstr>
      <vt:lpstr>Minimum “Parallel” Time</vt:lpstr>
      <vt:lpstr>Minimum “Parallel” Time</vt:lpstr>
      <vt:lpstr>For min time: ≥ 3-subject term</vt:lpstr>
      <vt:lpstr>PowerPoint Presentation</vt:lpstr>
      <vt:lpstr>Dilworth’s Lemma</vt:lpstr>
      <vt:lpstr>Dilworth’s Lemma</vt:lpstr>
      <vt:lpstr>Height/Birthday DAG</vt:lpstr>
      <vt:lpstr>Height/Birthday DAG</vt:lpstr>
      <vt:lpstr>   Dilworth Demo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279</cp:revision>
  <cp:lastPrinted>2012-03-13T01:11:36Z</cp:lastPrinted>
  <dcterms:created xsi:type="dcterms:W3CDTF">2011-03-11T18:06:35Z</dcterms:created>
  <dcterms:modified xsi:type="dcterms:W3CDTF">2012-03-16T14:44:12Z</dcterms:modified>
</cp:coreProperties>
</file>