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4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692" r:id="rId2"/>
    <p:sldId id="693" r:id="rId3"/>
    <p:sldId id="764" r:id="rId4"/>
    <p:sldId id="694" r:id="rId5"/>
    <p:sldId id="765" r:id="rId6"/>
    <p:sldId id="702" r:id="rId7"/>
    <p:sldId id="734" r:id="rId8"/>
    <p:sldId id="706" r:id="rId9"/>
    <p:sldId id="707" r:id="rId10"/>
    <p:sldId id="708" r:id="rId11"/>
    <p:sldId id="739" r:id="rId12"/>
    <p:sldId id="736" r:id="rId13"/>
    <p:sldId id="786" r:id="rId14"/>
    <p:sldId id="738" r:id="rId15"/>
  </p:sldIdLst>
  <p:sldSz cx="9144000" cy="6858000" type="screen4x3"/>
  <p:notesSz cx="7315200" cy="9601200"/>
  <p:custDataLst>
    <p:tags r:id="rId19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44" d="100"/>
          <a:sy n="144" d="100"/>
        </p:scale>
        <p:origin x="-712" y="-104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2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857E7-9380-4149-86B9-C59E5C88647C}" type="slidenum">
              <a:rPr lang="en-US"/>
              <a:pPr/>
              <a:t>10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238D8-20DA-42FF-ACC9-ACFB26361318}" type="slidenum">
              <a:rPr lang="en-US"/>
              <a:pPr/>
              <a:t>11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DCA52-F4BC-4C5F-9831-486090B4DE11}" type="slidenum">
              <a:rPr lang="en-US"/>
              <a:pPr/>
              <a:t>12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38798-8B44-422F-BBD5-034B09779C0B}" type="slidenum">
              <a:rPr lang="en-US"/>
              <a:pPr/>
              <a:t>13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6354-04AC-426C-99FF-2A4346182332}" type="slidenum">
              <a:rPr lang="en-US"/>
              <a:pPr/>
              <a:t>14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97D6A-E82D-4523-836F-B5A28DE6527E}" type="slidenum">
              <a:rPr lang="en-US"/>
              <a:pPr/>
              <a:t>2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A8947-8BEB-44EB-AFC5-DC1D0083477F}" type="slidenum">
              <a:rPr lang="en-US"/>
              <a:pPr/>
              <a:t>4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9C463-91C9-4198-A877-7494D558E136}" type="slidenum">
              <a:rPr lang="en-US"/>
              <a:pPr/>
              <a:t>6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E91F1-8544-4C94-B273-FECD95F67801}" type="slidenum">
              <a:rPr lang="en-US"/>
              <a:pPr/>
              <a:t>7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7EF70-9B5A-4C7B-A76A-C513D37542D6}" type="slidenum">
              <a:rPr lang="en-US"/>
              <a:pPr/>
              <a:t>8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E88E4-DFB7-4F5D-B76E-326F717805BA}" type="slidenum">
              <a:rPr lang="en-US"/>
              <a:pPr/>
              <a:t>9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58955" y="6609416"/>
            <a:ext cx="2948887" cy="23817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March</a:t>
            </a:r>
            <a:r>
              <a:rPr lang="en-US" sz="1200" baseline="0" dirty="0" smtClean="0">
                <a:latin typeface="Comic Sans MS" pitchFamily="66" charset="0"/>
              </a:rPr>
              <a:t> 21,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38175" y="1265238"/>
            <a:ext cx="792321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Degrees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31ACAC5-1659-4052-9034-479785513DB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57652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4800"/>
              <a:t>sum of degrees is</a:t>
            </a:r>
          </a:p>
          <a:p>
            <a:pPr algn="ctr">
              <a:buFontTx/>
              <a:buNone/>
            </a:pPr>
            <a:r>
              <a:rPr lang="en-US" sz="4800"/>
              <a:t>twice # edges</a:t>
            </a:r>
          </a:p>
        </p:txBody>
      </p:sp>
      <p:graphicFrame>
        <p:nvGraphicFramePr>
          <p:cNvPr id="576523" name="Object 11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47" name="Equation" r:id="rId4" imgW="1346040" imgH="406080" progId="Equation.DSMT4">
                  <p:embed/>
                </p:oleObj>
              </mc:Choice>
              <mc:Fallback>
                <p:oleObj name="Equation" r:id="rId4" imgW="1346040" imgH="406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909888"/>
                        <a:ext cx="5810250" cy="17541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27288" y="4737100"/>
            <a:ext cx="4364037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2+2+1 = odd,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so </a:t>
            </a:r>
            <a:r>
              <a:rPr lang="en-US" sz="5400" dirty="0" smtClean="0"/>
              <a:t>impossible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F12B3927-AFCA-411B-8D8F-6D769C9711B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3" y="0"/>
            <a:ext cx="7543800" cy="1143000"/>
          </a:xfrm>
        </p:spPr>
        <p:txBody>
          <a:bodyPr/>
          <a:lstStyle/>
          <a:p>
            <a:r>
              <a:rPr lang="en-US" sz="2800"/>
              <a:t>Sex in America: Men more Promiscuous?</a:t>
            </a:r>
          </a:p>
        </p:txBody>
      </p:sp>
      <p:sp>
        <p:nvSpPr>
          <p:cNvPr id="656388" name="Text Box 4"/>
          <p:cNvSpPr txBox="1">
            <a:spLocks noChangeArrowheads="1"/>
          </p:cNvSpPr>
          <p:nvPr/>
        </p:nvSpPr>
        <p:spPr bwMode="auto">
          <a:xfrm>
            <a:off x="633413" y="1182688"/>
            <a:ext cx="7892756" cy="243143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Study claims: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Men average many more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partners than women.</a:t>
            </a:r>
          </a:p>
        </p:txBody>
      </p:sp>
      <p:sp>
        <p:nvSpPr>
          <p:cNvPr id="656389" name="Text Box 5"/>
          <p:cNvSpPr txBox="1">
            <a:spLocks noChangeArrowheads="1"/>
          </p:cNvSpPr>
          <p:nvPr/>
        </p:nvSpPr>
        <p:spPr bwMode="auto">
          <a:xfrm>
            <a:off x="1811338" y="3851275"/>
            <a:ext cx="5837237" cy="15557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Graph theory shows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this is</a:t>
            </a:r>
            <a:r>
              <a:rPr lang="en-US" sz="4800" dirty="0">
                <a:solidFill>
                  <a:srgbClr val="FF00FF"/>
                </a:solidFill>
              </a:rPr>
              <a:t> nonsense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CA425DB4-F99B-4E5E-837F-A44D5F82AB3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633412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FF"/>
                </a:solidFill>
              </a:rPr>
              <a:t>M</a:t>
            </a:r>
          </a:p>
        </p:txBody>
      </p:sp>
      <p:grpSp>
        <p:nvGrpSpPr>
          <p:cNvPr id="649255" name="Group 39"/>
          <p:cNvGrpSpPr>
            <a:grpSpLocks/>
          </p:cNvGrpSpPr>
          <p:nvPr/>
        </p:nvGrpSpPr>
        <p:grpSpPr bwMode="auto">
          <a:xfrm>
            <a:off x="1371600" y="1468438"/>
            <a:ext cx="6019800" cy="3962400"/>
            <a:chOff x="864" y="960"/>
            <a:chExt cx="3792" cy="2496"/>
          </a:xfrm>
        </p:grpSpPr>
        <p:sp>
          <p:nvSpPr>
            <p:cNvPr id="649220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22225">
              <a:solidFill>
                <a:srgbClr val="0033CC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4" name="Group 38"/>
            <p:cNvGrpSpPr>
              <a:grpSpLocks/>
            </p:cNvGrpSpPr>
            <p:nvPr/>
          </p:nvGrpSpPr>
          <p:grpSpPr bwMode="auto">
            <a:xfrm>
              <a:off x="1157" y="1144"/>
              <a:ext cx="3499" cy="2088"/>
              <a:chOff x="1157" y="1149"/>
              <a:chExt cx="3499" cy="2088"/>
            </a:xfrm>
          </p:grpSpPr>
          <p:grpSp>
            <p:nvGrpSpPr>
              <p:cNvPr id="649251" name="Group 35"/>
              <p:cNvGrpSpPr>
                <a:grpSpLocks/>
              </p:cNvGrpSpPr>
              <p:nvPr/>
            </p:nvGrpSpPr>
            <p:grpSpPr bwMode="auto">
              <a:xfrm>
                <a:off x="1157" y="1149"/>
                <a:ext cx="3499" cy="2088"/>
                <a:chOff x="1157" y="1104"/>
                <a:chExt cx="3499" cy="2088"/>
              </a:xfrm>
            </p:grpSpPr>
            <p:sp>
              <p:nvSpPr>
                <p:cNvPr id="649223" name="Oval 7"/>
                <p:cNvSpPr>
                  <a:spLocks noChangeArrowheads="1"/>
                </p:cNvSpPr>
                <p:nvPr/>
              </p:nvSpPr>
              <p:spPr bwMode="auto">
                <a:xfrm>
                  <a:off x="1200" y="2472"/>
                  <a:ext cx="48" cy="4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49224" name="Group 8"/>
                <p:cNvGrpSpPr>
                  <a:grpSpLocks/>
                </p:cNvGrpSpPr>
                <p:nvPr/>
              </p:nvGrpSpPr>
              <p:grpSpPr bwMode="auto">
                <a:xfrm>
                  <a:off x="1157" y="1104"/>
                  <a:ext cx="144" cy="720"/>
                  <a:chOff x="1152" y="1392"/>
                  <a:chExt cx="144" cy="720"/>
                </a:xfrm>
              </p:grpSpPr>
              <p:sp>
                <p:nvSpPr>
                  <p:cNvPr id="64922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392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64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649250" name="AutoShape 34"/>
                <p:cNvCxnSpPr>
                  <a:cxnSpLocks noChangeShapeType="1"/>
                  <a:stCxn id="649227" idx="2"/>
                  <a:endCxn id="649235" idx="2"/>
                </p:cNvCxnSpPr>
                <p:nvPr/>
              </p:nvCxnSpPr>
              <p:spPr bwMode="auto">
                <a:xfrm flipV="1">
                  <a:off x="1200" y="1224"/>
                  <a:ext cx="3456" cy="1968"/>
                </a:xfrm>
                <a:prstGeom prst="straightConnector1">
                  <a:avLst/>
                </a:prstGeom>
                <a:noFill/>
                <a:ln w="31750">
                  <a:noFill/>
                  <a:round/>
                  <a:headEnd/>
                  <a:tailEnd type="none" w="lg" len="lg"/>
                </a:ln>
                <a:effectLst/>
              </p:spPr>
            </p:cxnSp>
          </p:grpSp>
          <p:sp>
            <p:nvSpPr>
              <p:cNvPr id="649227" name="Oval 11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7" name="Group 41"/>
          <p:cNvGrpSpPr>
            <a:grpSpLocks/>
          </p:cNvGrpSpPr>
          <p:nvPr/>
        </p:nvGrpSpPr>
        <p:grpSpPr bwMode="auto">
          <a:xfrm>
            <a:off x="6705600" y="1090613"/>
            <a:ext cx="1143000" cy="4953000"/>
            <a:chOff x="4224" y="672"/>
            <a:chExt cx="720" cy="3120"/>
          </a:xfrm>
        </p:grpSpPr>
        <p:sp>
          <p:nvSpPr>
            <p:cNvPr id="649229" name="Oval 13"/>
            <p:cNvSpPr>
              <a:spLocks noChangeArrowheads="1"/>
            </p:cNvSpPr>
            <p:nvPr/>
          </p:nvSpPr>
          <p:spPr bwMode="auto">
            <a:xfrm>
              <a:off x="4224" y="672"/>
              <a:ext cx="720" cy="3120"/>
            </a:xfrm>
            <a:prstGeom prst="ellips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6" name="Group 40"/>
            <p:cNvGrpSpPr>
              <a:grpSpLocks/>
            </p:cNvGrpSpPr>
            <p:nvPr/>
          </p:nvGrpSpPr>
          <p:grpSpPr bwMode="auto">
            <a:xfrm>
              <a:off x="4560" y="841"/>
              <a:ext cx="144" cy="2880"/>
              <a:chOff x="4560" y="826"/>
              <a:chExt cx="144" cy="2880"/>
            </a:xfrm>
          </p:grpSpPr>
          <p:grpSp>
            <p:nvGrpSpPr>
              <p:cNvPr id="649232" name="Group 16"/>
              <p:cNvGrpSpPr>
                <a:grpSpLocks/>
              </p:cNvGrpSpPr>
              <p:nvPr/>
            </p:nvGrpSpPr>
            <p:grpSpPr bwMode="auto">
              <a:xfrm>
                <a:off x="4560" y="826"/>
                <a:ext cx="144" cy="2880"/>
                <a:chOff x="4560" y="816"/>
                <a:chExt cx="144" cy="2880"/>
              </a:xfrm>
            </p:grpSpPr>
            <p:sp>
              <p:nvSpPr>
                <p:cNvPr id="649233" name="Oval 17"/>
                <p:cNvSpPr>
                  <a:spLocks noChangeArrowheads="1"/>
                </p:cNvSpPr>
                <p:nvPr/>
              </p:nvSpPr>
              <p:spPr bwMode="auto">
                <a:xfrm>
                  <a:off x="4560" y="3648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4" name="Oval 18"/>
                <p:cNvSpPr>
                  <a:spLocks noChangeArrowheads="1"/>
                </p:cNvSpPr>
                <p:nvPr/>
              </p:nvSpPr>
              <p:spPr bwMode="auto">
                <a:xfrm>
                  <a:off x="4560" y="8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5" name="Oval 19"/>
                <p:cNvSpPr>
                  <a:spLocks noChangeArrowheads="1"/>
                </p:cNvSpPr>
                <p:nvPr/>
              </p:nvSpPr>
              <p:spPr bwMode="auto">
                <a:xfrm>
                  <a:off x="4656" y="1200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6" name="Oval 20"/>
                <p:cNvSpPr>
                  <a:spLocks noChangeArrowheads="1"/>
                </p:cNvSpPr>
                <p:nvPr/>
              </p:nvSpPr>
              <p:spPr bwMode="auto">
                <a:xfrm>
                  <a:off x="4560" y="20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9237" name="Oval 21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8" name="Group 42"/>
          <p:cNvGrpSpPr>
            <a:grpSpLocks/>
          </p:cNvGrpSpPr>
          <p:nvPr/>
        </p:nvGrpSpPr>
        <p:grpSpPr bwMode="auto">
          <a:xfrm>
            <a:off x="1828800" y="1844675"/>
            <a:ext cx="5627688" cy="4376738"/>
            <a:chOff x="1152" y="1162"/>
            <a:chExt cx="3545" cy="2757"/>
          </a:xfrm>
        </p:grpSpPr>
        <p:grpSp>
          <p:nvGrpSpPr>
            <p:cNvPr id="649253" name="Group 37"/>
            <p:cNvGrpSpPr>
              <a:grpSpLocks/>
            </p:cNvGrpSpPr>
            <p:nvPr/>
          </p:nvGrpSpPr>
          <p:grpSpPr bwMode="auto">
            <a:xfrm>
              <a:off x="1152" y="1162"/>
              <a:ext cx="3545" cy="2516"/>
              <a:chOff x="1152" y="1152"/>
              <a:chExt cx="3545" cy="2516"/>
            </a:xfrm>
          </p:grpSpPr>
          <p:cxnSp>
            <p:nvCxnSpPr>
              <p:cNvPr id="649239" name="AutoShape 23"/>
              <p:cNvCxnSpPr>
                <a:cxnSpLocks noChangeShapeType="1"/>
              </p:cNvCxnSpPr>
              <p:nvPr/>
            </p:nvCxnSpPr>
            <p:spPr bwMode="auto">
              <a:xfrm>
                <a:off x="1296" y="1152"/>
                <a:ext cx="3288" cy="251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4" name="AutoShape 28"/>
              <p:cNvCxnSpPr>
                <a:cxnSpLocks noChangeShapeType="1"/>
              </p:cNvCxnSpPr>
              <p:nvPr/>
            </p:nvCxnSpPr>
            <p:spPr bwMode="auto">
              <a:xfrm flipV="1">
                <a:off x="1241" y="2064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5" name="AutoShape 29"/>
              <p:cNvCxnSpPr>
                <a:cxnSpLocks noChangeShapeType="1"/>
              </p:cNvCxnSpPr>
              <p:nvPr/>
            </p:nvCxnSpPr>
            <p:spPr bwMode="auto">
              <a:xfrm>
                <a:off x="1200" y="1783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6" name="AutoShape 30"/>
              <p:cNvCxnSpPr>
                <a:cxnSpLocks noChangeShapeType="1"/>
              </p:cNvCxnSpPr>
              <p:nvPr/>
            </p:nvCxnSpPr>
            <p:spPr bwMode="auto">
              <a:xfrm>
                <a:off x="1152" y="1807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7" name="AutoShape 31"/>
              <p:cNvCxnSpPr>
                <a:cxnSpLocks noChangeShapeType="1"/>
              </p:cNvCxnSpPr>
              <p:nvPr/>
            </p:nvCxnSpPr>
            <p:spPr bwMode="auto">
              <a:xfrm>
                <a:off x="1272" y="1159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8" name="AutoShape 32"/>
              <p:cNvCxnSpPr>
                <a:cxnSpLocks noChangeShapeType="1"/>
              </p:cNvCxnSpPr>
              <p:nvPr/>
            </p:nvCxnSpPr>
            <p:spPr bwMode="auto">
              <a:xfrm flipV="1">
                <a:off x="1200" y="2479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9" name="AutoShape 33"/>
              <p:cNvCxnSpPr>
                <a:cxnSpLocks noChangeShapeType="1"/>
              </p:cNvCxnSpPr>
              <p:nvPr/>
            </p:nvCxnSpPr>
            <p:spPr bwMode="auto">
              <a:xfrm flipV="1">
                <a:off x="1224" y="2462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9240" name="Text Box 24"/>
            <p:cNvSpPr txBox="1">
              <a:spLocks noChangeArrowheads="1"/>
            </p:cNvSpPr>
            <p:nvPr/>
          </p:nvSpPr>
          <p:spPr bwMode="auto">
            <a:xfrm>
              <a:off x="1536" y="3477"/>
              <a:ext cx="1409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dirty="0"/>
                <a:t>partners</a:t>
              </a:r>
            </a:p>
          </p:txBody>
        </p:sp>
        <p:sp>
          <p:nvSpPr>
            <p:cNvPr id="649241" name="Freeform 25"/>
            <p:cNvSpPr>
              <a:spLocks/>
            </p:cNvSpPr>
            <p:nvPr/>
          </p:nvSpPr>
          <p:spPr bwMode="auto">
            <a:xfrm>
              <a:off x="2256" y="2349"/>
              <a:ext cx="576" cy="127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480" y="528"/>
                </a:cxn>
                <a:cxn ang="0">
                  <a:pos x="624" y="288"/>
                </a:cxn>
                <a:cxn ang="0">
                  <a:pos x="1104" y="288"/>
                </a:cxn>
                <a:cxn ang="0">
                  <a:pos x="1152" y="0"/>
                </a:cxn>
              </a:cxnLst>
              <a:rect l="0" t="0" r="r" b="b"/>
              <a:pathLst>
                <a:path w="1192" h="720">
                  <a:moveTo>
                    <a:pt x="0" y="720"/>
                  </a:moveTo>
                  <a:cubicBezTo>
                    <a:pt x="188" y="660"/>
                    <a:pt x="376" y="600"/>
                    <a:pt x="480" y="528"/>
                  </a:cubicBezTo>
                  <a:cubicBezTo>
                    <a:pt x="584" y="456"/>
                    <a:pt x="520" y="328"/>
                    <a:pt x="624" y="288"/>
                  </a:cubicBezTo>
                  <a:cubicBezTo>
                    <a:pt x="728" y="248"/>
                    <a:pt x="1016" y="336"/>
                    <a:pt x="1104" y="288"/>
                  </a:cubicBezTo>
                  <a:cubicBezTo>
                    <a:pt x="1192" y="240"/>
                    <a:pt x="1172" y="120"/>
                    <a:pt x="1152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9252" name="Text Box 36"/>
          <p:cNvSpPr txBox="1">
            <a:spLocks noChangeArrowheads="1"/>
          </p:cNvSpPr>
          <p:nvPr/>
        </p:nvSpPr>
        <p:spPr bwMode="auto">
          <a:xfrm>
            <a:off x="7043738" y="2143125"/>
            <a:ext cx="4921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FF6600"/>
                </a:solidFill>
              </a:rPr>
              <a:t>F</a:t>
            </a:r>
          </a:p>
        </p:txBody>
      </p:sp>
      <p:sp>
        <p:nvSpPr>
          <p:cNvPr id="649262" name="Rectangle 4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Sex Partner Graph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7W.</a:t>
            </a:r>
            <a:fld id="{2874E848-A3CA-4509-A8E9-981481E1843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pairs of partners</a:t>
            </a:r>
          </a:p>
        </p:txBody>
      </p:sp>
      <p:graphicFrame>
        <p:nvGraphicFramePr>
          <p:cNvPr id="653316" name="Object 4"/>
          <p:cNvGraphicFramePr>
            <a:graphicFrameLocks noChangeAspect="1"/>
          </p:cNvGraphicFramePr>
          <p:nvPr/>
        </p:nvGraphicFramePr>
        <p:xfrm>
          <a:off x="1108075" y="1081088"/>
          <a:ext cx="69215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4" imgW="1777680" imgH="342720" progId="Equation.DSMT4">
                  <p:embed/>
                </p:oleObj>
              </mc:Choice>
              <mc:Fallback>
                <p:oleObj name="Equation" r:id="rId4" imgW="1777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1081088"/>
                        <a:ext cx="69215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1309688" y="2393951"/>
            <a:ext cx="6888424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/>
              <a:t>divide by both sides </a:t>
            </a:r>
            <a:r>
              <a:rPr lang="en-US" sz="4000" dirty="0" smtClean="0"/>
              <a:t>by </a:t>
            </a:r>
            <a:r>
              <a:rPr lang="en-US" sz="4000" dirty="0" smtClean="0">
                <a:solidFill>
                  <a:srgbClr val="0033CC"/>
                </a:solidFill>
              </a:rPr>
              <a:t>|M|</a:t>
            </a:r>
            <a:r>
              <a:rPr lang="en-US" sz="4000" dirty="0" smtClean="0">
                <a:latin typeface="Arial" pitchFamily="34" charset="0"/>
              </a:rPr>
              <a:t> </a:t>
            </a:r>
            <a:endParaRPr lang="en-US" sz="4000" dirty="0">
              <a:latin typeface="Arial" pitchFamily="34" charset="0"/>
            </a:endParaRPr>
          </a:p>
        </p:txBody>
      </p:sp>
      <p:graphicFrame>
        <p:nvGraphicFramePr>
          <p:cNvPr id="653320" name="Object 8"/>
          <p:cNvGraphicFramePr>
            <a:graphicFrameLocks noChangeAspect="1"/>
          </p:cNvGraphicFramePr>
          <p:nvPr/>
        </p:nvGraphicFramePr>
        <p:xfrm>
          <a:off x="1763713" y="3660775"/>
          <a:ext cx="6010275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6" imgW="1828800" imgH="571320" progId="Equation.DSMT4">
                  <p:embed/>
                </p:oleObj>
              </mc:Choice>
              <mc:Fallback>
                <p:oleObj name="Equation" r:id="rId6" imgW="182880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660775"/>
                        <a:ext cx="6010275" cy="187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11243"/>
              </p:ext>
            </p:extLst>
          </p:nvPr>
        </p:nvGraphicFramePr>
        <p:xfrm>
          <a:off x="1566863" y="4811713"/>
          <a:ext cx="265747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8" imgW="660400" imgH="419100" progId="Equation.DSMT4">
                  <p:embed/>
                </p:oleObj>
              </mc:Choice>
              <mc:Fallback>
                <p:oleObj name="Equation" r:id="rId8" imgW="660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4811713"/>
                        <a:ext cx="2657475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090630"/>
              </p:ext>
            </p:extLst>
          </p:nvPr>
        </p:nvGraphicFramePr>
        <p:xfrm>
          <a:off x="5456238" y="4886325"/>
          <a:ext cx="25050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10" imgW="660400" imgH="419100" progId="Equation.DSMT4">
                  <p:embed/>
                </p:oleObj>
              </mc:Choice>
              <mc:Fallback>
                <p:oleObj name="Equation" r:id="rId10" imgW="660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4886325"/>
                        <a:ext cx="2505075" cy="158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82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53D395A9-E7C7-4B11-83F8-7DDACDCBDC3E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55365" name="Object 5"/>
          <p:cNvGraphicFramePr>
            <a:graphicFrameLocks noChangeAspect="1"/>
          </p:cNvGraphicFramePr>
          <p:nvPr/>
        </p:nvGraphicFramePr>
        <p:xfrm>
          <a:off x="185029" y="977900"/>
          <a:ext cx="8281987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9" name="Equation" r:id="rId4" imgW="2273040" imgH="469800" progId="Equation.DSMT4">
                  <p:embed/>
                </p:oleObj>
              </mc:Choice>
              <mc:Fallback>
                <p:oleObj name="Equation" r:id="rId4" imgW="227304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29" y="977900"/>
                        <a:ext cx="8281987" cy="1714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17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67" name="Text Box 7"/>
          <p:cNvSpPr txBox="1">
            <a:spLocks noChangeArrowheads="1"/>
          </p:cNvSpPr>
          <p:nvPr/>
        </p:nvSpPr>
        <p:spPr bwMode="auto">
          <a:xfrm>
            <a:off x="378242" y="2625386"/>
            <a:ext cx="8459367" cy="298543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Averages differ solely by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ratio of females to males</a:t>
            </a:r>
            <a:r>
              <a:rPr lang="en-US" sz="4800" i="1" dirty="0"/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000000"/>
                </a:solidFill>
              </a:rPr>
              <a:t>No big difference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400" dirty="0">
                <a:solidFill>
                  <a:srgbClr val="000000"/>
                </a:solidFill>
              </a:rPr>
              <a:t>Nothing to do with </a:t>
            </a:r>
            <a:r>
              <a:rPr lang="en-US" sz="4400" dirty="0" smtClean="0">
                <a:solidFill>
                  <a:srgbClr val="000000"/>
                </a:solidFill>
              </a:rPr>
              <a:t>promiscuity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55368" name="Rectangle 8"/>
          <p:cNvSpPr>
            <a:spLocks noChangeArrowheads="1"/>
          </p:cNvSpPr>
          <p:nvPr/>
        </p:nvSpPr>
        <p:spPr bwMode="auto">
          <a:xfrm>
            <a:off x="1300163" y="239713"/>
            <a:ext cx="6988175" cy="6413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b="1">
                <a:solidFill>
                  <a:schemeClr val="tx2"/>
                </a:solidFill>
              </a:rPr>
              <a:t>Average number of partners</a:t>
            </a:r>
          </a:p>
        </p:txBody>
      </p:sp>
      <p:sp>
        <p:nvSpPr>
          <p:cNvPr id="655369" name="Text Box 9"/>
          <p:cNvSpPr txBox="1">
            <a:spLocks noChangeArrowheads="1"/>
          </p:cNvSpPr>
          <p:nvPr/>
        </p:nvSpPr>
        <p:spPr bwMode="auto">
          <a:xfrm>
            <a:off x="3760249" y="817913"/>
            <a:ext cx="1468438" cy="1920875"/>
          </a:xfrm>
          <a:prstGeom prst="rect">
            <a:avLst/>
          </a:prstGeom>
          <a:solidFill>
            <a:schemeClr val="accent1"/>
          </a:solidFill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1.035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93C45EC-E261-4166-BBC4-7B298A3E109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Types of Graphs</a:t>
            </a:r>
          </a:p>
        </p:txBody>
      </p:sp>
      <p:grpSp>
        <p:nvGrpSpPr>
          <p:cNvPr id="560171" name="Group 43"/>
          <p:cNvGrpSpPr>
            <a:grpSpLocks/>
          </p:cNvGrpSpPr>
          <p:nvPr/>
        </p:nvGrpSpPr>
        <p:grpSpPr bwMode="auto">
          <a:xfrm>
            <a:off x="5208588" y="1382713"/>
            <a:ext cx="3490912" cy="2236787"/>
            <a:chOff x="494" y="1047"/>
            <a:chExt cx="2199" cy="1409"/>
          </a:xfrm>
        </p:grpSpPr>
        <p:sp>
          <p:nvSpPr>
            <p:cNvPr id="560131" name="Text Box 3"/>
            <p:cNvSpPr txBox="1">
              <a:spLocks noChangeArrowheads="1"/>
            </p:cNvSpPr>
            <p:nvPr/>
          </p:nvSpPr>
          <p:spPr bwMode="auto">
            <a:xfrm>
              <a:off x="494" y="1047"/>
              <a:ext cx="21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Directed Graph</a:t>
              </a:r>
            </a:p>
          </p:txBody>
        </p:sp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657" y="185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617" y="15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2433" y="181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6" name="Oval 8"/>
            <p:cNvSpPr>
              <a:spLocks noChangeArrowheads="1"/>
            </p:cNvSpPr>
            <p:nvPr/>
          </p:nvSpPr>
          <p:spPr bwMode="auto">
            <a:xfrm>
              <a:off x="1617" y="224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37" name="AutoShape 9"/>
            <p:cNvCxnSpPr>
              <a:cxnSpLocks noChangeShapeType="1"/>
              <a:stCxn id="560133" idx="5"/>
              <a:endCxn id="560134" idx="1"/>
            </p:cNvCxnSpPr>
            <p:nvPr/>
          </p:nvCxnSpPr>
          <p:spPr bwMode="auto">
            <a:xfrm flipV="1">
              <a:off x="780" y="1592"/>
              <a:ext cx="858" cy="3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8" name="AutoShape 10"/>
            <p:cNvCxnSpPr>
              <a:cxnSpLocks noChangeShapeType="1"/>
              <a:stCxn id="560133" idx="4"/>
              <a:endCxn id="560136" idx="0"/>
            </p:cNvCxnSpPr>
            <p:nvPr/>
          </p:nvCxnSpPr>
          <p:spPr bwMode="auto">
            <a:xfrm>
              <a:off x="729" y="2003"/>
              <a:ext cx="960" cy="2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9" name="AutoShape 11"/>
            <p:cNvCxnSpPr>
              <a:cxnSpLocks noChangeShapeType="1"/>
              <a:stCxn id="560136" idx="0"/>
              <a:endCxn id="560134" idx="4"/>
            </p:cNvCxnSpPr>
            <p:nvPr/>
          </p:nvCxnSpPr>
          <p:spPr bwMode="auto">
            <a:xfrm flipV="1">
              <a:off x="1689" y="1715"/>
              <a:ext cx="0" cy="5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40" name="AutoShape 12"/>
            <p:cNvCxnSpPr>
              <a:cxnSpLocks noChangeShapeType="1"/>
              <a:stCxn id="560136" idx="0"/>
              <a:endCxn id="560135" idx="3"/>
            </p:cNvCxnSpPr>
            <p:nvPr/>
          </p:nvCxnSpPr>
          <p:spPr bwMode="auto">
            <a:xfrm flipV="1">
              <a:off x="1689" y="193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60141" name="Freeform 13"/>
            <p:cNvSpPr>
              <a:spLocks/>
            </p:cNvSpPr>
            <p:nvPr/>
          </p:nvSpPr>
          <p:spPr bwMode="auto">
            <a:xfrm>
              <a:off x="2280" y="1488"/>
              <a:ext cx="360" cy="376"/>
            </a:xfrm>
            <a:custGeom>
              <a:avLst/>
              <a:gdLst/>
              <a:ahLst/>
              <a:cxnLst>
                <a:cxn ang="0">
                  <a:pos x="128" y="376"/>
                </a:cxn>
                <a:cxn ang="0">
                  <a:pos x="32" y="88"/>
                </a:cxn>
                <a:cxn ang="0">
                  <a:pos x="320" y="40"/>
                </a:cxn>
                <a:cxn ang="0">
                  <a:pos x="272" y="328"/>
                </a:cxn>
              </a:cxnLst>
              <a:rect l="0" t="0" r="r" b="b"/>
              <a:pathLst>
                <a:path w="360" h="376">
                  <a:moveTo>
                    <a:pt x="128" y="376"/>
                  </a:moveTo>
                  <a:cubicBezTo>
                    <a:pt x="64" y="260"/>
                    <a:pt x="0" y="144"/>
                    <a:pt x="32" y="88"/>
                  </a:cubicBezTo>
                  <a:cubicBezTo>
                    <a:pt x="64" y="32"/>
                    <a:pt x="280" y="0"/>
                    <a:pt x="320" y="40"/>
                  </a:cubicBezTo>
                  <a:cubicBezTo>
                    <a:pt x="360" y="80"/>
                    <a:pt x="316" y="204"/>
                    <a:pt x="272" y="32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42" name="Freeform 14"/>
            <p:cNvSpPr>
              <a:spLocks/>
            </p:cNvSpPr>
            <p:nvPr/>
          </p:nvSpPr>
          <p:spPr bwMode="auto">
            <a:xfrm>
              <a:off x="696" y="2016"/>
              <a:ext cx="912" cy="440"/>
            </a:xfrm>
            <a:custGeom>
              <a:avLst/>
              <a:gdLst/>
              <a:ahLst/>
              <a:cxnLst>
                <a:cxn ang="0">
                  <a:pos x="912" y="336"/>
                </a:cxn>
                <a:cxn ang="0">
                  <a:pos x="288" y="384"/>
                </a:cxn>
                <a:cxn ang="0">
                  <a:pos x="0" y="0"/>
                </a:cxn>
              </a:cxnLst>
              <a:rect l="0" t="0" r="r" b="b"/>
              <a:pathLst>
                <a:path w="912" h="440">
                  <a:moveTo>
                    <a:pt x="912" y="336"/>
                  </a:moveTo>
                  <a:cubicBezTo>
                    <a:pt x="676" y="388"/>
                    <a:pt x="440" y="440"/>
                    <a:pt x="288" y="384"/>
                  </a:cubicBezTo>
                  <a:cubicBezTo>
                    <a:pt x="136" y="328"/>
                    <a:pt x="68" y="16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0" name="Group 42"/>
          <p:cNvGrpSpPr>
            <a:grpSpLocks/>
          </p:cNvGrpSpPr>
          <p:nvPr/>
        </p:nvGrpSpPr>
        <p:grpSpPr bwMode="auto">
          <a:xfrm>
            <a:off x="2971800" y="4344988"/>
            <a:ext cx="3086100" cy="1433512"/>
            <a:chOff x="1872" y="2737"/>
            <a:chExt cx="1944" cy="903"/>
          </a:xfrm>
        </p:grpSpPr>
        <p:sp>
          <p:nvSpPr>
            <p:cNvPr id="560144" name="Text Box 16"/>
            <p:cNvSpPr txBox="1">
              <a:spLocks noChangeArrowheads="1"/>
            </p:cNvSpPr>
            <p:nvPr/>
          </p:nvSpPr>
          <p:spPr bwMode="auto">
            <a:xfrm>
              <a:off x="1916" y="2737"/>
              <a:ext cx="173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Multi-Graph</a:t>
              </a:r>
            </a:p>
          </p:txBody>
        </p:sp>
        <p:sp>
          <p:nvSpPr>
            <p:cNvPr id="560145" name="Oval 17"/>
            <p:cNvSpPr>
              <a:spLocks noChangeArrowheads="1"/>
            </p:cNvSpPr>
            <p:nvPr/>
          </p:nvSpPr>
          <p:spPr bwMode="auto">
            <a:xfrm>
              <a:off x="18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6" name="Oval 18"/>
            <p:cNvSpPr>
              <a:spLocks noChangeArrowheads="1"/>
            </p:cNvSpPr>
            <p:nvPr/>
          </p:nvSpPr>
          <p:spPr bwMode="auto">
            <a:xfrm>
              <a:off x="2760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7" name="Oval 19"/>
            <p:cNvSpPr>
              <a:spLocks noChangeArrowheads="1"/>
            </p:cNvSpPr>
            <p:nvPr/>
          </p:nvSpPr>
          <p:spPr bwMode="auto">
            <a:xfrm>
              <a:off x="36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48" name="AutoShape 20"/>
            <p:cNvCxnSpPr>
              <a:cxnSpLocks noChangeShapeType="1"/>
              <a:stCxn id="560145" idx="6"/>
              <a:endCxn id="560146" idx="2"/>
            </p:cNvCxnSpPr>
            <p:nvPr/>
          </p:nvCxnSpPr>
          <p:spPr bwMode="auto">
            <a:xfrm>
              <a:off x="2016" y="3568"/>
              <a:ext cx="74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0149" name="AutoShape 21"/>
            <p:cNvCxnSpPr>
              <a:cxnSpLocks noChangeShapeType="1"/>
              <a:endCxn id="560146" idx="6"/>
            </p:cNvCxnSpPr>
            <p:nvPr/>
          </p:nvCxnSpPr>
          <p:spPr bwMode="auto">
            <a:xfrm flipH="1">
              <a:off x="2904" y="3544"/>
              <a:ext cx="768" cy="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51" name="Freeform 23"/>
            <p:cNvSpPr>
              <a:spLocks/>
            </p:cNvSpPr>
            <p:nvPr/>
          </p:nvSpPr>
          <p:spPr bwMode="auto">
            <a:xfrm>
              <a:off x="1995" y="3252"/>
              <a:ext cx="798" cy="315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384" y="8"/>
                </a:cxn>
                <a:cxn ang="0">
                  <a:pos x="816" y="296"/>
                </a:cxn>
              </a:cxnLst>
              <a:rect l="0" t="0" r="r" b="b"/>
              <a:pathLst>
                <a:path w="816" h="296">
                  <a:moveTo>
                    <a:pt x="0" y="248"/>
                  </a:moveTo>
                  <a:cubicBezTo>
                    <a:pt x="124" y="124"/>
                    <a:pt x="248" y="0"/>
                    <a:pt x="384" y="8"/>
                  </a:cubicBezTo>
                  <a:cubicBezTo>
                    <a:pt x="520" y="16"/>
                    <a:pt x="668" y="156"/>
                    <a:pt x="816" y="296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574675" y="1223963"/>
            <a:ext cx="3346450" cy="2676525"/>
            <a:chOff x="362" y="771"/>
            <a:chExt cx="2108" cy="1686"/>
          </a:xfrm>
        </p:grpSpPr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747" y="771"/>
              <a:ext cx="1299" cy="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3600"/>
                <a:t> </a:t>
              </a:r>
              <a:r>
                <a:rPr lang="en-US" sz="4400" b="1"/>
                <a:t>Simple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4400" b="1"/>
                <a:t>Graph</a:t>
              </a:r>
            </a:p>
          </p:txBody>
        </p:sp>
        <p:sp>
          <p:nvSpPr>
            <p:cNvPr id="560154" name="Oval 26"/>
            <p:cNvSpPr>
              <a:spLocks noChangeArrowheads="1"/>
            </p:cNvSpPr>
            <p:nvPr/>
          </p:nvSpPr>
          <p:spPr bwMode="auto">
            <a:xfrm>
              <a:off x="557" y="19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5" name="Oval 27"/>
            <p:cNvSpPr>
              <a:spLocks noChangeArrowheads="1"/>
            </p:cNvSpPr>
            <p:nvPr/>
          </p:nvSpPr>
          <p:spPr bwMode="auto">
            <a:xfrm>
              <a:off x="1486" y="173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6" name="Oval 28"/>
            <p:cNvSpPr>
              <a:spLocks noChangeArrowheads="1"/>
            </p:cNvSpPr>
            <p:nvPr/>
          </p:nvSpPr>
          <p:spPr bwMode="auto">
            <a:xfrm>
              <a:off x="2326" y="18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7" name="Oval 29"/>
            <p:cNvSpPr>
              <a:spLocks noChangeArrowheads="1"/>
            </p:cNvSpPr>
            <p:nvPr/>
          </p:nvSpPr>
          <p:spPr bwMode="auto">
            <a:xfrm>
              <a:off x="1510" y="231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60" name="AutoShape 32"/>
            <p:cNvCxnSpPr>
              <a:cxnSpLocks noChangeShapeType="1"/>
              <a:stCxn id="560157" idx="0"/>
              <a:endCxn id="560155" idx="4"/>
            </p:cNvCxnSpPr>
            <p:nvPr/>
          </p:nvCxnSpPr>
          <p:spPr bwMode="auto">
            <a:xfrm flipH="1" flipV="1">
              <a:off x="1558" y="1881"/>
              <a:ext cx="24" cy="4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1" name="AutoShape 33"/>
            <p:cNvCxnSpPr>
              <a:cxnSpLocks noChangeShapeType="1"/>
              <a:stCxn id="560157" idx="0"/>
              <a:endCxn id="560156" idx="3"/>
            </p:cNvCxnSpPr>
            <p:nvPr/>
          </p:nvCxnSpPr>
          <p:spPr bwMode="auto">
            <a:xfrm flipV="1">
              <a:off x="1582" y="200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4" name="AutoShape 36"/>
            <p:cNvCxnSpPr>
              <a:cxnSpLocks noChangeShapeType="1"/>
            </p:cNvCxnSpPr>
            <p:nvPr/>
          </p:nvCxnSpPr>
          <p:spPr bwMode="auto">
            <a:xfrm>
              <a:off x="362" y="2445"/>
              <a:ext cx="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66" name="Line 38"/>
            <p:cNvSpPr>
              <a:spLocks noChangeShapeType="1"/>
            </p:cNvSpPr>
            <p:nvPr/>
          </p:nvSpPr>
          <p:spPr bwMode="auto">
            <a:xfrm flipV="1">
              <a:off x="695" y="1821"/>
              <a:ext cx="808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67" name="Line 39"/>
            <p:cNvSpPr>
              <a:spLocks noChangeShapeType="1"/>
            </p:cNvSpPr>
            <p:nvPr/>
          </p:nvSpPr>
          <p:spPr bwMode="auto">
            <a:xfrm>
              <a:off x="672" y="2045"/>
              <a:ext cx="853" cy="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0162" name="Oval 34"/>
          <p:cNvSpPr>
            <a:spLocks noChangeArrowheads="1"/>
          </p:cNvSpPr>
          <p:nvPr/>
        </p:nvSpPr>
        <p:spPr bwMode="auto">
          <a:xfrm>
            <a:off x="244475" y="989013"/>
            <a:ext cx="4124325" cy="36480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174" name="Freeform 46"/>
          <p:cNvSpPr>
            <a:spLocks/>
          </p:cNvSpPr>
          <p:nvPr/>
        </p:nvSpPr>
        <p:spPr bwMode="auto">
          <a:xfrm>
            <a:off x="2655888" y="3998913"/>
            <a:ext cx="3614737" cy="2139950"/>
          </a:xfrm>
          <a:custGeom>
            <a:avLst/>
            <a:gdLst/>
            <a:ahLst/>
            <a:cxnLst>
              <a:cxn ang="0">
                <a:pos x="2277" y="97"/>
              </a:cxn>
              <a:cxn ang="0">
                <a:pos x="1814" y="54"/>
              </a:cxn>
              <a:cxn ang="0">
                <a:pos x="1529" y="420"/>
              </a:cxn>
              <a:cxn ang="0">
                <a:pos x="1432" y="657"/>
              </a:cxn>
              <a:cxn ang="0">
                <a:pos x="980" y="657"/>
              </a:cxn>
              <a:cxn ang="0">
                <a:pos x="689" y="797"/>
              </a:cxn>
              <a:cxn ang="0">
                <a:pos x="581" y="990"/>
              </a:cxn>
              <a:cxn ang="0">
                <a:pos x="565" y="1152"/>
              </a:cxn>
              <a:cxn ang="0">
                <a:pos x="307" y="1319"/>
              </a:cxn>
              <a:cxn ang="0">
                <a:pos x="0" y="1324"/>
              </a:cxn>
            </a:cxnLst>
            <a:rect l="0" t="0" r="r" b="b"/>
            <a:pathLst>
              <a:path w="2277" h="1348">
                <a:moveTo>
                  <a:pt x="2277" y="97"/>
                </a:moveTo>
                <a:cubicBezTo>
                  <a:pt x="2108" y="48"/>
                  <a:pt x="1939" y="0"/>
                  <a:pt x="1814" y="54"/>
                </a:cubicBezTo>
                <a:cubicBezTo>
                  <a:pt x="1689" y="108"/>
                  <a:pt x="1593" y="320"/>
                  <a:pt x="1529" y="420"/>
                </a:cubicBezTo>
                <a:cubicBezTo>
                  <a:pt x="1465" y="520"/>
                  <a:pt x="1523" y="618"/>
                  <a:pt x="1432" y="657"/>
                </a:cubicBezTo>
                <a:cubicBezTo>
                  <a:pt x="1341" y="696"/>
                  <a:pt x="1104" y="634"/>
                  <a:pt x="980" y="657"/>
                </a:cubicBezTo>
                <a:cubicBezTo>
                  <a:pt x="856" y="680"/>
                  <a:pt x="755" y="742"/>
                  <a:pt x="689" y="797"/>
                </a:cubicBezTo>
                <a:cubicBezTo>
                  <a:pt x="623" y="852"/>
                  <a:pt x="602" y="931"/>
                  <a:pt x="581" y="990"/>
                </a:cubicBezTo>
                <a:cubicBezTo>
                  <a:pt x="560" y="1049"/>
                  <a:pt x="611" y="1097"/>
                  <a:pt x="565" y="1152"/>
                </a:cubicBezTo>
                <a:cubicBezTo>
                  <a:pt x="519" y="1207"/>
                  <a:pt x="401" y="1290"/>
                  <a:pt x="307" y="1319"/>
                </a:cubicBezTo>
                <a:cubicBezTo>
                  <a:pt x="213" y="1348"/>
                  <a:pt x="47" y="1324"/>
                  <a:pt x="0" y="1324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62563" y="4582753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this week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68354" y="3627119"/>
            <a:ext cx="19748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last week</a:t>
            </a:r>
            <a:endParaRPr lang="en-US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6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5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62" grpId="0" animBg="1"/>
      <p:bldP spid="560174" grpId="0" animBg="1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dirty="0" smtClean="0">
                <a:ea typeface="SimSun" pitchFamily="2" charset="-122"/>
              </a:rPr>
              <a:t>A simple graph:</a:t>
            </a:r>
          </a:p>
        </p:txBody>
      </p:sp>
      <p:sp>
        <p:nvSpPr>
          <p:cNvPr id="16387" name="Text Box 24"/>
          <p:cNvSpPr txBox="1">
            <a:spLocks noChangeArrowheads="1"/>
          </p:cNvSpPr>
          <p:nvPr/>
        </p:nvSpPr>
        <p:spPr bwMode="auto">
          <a:xfrm>
            <a:off x="161373" y="1641928"/>
            <a:ext cx="8840545" cy="36009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>
                <a:latin typeface="Comic Sans MS" pitchFamily="66" charset="0"/>
                <a:ea typeface="SimSun" pitchFamily="2" charset="-122"/>
              </a:rPr>
              <a:t>Definition: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</a:t>
            </a:r>
            <a:r>
              <a:rPr lang="en-US" altLang="zh-CN" sz="4000" dirty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simple graph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G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consists of</a:t>
            </a:r>
            <a:endParaRPr lang="en-US" altLang="zh-CN" sz="4000" dirty="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nonempty set, </a:t>
            </a:r>
            <a:r>
              <a:rPr lang="en-US" altLang="zh-CN" sz="4000" dirty="0" smtClean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V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,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vertices</a:t>
            </a:r>
            <a:r>
              <a:rPr lang="en-US" altLang="zh-CN" sz="4000" dirty="0" smtClean="0">
                <a:solidFill>
                  <a:srgbClr val="000000"/>
                </a:solidFill>
                <a:latin typeface="Comic Sans MS" pitchFamily="66" charset="0"/>
                <a:ea typeface="SimSun" pitchFamily="2" charset="-122"/>
              </a:rPr>
              <a:t>, and</a:t>
            </a: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set, 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</a:rPr>
              <a:t>E</a:t>
            </a:r>
            <a:r>
              <a:rPr lang="en-US" altLang="zh-CN" sz="4000" dirty="0" smtClean="0">
                <a:ea typeface="SimSun" pitchFamily="2" charset="-122"/>
              </a:rPr>
              <a:t>,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edges</a:t>
            </a:r>
            <a:r>
              <a:rPr lang="en-US" altLang="zh-CN" sz="4000" dirty="0" smtClean="0">
                <a:ea typeface="SimSun" pitchFamily="2" charset="-122"/>
              </a:rPr>
              <a:t> such that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  each edge has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two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endpoints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in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V</a:t>
            </a:r>
          </a:p>
        </p:txBody>
      </p:sp>
      <p:sp>
        <p:nvSpPr>
          <p:cNvPr id="1638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B737AA2-ECB3-4299-BD05-681A1499668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76D6F42-45A9-4E0C-ABC6-5B1DF8C9DA4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61204" name="Group 52"/>
          <p:cNvGrpSpPr>
            <a:grpSpLocks/>
          </p:cNvGrpSpPr>
          <p:nvPr/>
        </p:nvGrpSpPr>
        <p:grpSpPr bwMode="auto">
          <a:xfrm>
            <a:off x="6945313" y="1312863"/>
            <a:ext cx="1752600" cy="2438400"/>
            <a:chOff x="4375" y="832"/>
            <a:chExt cx="1104" cy="1536"/>
          </a:xfrm>
        </p:grpSpPr>
        <p:sp>
          <p:nvSpPr>
            <p:cNvPr id="561157" name="Oval 5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8" name="Oval 6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9" name="Oval 7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0" name="Oval 8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1" name="Oval 9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2" name="Oval 10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1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595438"/>
            <a:ext cx="6073775" cy="1995487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vertices,</a:t>
            </a:r>
            <a:r>
              <a:rPr lang="en-US" sz="4800" dirty="0">
                <a:solidFill>
                  <a:srgbClr val="0033CC"/>
                </a:solidFill>
              </a:rPr>
              <a:t> V</a:t>
            </a:r>
            <a:endParaRPr lang="en-US" sz="4800" dirty="0"/>
          </a:p>
          <a:p>
            <a:pPr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undirected </a:t>
            </a:r>
            <a:r>
              <a:rPr lang="en-US" sz="4800" dirty="0"/>
              <a:t>edges,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dirty="0">
                <a:solidFill>
                  <a:srgbClr val="008000"/>
                </a:solidFill>
                <a:latin typeface="Arial" pitchFamily="34" charset="0"/>
              </a:rPr>
              <a:t> </a:t>
            </a:r>
          </a:p>
          <a:p>
            <a:pPr>
              <a:buFontTx/>
              <a:buNone/>
            </a:pPr>
            <a:endParaRPr lang="en-US" b="1" dirty="0">
              <a:latin typeface="Arial" pitchFamily="34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Simple Graph</a:t>
            </a:r>
          </a:p>
        </p:txBody>
      </p:sp>
      <p:grpSp>
        <p:nvGrpSpPr>
          <p:cNvPr id="561203" name="Group 51"/>
          <p:cNvGrpSpPr>
            <a:grpSpLocks/>
          </p:cNvGrpSpPr>
          <p:nvPr/>
        </p:nvGrpSpPr>
        <p:grpSpPr bwMode="auto">
          <a:xfrm>
            <a:off x="2322513" y="3587750"/>
            <a:ext cx="4235450" cy="762000"/>
            <a:chOff x="1463" y="2260"/>
            <a:chExt cx="2668" cy="480"/>
          </a:xfrm>
        </p:grpSpPr>
        <p:sp>
          <p:nvSpPr>
            <p:cNvPr id="561177" name="Oval 25"/>
            <p:cNvSpPr>
              <a:spLocks noChangeArrowheads="1"/>
            </p:cNvSpPr>
            <p:nvPr/>
          </p:nvSpPr>
          <p:spPr bwMode="auto">
            <a:xfrm>
              <a:off x="1463" y="2420"/>
              <a:ext cx="192" cy="2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8" name="Oval 26"/>
            <p:cNvSpPr>
              <a:spLocks noChangeArrowheads="1"/>
            </p:cNvSpPr>
            <p:nvPr/>
          </p:nvSpPr>
          <p:spPr bwMode="auto">
            <a:xfrm>
              <a:off x="2347" y="2421"/>
              <a:ext cx="192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9" name="Line 27"/>
            <p:cNvSpPr>
              <a:spLocks noChangeShapeType="1"/>
            </p:cNvSpPr>
            <p:nvPr/>
          </p:nvSpPr>
          <p:spPr bwMode="auto">
            <a:xfrm>
              <a:off x="1634" y="2515"/>
              <a:ext cx="710" cy="10"/>
            </a:xfrm>
            <a:prstGeom prst="line">
              <a:avLst/>
            </a:prstGeom>
            <a:noFill/>
            <a:ln w="444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1176" name="Text Box 24"/>
            <p:cNvSpPr txBox="1">
              <a:spLocks noChangeArrowheads="1"/>
            </p:cNvSpPr>
            <p:nvPr/>
          </p:nvSpPr>
          <p:spPr bwMode="auto">
            <a:xfrm>
              <a:off x="2665" y="2260"/>
              <a:ext cx="146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i="1" dirty="0">
                  <a:latin typeface="Arial" pitchFamily="34" charset="0"/>
                </a:rPr>
                <a:t> </a:t>
              </a:r>
              <a:r>
                <a:rPr lang="en-US" sz="4400" dirty="0"/>
                <a:t>::=</a:t>
              </a:r>
              <a:r>
                <a:rPr lang="en-US" sz="4400" i="1" dirty="0"/>
                <a:t> </a:t>
              </a:r>
              <a:r>
                <a:rPr lang="en-US" sz="4400" dirty="0"/>
                <a:t>{  </a:t>
              </a:r>
              <a:r>
                <a:rPr lang="en-US" sz="4400" i="1" dirty="0"/>
                <a:t>,  </a:t>
              </a:r>
              <a:r>
                <a:rPr lang="en-US" sz="4400" dirty="0"/>
                <a:t>}</a:t>
              </a:r>
            </a:p>
          </p:txBody>
        </p:sp>
        <p:sp>
          <p:nvSpPr>
            <p:cNvPr id="561182" name="Oval 30"/>
            <p:cNvSpPr>
              <a:spLocks noChangeArrowheads="1"/>
            </p:cNvSpPr>
            <p:nvPr/>
          </p:nvSpPr>
          <p:spPr bwMode="auto">
            <a:xfrm>
              <a:off x="3515" y="245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83" name="Oval 31"/>
            <p:cNvSpPr>
              <a:spLocks noChangeArrowheads="1"/>
            </p:cNvSpPr>
            <p:nvPr/>
          </p:nvSpPr>
          <p:spPr bwMode="auto">
            <a:xfrm>
              <a:off x="3789" y="246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1208" name="Group 56"/>
          <p:cNvGrpSpPr>
            <a:grpSpLocks/>
          </p:cNvGrpSpPr>
          <p:nvPr/>
        </p:nvGrpSpPr>
        <p:grpSpPr bwMode="auto">
          <a:xfrm>
            <a:off x="7140575" y="1516063"/>
            <a:ext cx="1362075" cy="2047875"/>
            <a:chOff x="4498" y="955"/>
            <a:chExt cx="858" cy="1290"/>
          </a:xfrm>
        </p:grpSpPr>
        <p:cxnSp>
          <p:nvCxnSpPr>
            <p:cNvPr id="561163" name="AutoShape 11"/>
            <p:cNvCxnSpPr>
              <a:cxnSpLocks noChangeShapeType="1"/>
              <a:stCxn id="561159" idx="7"/>
              <a:endCxn id="561161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4" name="AutoShape 12"/>
            <p:cNvCxnSpPr>
              <a:cxnSpLocks noChangeShapeType="1"/>
              <a:stCxn id="561159" idx="6"/>
              <a:endCxn id="561160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5" name="AutoShape 13"/>
            <p:cNvCxnSpPr>
              <a:cxnSpLocks noChangeShapeType="1"/>
              <a:stCxn id="561157" idx="7"/>
              <a:endCxn id="561158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8" name="AutoShape 16"/>
            <p:cNvCxnSpPr>
              <a:cxnSpLocks noChangeShapeType="1"/>
              <a:stCxn id="561162" idx="7"/>
              <a:endCxn id="561161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9" name="AutoShape 17"/>
            <p:cNvCxnSpPr>
              <a:cxnSpLocks noChangeShapeType="1"/>
              <a:endCxn id="561160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93" name="AutoShape 4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6" name="AutoShape 14"/>
            <p:cNvCxnSpPr>
              <a:cxnSpLocks noChangeShapeType="1"/>
              <a:stCxn id="561157" idx="5"/>
              <a:endCxn id="561162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1199" name="Group 47"/>
          <p:cNvGrpSpPr>
            <a:grpSpLocks/>
          </p:cNvGrpSpPr>
          <p:nvPr/>
        </p:nvGrpSpPr>
        <p:grpSpPr bwMode="auto">
          <a:xfrm>
            <a:off x="7207250" y="296863"/>
            <a:ext cx="1308100" cy="3457575"/>
            <a:chOff x="4543" y="183"/>
            <a:chExt cx="824" cy="2178"/>
          </a:xfrm>
        </p:grpSpPr>
        <p:grpSp>
          <p:nvGrpSpPr>
            <p:cNvPr id="561192" name="Group 40"/>
            <p:cNvGrpSpPr>
              <a:grpSpLocks/>
            </p:cNvGrpSpPr>
            <p:nvPr/>
          </p:nvGrpSpPr>
          <p:grpSpPr bwMode="auto">
            <a:xfrm>
              <a:off x="4855" y="825"/>
              <a:ext cx="192" cy="1536"/>
              <a:chOff x="4848" y="832"/>
              <a:chExt cx="192" cy="1536"/>
            </a:xfrm>
          </p:grpSpPr>
          <p:cxnSp>
            <p:nvCxnSpPr>
              <p:cNvPr id="561167" name="AutoShape 15"/>
              <p:cNvCxnSpPr>
                <a:cxnSpLocks noChangeShapeType="1"/>
                <a:stCxn id="561162" idx="0"/>
                <a:endCxn id="561158" idx="4"/>
              </p:cNvCxnSpPr>
              <p:nvPr/>
            </p:nvCxnSpPr>
            <p:spPr bwMode="auto">
              <a:xfrm flipH="1" flipV="1">
                <a:off x="4920" y="976"/>
                <a:ext cx="48" cy="1248"/>
              </a:xfrm>
              <a:prstGeom prst="straightConnector1">
                <a:avLst/>
              </a:prstGeom>
              <a:noFill/>
              <a:ln w="444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61172" name="Oval 20"/>
              <p:cNvSpPr>
                <a:spLocks noChangeArrowheads="1"/>
              </p:cNvSpPr>
              <p:nvPr/>
            </p:nvSpPr>
            <p:spPr bwMode="auto">
              <a:xfrm>
                <a:off x="4848" y="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73" name="Oval 21"/>
              <p:cNvSpPr>
                <a:spLocks noChangeArrowheads="1"/>
              </p:cNvSpPr>
              <p:nvPr/>
            </p:nvSpPr>
            <p:spPr bwMode="auto">
              <a:xfrm>
                <a:off x="4896" y="2224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1198" name="Text Box 46"/>
            <p:cNvSpPr txBox="1">
              <a:spLocks noChangeArrowheads="1"/>
            </p:cNvSpPr>
            <p:nvPr/>
          </p:nvSpPr>
          <p:spPr bwMode="auto">
            <a:xfrm>
              <a:off x="4543" y="183"/>
              <a:ext cx="824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/>
                <a:t>edge</a:t>
              </a:r>
            </a:p>
          </p:txBody>
        </p:sp>
      </p:grpSp>
      <p:grpSp>
        <p:nvGrpSpPr>
          <p:cNvPr id="561213" name="Group 61"/>
          <p:cNvGrpSpPr>
            <a:grpSpLocks/>
          </p:cNvGrpSpPr>
          <p:nvPr/>
        </p:nvGrpSpPr>
        <p:grpSpPr bwMode="auto">
          <a:xfrm>
            <a:off x="2063750" y="4265613"/>
            <a:ext cx="2805113" cy="1873250"/>
            <a:chOff x="1485" y="2687"/>
            <a:chExt cx="1767" cy="1180"/>
          </a:xfrm>
        </p:grpSpPr>
        <p:sp>
          <p:nvSpPr>
            <p:cNvPr id="561209" name="Text Box 57"/>
            <p:cNvSpPr txBox="1">
              <a:spLocks noChangeArrowheads="1"/>
            </p:cNvSpPr>
            <p:nvPr/>
          </p:nvSpPr>
          <p:spPr bwMode="auto">
            <a:xfrm>
              <a:off x="1485" y="3425"/>
              <a:ext cx="1767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i="1"/>
                <a:t>“adjacent </a:t>
              </a:r>
              <a:r>
                <a:rPr lang="en-US" sz="4000"/>
                <a:t>”</a:t>
              </a:r>
            </a:p>
          </p:txBody>
        </p:sp>
        <p:cxnSp>
          <p:nvCxnSpPr>
            <p:cNvPr id="561210" name="AutoShape 58"/>
            <p:cNvCxnSpPr>
              <a:cxnSpLocks noChangeShapeType="1"/>
              <a:stCxn id="561209" idx="0"/>
            </p:cNvCxnSpPr>
            <p:nvPr/>
          </p:nvCxnSpPr>
          <p:spPr bwMode="auto">
            <a:xfrm flipH="1" flipV="1">
              <a:off x="1800" y="2687"/>
              <a:ext cx="569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561211" name="AutoShape 59"/>
            <p:cNvCxnSpPr>
              <a:cxnSpLocks noChangeShapeType="1"/>
              <a:stCxn id="561209" idx="0"/>
            </p:cNvCxnSpPr>
            <p:nvPr/>
          </p:nvCxnSpPr>
          <p:spPr bwMode="auto">
            <a:xfrm flipV="1">
              <a:off x="2369" y="2687"/>
              <a:ext cx="190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smtClean="0">
                <a:ea typeface="SimSun" pitchFamily="2" charset="-122"/>
              </a:rPr>
              <a:t>A simple graph G: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749364" y="3523926"/>
            <a:ext cx="4232275" cy="2614613"/>
            <a:chOff x="942" y="606"/>
            <a:chExt cx="2666" cy="1647"/>
          </a:xfrm>
        </p:grpSpPr>
        <p:sp>
          <p:nvSpPr>
            <p:cNvPr id="17414" name="Text Box 55"/>
            <p:cNvSpPr txBox="1">
              <a:spLocks noChangeArrowheads="1"/>
            </p:cNvSpPr>
            <p:nvPr/>
          </p:nvSpPr>
          <p:spPr bwMode="auto">
            <a:xfrm>
              <a:off x="2534" y="606"/>
              <a:ext cx="289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 dirty="0">
                  <a:ea typeface="SimSun" pitchFamily="2" charset="-122"/>
                </a:rPr>
                <a:t>b</a:t>
              </a:r>
            </a:p>
          </p:txBody>
        </p:sp>
        <p:sp>
          <p:nvSpPr>
            <p:cNvPr id="17415" name="Text Box 56"/>
            <p:cNvSpPr txBox="1">
              <a:spLocks noChangeArrowheads="1"/>
            </p:cNvSpPr>
            <p:nvPr/>
          </p:nvSpPr>
          <p:spPr bwMode="auto">
            <a:xfrm>
              <a:off x="1702" y="614"/>
              <a:ext cx="287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d</a:t>
              </a:r>
            </a:p>
          </p:txBody>
        </p:sp>
        <p:sp>
          <p:nvSpPr>
            <p:cNvPr id="17416" name="Oval 39"/>
            <p:cNvSpPr>
              <a:spLocks noChangeArrowheads="1"/>
            </p:cNvSpPr>
            <p:nvPr/>
          </p:nvSpPr>
          <p:spPr bwMode="auto">
            <a:xfrm>
              <a:off x="1128" y="140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7" name="Oval 40"/>
            <p:cNvSpPr>
              <a:spLocks noChangeArrowheads="1"/>
            </p:cNvSpPr>
            <p:nvPr/>
          </p:nvSpPr>
          <p:spPr bwMode="auto">
            <a:xfrm>
              <a:off x="2376" y="86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8" name="Oval 41"/>
            <p:cNvSpPr>
              <a:spLocks noChangeArrowheads="1"/>
            </p:cNvSpPr>
            <p:nvPr/>
          </p:nvSpPr>
          <p:spPr bwMode="auto">
            <a:xfrm>
              <a:off x="1768" y="192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9" name="Oval 42"/>
            <p:cNvSpPr>
              <a:spLocks noChangeArrowheads="1"/>
            </p:cNvSpPr>
            <p:nvPr/>
          </p:nvSpPr>
          <p:spPr bwMode="auto">
            <a:xfrm>
              <a:off x="2800" y="151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0" name="Oval 43"/>
            <p:cNvSpPr>
              <a:spLocks noChangeArrowheads="1"/>
            </p:cNvSpPr>
            <p:nvPr/>
          </p:nvSpPr>
          <p:spPr bwMode="auto">
            <a:xfrm>
              <a:off x="3240" y="118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1" name="Oval 44"/>
            <p:cNvSpPr>
              <a:spLocks noChangeArrowheads="1"/>
            </p:cNvSpPr>
            <p:nvPr/>
          </p:nvSpPr>
          <p:spPr bwMode="auto">
            <a:xfrm>
              <a:off x="1536" y="83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cxnSp>
          <p:nvCxnSpPr>
            <p:cNvPr id="17422" name="AutoShape 45"/>
            <p:cNvCxnSpPr>
              <a:cxnSpLocks noChangeShapeType="1"/>
              <a:stCxn id="17418" idx="6"/>
              <a:endCxn id="17419" idx="3"/>
            </p:cNvCxnSpPr>
            <p:nvPr/>
          </p:nvCxnSpPr>
          <p:spPr bwMode="auto">
            <a:xfrm flipV="1">
              <a:off x="1906" y="1631"/>
              <a:ext cx="913" cy="35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46"/>
            <p:cNvCxnSpPr>
              <a:cxnSpLocks noChangeShapeType="1"/>
              <a:stCxn id="17416" idx="5"/>
              <a:endCxn id="17418" idx="1"/>
            </p:cNvCxnSpPr>
            <p:nvPr/>
          </p:nvCxnSpPr>
          <p:spPr bwMode="auto">
            <a:xfrm>
              <a:off x="1237" y="1519"/>
              <a:ext cx="550" cy="41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47"/>
            <p:cNvCxnSpPr>
              <a:cxnSpLocks noChangeShapeType="1"/>
              <a:stCxn id="17417" idx="3"/>
              <a:endCxn id="17418" idx="0"/>
            </p:cNvCxnSpPr>
            <p:nvPr/>
          </p:nvCxnSpPr>
          <p:spPr bwMode="auto">
            <a:xfrm flipH="1">
              <a:off x="1832" y="983"/>
              <a:ext cx="563" cy="92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49"/>
            <p:cNvCxnSpPr>
              <a:cxnSpLocks noChangeShapeType="1"/>
              <a:stCxn id="17421" idx="3"/>
              <a:endCxn id="17416" idx="7"/>
            </p:cNvCxnSpPr>
            <p:nvPr/>
          </p:nvCxnSpPr>
          <p:spPr bwMode="auto">
            <a:xfrm flipH="1">
              <a:off x="1237" y="951"/>
              <a:ext cx="318" cy="45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50"/>
            <p:cNvCxnSpPr>
              <a:cxnSpLocks noChangeShapeType="1"/>
              <a:stCxn id="17421" idx="5"/>
              <a:endCxn id="17419" idx="1"/>
            </p:cNvCxnSpPr>
            <p:nvPr/>
          </p:nvCxnSpPr>
          <p:spPr bwMode="auto">
            <a:xfrm>
              <a:off x="1645" y="951"/>
              <a:ext cx="1174" cy="57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51"/>
            <p:cNvCxnSpPr>
              <a:cxnSpLocks noChangeShapeType="1"/>
              <a:stCxn id="17417" idx="5"/>
              <a:endCxn id="17419" idx="0"/>
            </p:cNvCxnSpPr>
            <p:nvPr/>
          </p:nvCxnSpPr>
          <p:spPr bwMode="auto">
            <a:xfrm>
              <a:off x="2485" y="983"/>
              <a:ext cx="379" cy="51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52"/>
            <p:cNvCxnSpPr>
              <a:cxnSpLocks noChangeShapeType="1"/>
              <a:stCxn id="17417" idx="6"/>
              <a:endCxn id="17420" idx="2"/>
            </p:cNvCxnSpPr>
            <p:nvPr/>
          </p:nvCxnSpPr>
          <p:spPr bwMode="auto">
            <a:xfrm>
              <a:off x="2514" y="928"/>
              <a:ext cx="716" cy="3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53"/>
            <p:cNvCxnSpPr>
              <a:cxnSpLocks noChangeShapeType="1"/>
              <a:stCxn id="17419" idx="7"/>
              <a:endCxn id="17420" idx="2"/>
            </p:cNvCxnSpPr>
            <p:nvPr/>
          </p:nvCxnSpPr>
          <p:spPr bwMode="auto">
            <a:xfrm flipV="1">
              <a:off x="2909" y="1248"/>
              <a:ext cx="321" cy="2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30" name="Text Box 54"/>
            <p:cNvSpPr txBox="1">
              <a:spLocks noChangeArrowheads="1"/>
            </p:cNvSpPr>
            <p:nvPr/>
          </p:nvSpPr>
          <p:spPr bwMode="auto">
            <a:xfrm>
              <a:off x="942" y="1134"/>
              <a:ext cx="265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a</a:t>
              </a:r>
            </a:p>
          </p:txBody>
        </p:sp>
        <p:sp>
          <p:nvSpPr>
            <p:cNvPr id="17431" name="Text Box 57"/>
            <p:cNvSpPr txBox="1">
              <a:spLocks noChangeArrowheads="1"/>
            </p:cNvSpPr>
            <p:nvPr/>
          </p:nvSpPr>
          <p:spPr bwMode="auto">
            <a:xfrm>
              <a:off x="1518" y="1846"/>
              <a:ext cx="27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e</a:t>
              </a:r>
            </a:p>
          </p:txBody>
        </p:sp>
        <p:sp>
          <p:nvSpPr>
            <p:cNvPr id="17432" name="Text Box 58"/>
            <p:cNvSpPr txBox="1">
              <a:spLocks noChangeArrowheads="1"/>
            </p:cNvSpPr>
            <p:nvPr/>
          </p:nvSpPr>
          <p:spPr bwMode="auto">
            <a:xfrm>
              <a:off x="2926" y="1510"/>
              <a:ext cx="264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f</a:t>
              </a:r>
            </a:p>
          </p:txBody>
        </p:sp>
        <p:sp>
          <p:nvSpPr>
            <p:cNvPr id="17433" name="Text Box 59"/>
            <p:cNvSpPr txBox="1">
              <a:spLocks noChangeArrowheads="1"/>
            </p:cNvSpPr>
            <p:nvPr/>
          </p:nvSpPr>
          <p:spPr bwMode="auto">
            <a:xfrm>
              <a:off x="3342" y="886"/>
              <a:ext cx="26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1741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CFEB42D4-4E47-493C-8554-B54FE0E35A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4254" y="935916"/>
            <a:ext cx="7144905" cy="2603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V</a:t>
            </a:r>
            <a:r>
              <a:rPr lang="en-US" altLang="zh-CN" sz="4800" dirty="0">
                <a:ea typeface="SimSun" pitchFamily="2" charset="-122"/>
              </a:rPr>
              <a:t>={</a:t>
            </a:r>
            <a:r>
              <a:rPr lang="en-US" altLang="zh-CN" sz="4800" dirty="0" err="1">
                <a:ea typeface="SimSun" pitchFamily="2" charset="-122"/>
              </a:rPr>
              <a:t>a,b,c,d,e,f</a:t>
            </a:r>
            <a:r>
              <a:rPr lang="en-US" altLang="zh-CN" sz="4800" dirty="0">
                <a:ea typeface="SimSun" pitchFamily="2" charset="-122"/>
              </a:rPr>
              <a:t>}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E</a:t>
            </a:r>
            <a:r>
              <a:rPr lang="en-US" altLang="zh-CN" sz="4800" dirty="0">
                <a:ea typeface="SimSun" pitchFamily="2" charset="-122"/>
              </a:rPr>
              <a:t>={{</a:t>
            </a:r>
            <a:r>
              <a:rPr lang="en-US" altLang="zh-CN" sz="4800" dirty="0" err="1">
                <a:ea typeface="SimSun" pitchFamily="2" charset="-122"/>
              </a:rPr>
              <a:t>a,d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a,e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b,c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b,e</a:t>
            </a:r>
            <a:r>
              <a:rPr lang="en-US" altLang="zh-CN" sz="4800" dirty="0">
                <a:ea typeface="SimSun" pitchFamily="2" charset="-122"/>
              </a:rPr>
              <a:t>},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      </a:t>
            </a:r>
            <a:r>
              <a:rPr lang="en-US" altLang="zh-CN" sz="4800" dirty="0">
                <a:ea typeface="SimSun" pitchFamily="2" charset="-122"/>
              </a:rPr>
              <a:t>{</a:t>
            </a:r>
            <a:r>
              <a:rPr lang="en-US" altLang="zh-CN" sz="4800" dirty="0" err="1">
                <a:ea typeface="SimSun" pitchFamily="2" charset="-122"/>
              </a:rPr>
              <a:t>b,f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c,f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d,f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e,f</a:t>
            </a:r>
            <a:r>
              <a:rPr lang="en-US" altLang="zh-CN" sz="4800" dirty="0" smtClean="0">
                <a:ea typeface="SimSun" pitchFamily="2" charset="-122"/>
              </a:rPr>
              <a:t>}}</a:t>
            </a:r>
            <a:endParaRPr lang="en-US" altLang="zh-CN" sz="4800" dirty="0">
              <a:ea typeface="SimSun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04525" y="5916706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picture of G</a:t>
            </a:r>
            <a:endParaRPr lang="en-US" sz="4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6945313" y="1312863"/>
            <a:ext cx="1752600" cy="2441575"/>
            <a:chOff x="6945313" y="1312863"/>
            <a:chExt cx="1752600" cy="2441575"/>
          </a:xfrm>
        </p:grpSpPr>
        <p:sp>
          <p:nvSpPr>
            <p:cNvPr id="569384" name="Oval 40"/>
            <p:cNvSpPr>
              <a:spLocks noChangeArrowheads="1"/>
            </p:cNvSpPr>
            <p:nvPr/>
          </p:nvSpPr>
          <p:spPr bwMode="auto">
            <a:xfrm>
              <a:off x="7097713" y="2074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5" name="Oval 41"/>
            <p:cNvSpPr>
              <a:spLocks noChangeArrowheads="1"/>
            </p:cNvSpPr>
            <p:nvPr/>
          </p:nvSpPr>
          <p:spPr bwMode="auto">
            <a:xfrm>
              <a:off x="7707313" y="1312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6" name="Oval 42"/>
            <p:cNvSpPr>
              <a:spLocks noChangeArrowheads="1"/>
            </p:cNvSpPr>
            <p:nvPr/>
          </p:nvSpPr>
          <p:spPr bwMode="auto">
            <a:xfrm>
              <a:off x="6945313" y="29130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7" name="Oval 43"/>
            <p:cNvSpPr>
              <a:spLocks noChangeArrowheads="1"/>
            </p:cNvSpPr>
            <p:nvPr/>
          </p:nvSpPr>
          <p:spPr bwMode="auto">
            <a:xfrm>
              <a:off x="8469313" y="2836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8" name="Oval 44"/>
            <p:cNvSpPr>
              <a:spLocks noChangeArrowheads="1"/>
            </p:cNvSpPr>
            <p:nvPr/>
          </p:nvSpPr>
          <p:spPr bwMode="auto">
            <a:xfrm>
              <a:off x="8316913" y="1693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9" name="Oval 45"/>
            <p:cNvSpPr>
              <a:spLocks noChangeArrowheads="1"/>
            </p:cNvSpPr>
            <p:nvPr/>
          </p:nvSpPr>
          <p:spPr bwMode="auto">
            <a:xfrm>
              <a:off x="7783513" y="35226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9391" name="AutoShape 47"/>
            <p:cNvCxnSpPr>
              <a:cxnSpLocks noChangeShapeType="1"/>
              <a:stCxn id="569386" idx="7"/>
              <a:endCxn id="569388" idx="3"/>
            </p:cNvCxnSpPr>
            <p:nvPr/>
          </p:nvCxnSpPr>
          <p:spPr bwMode="auto">
            <a:xfrm flipV="1">
              <a:off x="7140575" y="1897063"/>
              <a:ext cx="1209675" cy="10572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2" name="AutoShape 48"/>
            <p:cNvCxnSpPr>
              <a:cxnSpLocks noChangeShapeType="1"/>
              <a:stCxn id="569386" idx="6"/>
              <a:endCxn id="569387" idx="2"/>
            </p:cNvCxnSpPr>
            <p:nvPr/>
          </p:nvCxnSpPr>
          <p:spPr bwMode="auto">
            <a:xfrm flipV="1">
              <a:off x="7173913" y="2959100"/>
              <a:ext cx="1295400" cy="762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3" name="AutoShape 49"/>
            <p:cNvCxnSpPr>
              <a:cxnSpLocks noChangeShapeType="1"/>
            </p:cNvCxnSpPr>
            <p:nvPr/>
          </p:nvCxnSpPr>
          <p:spPr bwMode="auto">
            <a:xfrm flipV="1">
              <a:off x="7271459" y="1505305"/>
              <a:ext cx="447675" cy="600075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4" name="AutoShape 50"/>
            <p:cNvCxnSpPr>
              <a:cxnSpLocks noChangeShapeType="1"/>
              <a:stCxn id="569389" idx="7"/>
              <a:endCxn id="569388" idx="4"/>
            </p:cNvCxnSpPr>
            <p:nvPr/>
          </p:nvCxnSpPr>
          <p:spPr bwMode="auto">
            <a:xfrm flipV="1">
              <a:off x="7978775" y="1930400"/>
              <a:ext cx="452438" cy="163353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5" name="AutoShape 51"/>
            <p:cNvCxnSpPr>
              <a:cxnSpLocks noChangeShapeType="1"/>
              <a:endCxn id="569387" idx="3"/>
            </p:cNvCxnSpPr>
            <p:nvPr/>
          </p:nvCxnSpPr>
          <p:spPr bwMode="auto">
            <a:xfrm flipV="1">
              <a:off x="7988300" y="3032125"/>
              <a:ext cx="514350" cy="5207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6" name="AutoShape 52"/>
            <p:cNvCxnSpPr>
              <a:cxnSpLocks noChangeShapeType="1"/>
            </p:cNvCxnSpPr>
            <p:nvPr/>
          </p:nvCxnSpPr>
          <p:spPr bwMode="auto">
            <a:xfrm flipH="1" flipV="1">
              <a:off x="7809622" y="1535467"/>
              <a:ext cx="76200" cy="198120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7" name="AutoShape 53"/>
            <p:cNvCxnSpPr>
              <a:cxnSpLocks noChangeShapeType="1"/>
              <a:stCxn id="569384" idx="5"/>
              <a:endCxn id="569389" idx="1"/>
            </p:cNvCxnSpPr>
            <p:nvPr/>
          </p:nvCxnSpPr>
          <p:spPr bwMode="auto">
            <a:xfrm>
              <a:off x="7292975" y="2278063"/>
              <a:ext cx="523875" cy="12858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9401" name="Oval 57"/>
            <p:cNvSpPr>
              <a:spLocks noChangeArrowheads="1"/>
            </p:cNvSpPr>
            <p:nvPr/>
          </p:nvSpPr>
          <p:spPr bwMode="auto">
            <a:xfrm>
              <a:off x="7702550" y="131603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402" name="Oval 58"/>
            <p:cNvSpPr>
              <a:spLocks noChangeArrowheads="1"/>
            </p:cNvSpPr>
            <p:nvPr/>
          </p:nvSpPr>
          <p:spPr bwMode="auto">
            <a:xfrm>
              <a:off x="7778750" y="35258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CC363C6-8D9D-421F-8655-B729B7FC22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1362075"/>
            <a:ext cx="6262688" cy="1878013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degree</a:t>
            </a:r>
            <a:r>
              <a:rPr lang="en-US" sz="4800" dirty="0"/>
              <a:t> of a vertex is</a:t>
            </a:r>
          </a:p>
          <a:p>
            <a:pPr>
              <a:buFontTx/>
              <a:buNone/>
            </a:pPr>
            <a:r>
              <a:rPr lang="en-US" sz="4800" dirty="0"/>
              <a:t># of </a:t>
            </a:r>
            <a:r>
              <a:rPr lang="en-US" sz="4800" dirty="0">
                <a:solidFill>
                  <a:srgbClr val="FF00FF"/>
                </a:solidFill>
              </a:rPr>
              <a:t>incident</a:t>
            </a:r>
            <a:r>
              <a:rPr lang="en-US" sz="4800" dirty="0"/>
              <a:t> edges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Vertex degree</a:t>
            </a:r>
          </a:p>
        </p:txBody>
      </p:sp>
      <p:grpSp>
        <p:nvGrpSpPr>
          <p:cNvPr id="28" name="Group 67"/>
          <p:cNvGrpSpPr>
            <a:grpSpLocks/>
          </p:cNvGrpSpPr>
          <p:nvPr/>
        </p:nvGrpSpPr>
        <p:grpSpPr bwMode="auto">
          <a:xfrm>
            <a:off x="481553" y="1530163"/>
            <a:ext cx="7423157" cy="2951163"/>
            <a:chOff x="433" y="1054"/>
            <a:chExt cx="4676" cy="1859"/>
          </a:xfrm>
        </p:grpSpPr>
        <p:grpSp>
          <p:nvGrpSpPr>
            <p:cNvPr id="29" name="Group 65"/>
            <p:cNvGrpSpPr>
              <a:grpSpLocks/>
            </p:cNvGrpSpPr>
            <p:nvPr/>
          </p:nvGrpSpPr>
          <p:grpSpPr bwMode="auto">
            <a:xfrm>
              <a:off x="433" y="2337"/>
              <a:ext cx="2152" cy="576"/>
              <a:chOff x="433" y="2337"/>
              <a:chExt cx="2152" cy="576"/>
            </a:xfrm>
          </p:grpSpPr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33" y="2337"/>
                <a:ext cx="2152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5400" dirty="0"/>
                  <a:t>deg(</a:t>
                </a:r>
                <a:r>
                  <a:rPr lang="en-US" sz="5400" i="1" dirty="0">
                    <a:solidFill>
                      <a:schemeClr val="accent2"/>
                    </a:solidFill>
                  </a:rPr>
                  <a:t>  </a:t>
                </a:r>
                <a:r>
                  <a:rPr lang="en-US" sz="5400" dirty="0"/>
                  <a:t>) = 2</a:t>
                </a:r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1377" y="2601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66"/>
            <p:cNvGrpSpPr>
              <a:grpSpLocks/>
            </p:cNvGrpSpPr>
            <p:nvPr/>
          </p:nvGrpSpPr>
          <p:grpSpPr bwMode="auto">
            <a:xfrm>
              <a:off x="4709" y="1054"/>
              <a:ext cx="400" cy="1262"/>
              <a:chOff x="4709" y="1054"/>
              <a:chExt cx="400" cy="1262"/>
            </a:xfrm>
          </p:grpSpPr>
          <p:cxnSp>
            <p:nvCxnSpPr>
              <p:cNvPr id="31" name="AutoShape 56"/>
              <p:cNvCxnSpPr>
                <a:cxnSpLocks noChangeShapeType="1"/>
              </p:cNvCxnSpPr>
              <p:nvPr/>
            </p:nvCxnSpPr>
            <p:spPr bwMode="auto">
              <a:xfrm flipH="1" flipV="1">
                <a:off x="5061" y="1068"/>
                <a:ext cx="48" cy="1248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32" name="AutoShape 60"/>
              <p:cNvCxnSpPr>
                <a:cxnSpLocks noChangeShapeType="1"/>
              </p:cNvCxnSpPr>
              <p:nvPr/>
            </p:nvCxnSpPr>
            <p:spPr bwMode="auto">
              <a:xfrm flipH="1">
                <a:off x="4709" y="1054"/>
                <a:ext cx="279" cy="376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E52A4584-A2D5-43DA-9AC5-529CD51A4E4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Vertex degree</a:t>
            </a:r>
          </a:p>
        </p:txBody>
      </p:sp>
      <p:grpSp>
        <p:nvGrpSpPr>
          <p:cNvPr id="645153" name="Group 33"/>
          <p:cNvGrpSpPr>
            <a:grpSpLocks/>
          </p:cNvGrpSpPr>
          <p:nvPr/>
        </p:nvGrpSpPr>
        <p:grpSpPr bwMode="auto">
          <a:xfrm>
            <a:off x="6945313" y="1312863"/>
            <a:ext cx="1752600" cy="2441575"/>
            <a:chOff x="4375" y="827"/>
            <a:chExt cx="1104" cy="1538"/>
          </a:xfrm>
        </p:grpSpPr>
        <p:sp>
          <p:nvSpPr>
            <p:cNvPr id="645124" name="Oval 4"/>
            <p:cNvSpPr>
              <a:spLocks noChangeArrowheads="1"/>
            </p:cNvSpPr>
            <p:nvPr/>
          </p:nvSpPr>
          <p:spPr bwMode="auto">
            <a:xfrm>
              <a:off x="4471" y="130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5" name="Oval 5"/>
            <p:cNvSpPr>
              <a:spLocks noChangeArrowheads="1"/>
            </p:cNvSpPr>
            <p:nvPr/>
          </p:nvSpPr>
          <p:spPr bwMode="auto">
            <a:xfrm>
              <a:off x="4855" y="82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6" name="Oval 6"/>
            <p:cNvSpPr>
              <a:spLocks noChangeArrowheads="1"/>
            </p:cNvSpPr>
            <p:nvPr/>
          </p:nvSpPr>
          <p:spPr bwMode="auto">
            <a:xfrm>
              <a:off x="4375" y="1835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7" name="Oval 7"/>
            <p:cNvSpPr>
              <a:spLocks noChangeArrowheads="1"/>
            </p:cNvSpPr>
            <p:nvPr/>
          </p:nvSpPr>
          <p:spPr bwMode="auto">
            <a:xfrm>
              <a:off x="5335" y="178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8" name="Oval 8"/>
            <p:cNvSpPr>
              <a:spLocks noChangeArrowheads="1"/>
            </p:cNvSpPr>
            <p:nvPr/>
          </p:nvSpPr>
          <p:spPr bwMode="auto">
            <a:xfrm>
              <a:off x="5239" y="106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9" name="Oval 9"/>
            <p:cNvSpPr>
              <a:spLocks noChangeArrowheads="1"/>
            </p:cNvSpPr>
            <p:nvPr/>
          </p:nvSpPr>
          <p:spPr bwMode="auto">
            <a:xfrm>
              <a:off x="4903" y="221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45130" name="AutoShape 10"/>
            <p:cNvCxnSpPr>
              <a:cxnSpLocks noChangeShapeType="1"/>
              <a:stCxn id="645126" idx="7"/>
              <a:endCxn id="645128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1" name="AutoShape 11"/>
            <p:cNvCxnSpPr>
              <a:cxnSpLocks noChangeShapeType="1"/>
              <a:stCxn id="645126" idx="6"/>
              <a:endCxn id="645127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2" name="AutoShape 12"/>
            <p:cNvCxnSpPr>
              <a:cxnSpLocks noChangeShapeType="1"/>
              <a:stCxn id="645124" idx="7"/>
              <a:endCxn id="645125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645147" name="Group 27"/>
            <p:cNvGrpSpPr>
              <a:grpSpLocks/>
            </p:cNvGrpSpPr>
            <p:nvPr/>
          </p:nvGrpSpPr>
          <p:grpSpPr bwMode="auto">
            <a:xfrm>
              <a:off x="4594" y="974"/>
              <a:ext cx="762" cy="1271"/>
              <a:chOff x="4594" y="974"/>
              <a:chExt cx="762" cy="1271"/>
            </a:xfrm>
          </p:grpSpPr>
          <p:cxnSp>
            <p:nvCxnSpPr>
              <p:cNvPr id="645133" name="AutoShape 13"/>
              <p:cNvCxnSpPr>
                <a:cxnSpLocks noChangeShapeType="1"/>
                <a:stCxn id="645129" idx="7"/>
                <a:endCxn id="645128" idx="4"/>
              </p:cNvCxnSpPr>
              <p:nvPr/>
            </p:nvCxnSpPr>
            <p:spPr bwMode="auto">
              <a:xfrm flipV="1">
                <a:off x="5026" y="1216"/>
                <a:ext cx="285" cy="1029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4" name="AutoShape 14"/>
              <p:cNvCxnSpPr>
                <a:cxnSpLocks noChangeShapeType="1"/>
                <a:endCxn id="645127" idx="3"/>
              </p:cNvCxnSpPr>
              <p:nvPr/>
            </p:nvCxnSpPr>
            <p:spPr bwMode="auto">
              <a:xfrm flipV="1">
                <a:off x="5032" y="1910"/>
                <a:ext cx="324" cy="32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5" name="AutoShape 15"/>
              <p:cNvCxnSpPr>
                <a:cxnSpLocks noChangeShapeType="1"/>
              </p:cNvCxnSpPr>
              <p:nvPr/>
            </p:nvCxnSpPr>
            <p:spPr bwMode="auto">
              <a:xfrm flipH="1" flipV="1">
                <a:off x="4933" y="974"/>
                <a:ext cx="48" cy="124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6" name="AutoShape 16"/>
              <p:cNvCxnSpPr>
                <a:cxnSpLocks noChangeShapeType="1"/>
                <a:stCxn id="645124" idx="5"/>
                <a:endCxn id="645129" idx="1"/>
              </p:cNvCxnSpPr>
              <p:nvPr/>
            </p:nvCxnSpPr>
            <p:spPr bwMode="auto">
              <a:xfrm>
                <a:off x="4594" y="1435"/>
                <a:ext cx="330" cy="810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5137" name="Oval 17"/>
            <p:cNvSpPr>
              <a:spLocks noChangeArrowheads="1"/>
            </p:cNvSpPr>
            <p:nvPr/>
          </p:nvSpPr>
          <p:spPr bwMode="auto">
            <a:xfrm>
              <a:off x="4852" y="829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38" name="Oval 18"/>
            <p:cNvSpPr>
              <a:spLocks noChangeArrowheads="1"/>
            </p:cNvSpPr>
            <p:nvPr/>
          </p:nvSpPr>
          <p:spPr bwMode="auto">
            <a:xfrm>
              <a:off x="4900" y="222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7388" y="3709988"/>
            <a:ext cx="3416300" cy="914400"/>
            <a:chOff x="687388" y="3709988"/>
            <a:chExt cx="3416300" cy="914400"/>
          </a:xfrm>
        </p:grpSpPr>
        <p:sp>
          <p:nvSpPr>
            <p:cNvPr id="645141" name="Text Box 21"/>
            <p:cNvSpPr txBox="1">
              <a:spLocks noChangeArrowheads="1"/>
            </p:cNvSpPr>
            <p:nvPr/>
          </p:nvSpPr>
          <p:spPr bwMode="auto">
            <a:xfrm>
              <a:off x="687388" y="3709988"/>
              <a:ext cx="34163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5400" dirty="0"/>
                <a:t>deg(</a:t>
              </a:r>
              <a:r>
                <a:rPr lang="en-US" sz="5400" i="1" dirty="0">
                  <a:solidFill>
                    <a:schemeClr val="accent2"/>
                  </a:solidFill>
                </a:rPr>
                <a:t>  </a:t>
              </a:r>
              <a:r>
                <a:rPr lang="en-US" sz="5400" dirty="0"/>
                <a:t>) = 4</a:t>
              </a:r>
            </a:p>
          </p:txBody>
        </p:sp>
        <p:sp>
          <p:nvSpPr>
            <p:cNvPr id="645142" name="Oval 22"/>
            <p:cNvSpPr>
              <a:spLocks noChangeArrowheads="1"/>
            </p:cNvSpPr>
            <p:nvPr/>
          </p:nvSpPr>
          <p:spPr bwMode="auto">
            <a:xfrm>
              <a:off x="2249488" y="4121150"/>
              <a:ext cx="228600" cy="228600"/>
            </a:xfrm>
            <a:prstGeom prst="ellipse">
              <a:avLst/>
            </a:prstGeom>
            <a:solidFill>
              <a:srgbClr val="E7E2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148" name="Group 28"/>
          <p:cNvGrpSpPr>
            <a:grpSpLocks/>
          </p:cNvGrpSpPr>
          <p:nvPr/>
        </p:nvGrpSpPr>
        <p:grpSpPr bwMode="auto">
          <a:xfrm>
            <a:off x="7292975" y="1550988"/>
            <a:ext cx="1209675" cy="2017712"/>
            <a:chOff x="4594" y="974"/>
            <a:chExt cx="762" cy="1271"/>
          </a:xfrm>
        </p:grpSpPr>
        <p:cxnSp>
          <p:nvCxnSpPr>
            <p:cNvPr id="645149" name="AutoShape 29"/>
            <p:cNvCxnSpPr>
              <a:cxnSpLocks noChangeShapeType="1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0" name="AutoShape 30"/>
            <p:cNvCxnSpPr>
              <a:cxnSpLocks noChangeShapeType="1"/>
            </p:cNvCxnSpPr>
            <p:nvPr/>
          </p:nvCxnSpPr>
          <p:spPr bwMode="auto">
            <a:xfrm flipV="1">
              <a:off x="5032" y="1910"/>
              <a:ext cx="324" cy="32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1" name="AutoShape 3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2" name="AutoShape 32"/>
            <p:cNvCxnSpPr>
              <a:cxnSpLocks noChangeShapeType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12750" y="1362075"/>
            <a:ext cx="6262688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degree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 vertex is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of 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incident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edges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D701E121-6727-41EF-AC65-3B0FD0B8E2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3325" y="47625"/>
            <a:ext cx="4260850" cy="1100138"/>
          </a:xfrm>
        </p:spPr>
        <p:txBody>
          <a:bodyPr/>
          <a:lstStyle/>
          <a:p>
            <a:r>
              <a:rPr lang="en-US" sz="3600"/>
              <a:t>Possible Graph?</a:t>
            </a:r>
          </a:p>
        </p:txBody>
      </p:sp>
      <p:grpSp>
        <p:nvGrpSpPr>
          <p:cNvPr id="574488" name="Group 24"/>
          <p:cNvGrpSpPr>
            <a:grpSpLocks/>
          </p:cNvGrpSpPr>
          <p:nvPr/>
        </p:nvGrpSpPr>
        <p:grpSpPr bwMode="auto">
          <a:xfrm>
            <a:off x="4624388" y="3556000"/>
            <a:ext cx="3930650" cy="641350"/>
            <a:chOff x="3067" y="2170"/>
            <a:chExt cx="2476" cy="404"/>
          </a:xfrm>
        </p:grpSpPr>
        <p:sp>
          <p:nvSpPr>
            <p:cNvPr id="574468" name="Text Box 4"/>
            <p:cNvSpPr txBox="1">
              <a:spLocks noChangeArrowheads="1"/>
            </p:cNvSpPr>
            <p:nvPr/>
          </p:nvSpPr>
          <p:spPr bwMode="auto">
            <a:xfrm>
              <a:off x="3469" y="2170"/>
              <a:ext cx="207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>
                  <a:solidFill>
                    <a:schemeClr val="accent2"/>
                  </a:solidFill>
                </a:rPr>
                <a:t>orphaned edge</a:t>
              </a:r>
            </a:p>
          </p:txBody>
        </p:sp>
        <p:sp>
          <p:nvSpPr>
            <p:cNvPr id="574479" name="Line 15"/>
            <p:cNvSpPr>
              <a:spLocks noChangeShapeType="1"/>
            </p:cNvSpPr>
            <p:nvPr/>
          </p:nvSpPr>
          <p:spPr bwMode="auto">
            <a:xfrm flipH="1">
              <a:off x="3067" y="2371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480" name="Text Box 16"/>
          <p:cNvSpPr txBox="1">
            <a:spLocks noChangeArrowheads="1"/>
          </p:cNvSpPr>
          <p:nvPr/>
        </p:nvSpPr>
        <p:spPr bwMode="auto">
          <a:xfrm>
            <a:off x="1295400" y="1371600"/>
            <a:ext cx="7026275" cy="15557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Is there a graph with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vertex degrees 2,2,1?</a:t>
            </a:r>
          </a:p>
        </p:txBody>
      </p:sp>
      <p:sp>
        <p:nvSpPr>
          <p:cNvPr id="574481" name="Text Box 17"/>
          <p:cNvSpPr txBox="1">
            <a:spLocks noChangeArrowheads="1"/>
          </p:cNvSpPr>
          <p:nvPr/>
        </p:nvSpPr>
        <p:spPr bwMode="auto">
          <a:xfrm>
            <a:off x="822325" y="3646488"/>
            <a:ext cx="1441450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chemeClr val="accent2"/>
                </a:solidFill>
              </a:rPr>
              <a:t>NO!</a:t>
            </a:r>
          </a:p>
        </p:txBody>
      </p:sp>
      <p:cxnSp>
        <p:nvCxnSpPr>
          <p:cNvPr id="574473" name="AutoShape 9"/>
          <p:cNvCxnSpPr>
            <a:cxnSpLocks noChangeShapeType="1"/>
            <a:stCxn id="574470" idx="5"/>
            <a:endCxn id="574471" idx="2"/>
          </p:cNvCxnSpPr>
          <p:nvPr/>
        </p:nvCxnSpPr>
        <p:spPr bwMode="auto">
          <a:xfrm>
            <a:off x="3768726" y="4352926"/>
            <a:ext cx="1138238" cy="820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74475" name="Line 11"/>
          <p:cNvSpPr>
            <a:spLocks noChangeShapeType="1"/>
          </p:cNvSpPr>
          <p:nvPr/>
        </p:nvSpPr>
        <p:spPr bwMode="auto">
          <a:xfrm flipV="1">
            <a:off x="3802063" y="3535363"/>
            <a:ext cx="1143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097213" y="4037013"/>
            <a:ext cx="2101850" cy="1906587"/>
            <a:chOff x="3097213" y="4037013"/>
            <a:chExt cx="2101850" cy="1906587"/>
          </a:xfrm>
        </p:grpSpPr>
        <p:sp>
          <p:nvSpPr>
            <p:cNvPr id="574470" name="Oval 6"/>
            <p:cNvSpPr>
              <a:spLocks noChangeArrowheads="1"/>
            </p:cNvSpPr>
            <p:nvPr/>
          </p:nvSpPr>
          <p:spPr bwMode="auto">
            <a:xfrm>
              <a:off x="3573463" y="41449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6" name="Text Box 12"/>
            <p:cNvSpPr txBox="1">
              <a:spLocks noChangeArrowheads="1"/>
            </p:cNvSpPr>
            <p:nvPr/>
          </p:nvSpPr>
          <p:spPr bwMode="auto">
            <a:xfrm>
              <a:off x="3097213" y="4037013"/>
              <a:ext cx="463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  <p:sp>
          <p:nvSpPr>
            <p:cNvPr id="574477" name="Text Box 13"/>
            <p:cNvSpPr txBox="1">
              <a:spLocks noChangeArrowheads="1"/>
            </p:cNvSpPr>
            <p:nvPr/>
          </p:nvSpPr>
          <p:spPr bwMode="auto">
            <a:xfrm>
              <a:off x="4735513" y="5302250"/>
              <a:ext cx="463550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68863" y="4297363"/>
            <a:ext cx="1552575" cy="990600"/>
            <a:chOff x="4868863" y="4297363"/>
            <a:chExt cx="1552575" cy="990600"/>
          </a:xfrm>
        </p:grpSpPr>
        <p:sp>
          <p:nvSpPr>
            <p:cNvPr id="574472" name="Oval 8"/>
            <p:cNvSpPr>
              <a:spLocks noChangeArrowheads="1"/>
            </p:cNvSpPr>
            <p:nvPr/>
          </p:nvSpPr>
          <p:spPr bwMode="auto">
            <a:xfrm>
              <a:off x="6069013" y="4297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1" name="Oval 7"/>
            <p:cNvSpPr>
              <a:spLocks noChangeArrowheads="1"/>
            </p:cNvSpPr>
            <p:nvPr/>
          </p:nvSpPr>
          <p:spPr bwMode="auto">
            <a:xfrm>
              <a:off x="4868863" y="5059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4474" name="AutoShape 10"/>
            <p:cNvCxnSpPr>
              <a:cxnSpLocks noChangeShapeType="1"/>
            </p:cNvCxnSpPr>
            <p:nvPr/>
          </p:nvCxnSpPr>
          <p:spPr bwMode="auto">
            <a:xfrm flipV="1">
              <a:off x="5097463" y="4492626"/>
              <a:ext cx="1023938" cy="6810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74478" name="Text Box 14"/>
            <p:cNvSpPr txBox="1">
              <a:spLocks noChangeArrowheads="1"/>
            </p:cNvSpPr>
            <p:nvPr/>
          </p:nvSpPr>
          <p:spPr bwMode="auto">
            <a:xfrm>
              <a:off x="6030913" y="4540250"/>
              <a:ext cx="390525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1</a:t>
              </a:r>
            </a:p>
          </p:txBody>
        </p:sp>
      </p:grpSp>
      <p:sp>
        <p:nvSpPr>
          <p:cNvPr id="574489" name="Rectangle 25"/>
          <p:cNvSpPr>
            <a:spLocks noChangeArrowheads="1"/>
          </p:cNvSpPr>
          <p:nvPr/>
        </p:nvSpPr>
        <p:spPr bwMode="auto">
          <a:xfrm>
            <a:off x="2533650" y="0"/>
            <a:ext cx="4989513" cy="1228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1" dirty="0">
                <a:solidFill>
                  <a:srgbClr val="FF0000"/>
                </a:solidFill>
              </a:rPr>
              <a:t>Im</a:t>
            </a:r>
            <a:r>
              <a:rPr lang="en-US" sz="4000" b="1" dirty="0">
                <a:solidFill>
                  <a:schemeClr val="tx2"/>
                </a:solidFill>
              </a:rPr>
              <a:t>possible Graph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962482" y="3094038"/>
            <a:ext cx="426544" cy="64633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7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81" grpId="0"/>
      <p:bldP spid="574475" grpId="0" animBg="1"/>
      <p:bldP spid="574489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B7191F5-D72E-4363-9C6F-D02F3D2E27B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800" dirty="0"/>
              <a:t>sum of degrees is</a:t>
            </a:r>
          </a:p>
          <a:p>
            <a:pPr algn="ctr">
              <a:buFontTx/>
              <a:buNone/>
            </a:pPr>
            <a:r>
              <a:rPr lang="en-US" sz="4800" dirty="0"/>
              <a:t>twice # edges</a:t>
            </a:r>
          </a:p>
        </p:txBody>
      </p:sp>
      <p:graphicFrame>
        <p:nvGraphicFramePr>
          <p:cNvPr id="575493" name="Object 5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17" name="Equation" r:id="rId4" imgW="1346040" imgH="406080" progId="Equation.DSMT4">
                  <p:embed/>
                </p:oleObj>
              </mc:Choice>
              <mc:Fallback>
                <p:oleObj name="Equation" r:id="rId4" imgW="1346040" imgH="406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909888"/>
                        <a:ext cx="5810250" cy="17541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8463" y="4854575"/>
            <a:ext cx="8423275" cy="14319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/>
              <a:t>Proof</a:t>
            </a:r>
            <a:r>
              <a:rPr lang="en-US" sz="4400" dirty="0"/>
              <a:t>: Each edge contributes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          2 to the sum on the right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8120</TotalTime>
  <Words>393</Words>
  <Application>Microsoft Macintosh PowerPoint</Application>
  <PresentationFormat>On-screen Show (4:3)</PresentationFormat>
  <Paragraphs>106</Paragraphs>
  <Slides>14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6.042 Lecture Template</vt:lpstr>
      <vt:lpstr>Equation</vt:lpstr>
      <vt:lpstr>PowerPoint Presentation</vt:lpstr>
      <vt:lpstr>Types of Graphs</vt:lpstr>
      <vt:lpstr>A simple graph:</vt:lpstr>
      <vt:lpstr>A Simple Graph</vt:lpstr>
      <vt:lpstr>A simple graph G:</vt:lpstr>
      <vt:lpstr>Vertex degree</vt:lpstr>
      <vt:lpstr>Vertex degree</vt:lpstr>
      <vt:lpstr>Possible Graph?</vt:lpstr>
      <vt:lpstr>PowerPoint Presentation</vt:lpstr>
      <vt:lpstr>PowerPoint Presentation</vt:lpstr>
      <vt:lpstr>Sex in America: Men more Promiscuous?</vt:lpstr>
      <vt:lpstr>Sex Partner Graph</vt:lpstr>
      <vt:lpstr>Counting pairs of partners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1240</cp:revision>
  <cp:lastPrinted>2011-03-16T04:48:43Z</cp:lastPrinted>
  <dcterms:created xsi:type="dcterms:W3CDTF">2011-03-16T04:45:34Z</dcterms:created>
  <dcterms:modified xsi:type="dcterms:W3CDTF">2012-03-20T19:12:30Z</dcterms:modified>
</cp:coreProperties>
</file>