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5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1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2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notesSlides/notesSlide25.xml" ContentType="application/vnd.openxmlformats-officedocument.presentationml.notesSlide+xml"/>
  <Override PartName="/ppt/embeddings/oleObject28.bin" ContentType="application/vnd.openxmlformats-officedocument.oleObject"/>
  <Override PartName="/ppt/notesSlides/notesSlide26.xml" ContentType="application/vnd.openxmlformats-officedocument.presentationml.notesSlide+xml"/>
  <Override PartName="/ppt/embeddings/oleObject29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306" r:id="rId2"/>
    <p:sldId id="352" r:id="rId3"/>
    <p:sldId id="341" r:id="rId4"/>
    <p:sldId id="315" r:id="rId5"/>
    <p:sldId id="343" r:id="rId6"/>
    <p:sldId id="258" r:id="rId7"/>
    <p:sldId id="317" r:id="rId8"/>
    <p:sldId id="316" r:id="rId9"/>
    <p:sldId id="312" r:id="rId10"/>
    <p:sldId id="348" r:id="rId11"/>
    <p:sldId id="349" r:id="rId12"/>
    <p:sldId id="350" r:id="rId13"/>
    <p:sldId id="351" r:id="rId14"/>
    <p:sldId id="313" r:id="rId15"/>
    <p:sldId id="318" r:id="rId16"/>
    <p:sldId id="259" r:id="rId17"/>
    <p:sldId id="260" r:id="rId18"/>
    <p:sldId id="309" r:id="rId19"/>
    <p:sldId id="321" r:id="rId20"/>
    <p:sldId id="261" r:id="rId21"/>
    <p:sldId id="347" r:id="rId22"/>
    <p:sldId id="264" r:id="rId23"/>
    <p:sldId id="286" r:id="rId24"/>
    <p:sldId id="288" r:id="rId25"/>
    <p:sldId id="319" r:id="rId26"/>
    <p:sldId id="320" r:id="rId27"/>
    <p:sldId id="308" r:id="rId28"/>
    <p:sldId id="298" r:id="rId29"/>
    <p:sldId id="342" r:id="rId30"/>
    <p:sldId id="289" r:id="rId31"/>
    <p:sldId id="302" r:id="rId32"/>
    <p:sldId id="266" r:id="rId33"/>
    <p:sldId id="339" r:id="rId34"/>
  </p:sldIdLst>
  <p:sldSz cx="9144000" cy="6858000" type="screen4x3"/>
  <p:notesSz cx="7315200" cy="9601200"/>
  <p:custDataLst>
    <p:tags r:id="rId3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snapVertSplitter="1" vertBarState="minimized">
    <p:restoredLeft sz="11287" autoAdjust="0"/>
    <p:restoredTop sz="94625" autoAdjust="0"/>
  </p:normalViewPr>
  <p:slideViewPr>
    <p:cSldViewPr snapToGrid="0">
      <p:cViewPr>
        <p:scale>
          <a:sx n="150" d="100"/>
          <a:sy n="150" d="100"/>
        </p:scale>
        <p:origin x="-2072" y="-488"/>
      </p:cViewPr>
      <p:guideLst>
        <p:guide orient="horz" pos="2161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tags" Target="tags/tag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1565-A9B3-401A-B566-E8DD2D9EF78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43B33-EB85-4A38-BCF8-55D52547317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90A4-FF02-40A0-8C37-8FAE10CE0E2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10A67-3775-49DA-8188-C01B54C69B7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65BD5797-7AC6-4A9D-A980-CBB96D20691A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08477A59-5344-4360-8FA3-B52C23AAE290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39100" y="6553200"/>
            <a:ext cx="11049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74102" y="6553200"/>
            <a:ext cx="1269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lec</a:t>
            </a:r>
            <a:r>
              <a:rPr lang="en-US" sz="1200" dirty="0" smtClean="0"/>
              <a:t> 1W.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25241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February </a:t>
            </a:r>
            <a:r>
              <a:rPr lang="en-US" sz="1000" baseline="0" dirty="0" smtClean="0">
                <a:latin typeface="Comic Sans MS" pitchFamily="66" charset="0"/>
              </a:rPr>
              <a:t>7</a:t>
            </a:r>
            <a:r>
              <a:rPr lang="en-US" sz="1000" dirty="0" smtClean="0">
                <a:latin typeface="Comic Sans MS" pitchFamily="66" charset="0"/>
              </a:rPr>
              <a:t>,  </a:t>
            </a:r>
            <a:r>
              <a:rPr lang="en-US" sz="1000" dirty="0" smtClean="0">
                <a:latin typeface="Comic Sans MS" pitchFamily="66" charset="0"/>
              </a:rPr>
              <a:t>2012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2012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6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7" Type="http://schemas.openxmlformats.org/officeDocument/2006/relationships/hyperlink" Target="http://courses.csail.mit.edu/6.042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http://courses.csail.mit.edu/</a:t>
            </a:r>
            <a:r>
              <a:rPr lang="en-US" b="1" u="sng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6.042</a:t>
            </a:r>
            <a:endParaRPr lang="en-US" sz="2400" dirty="0" smtClean="0">
              <a:solidFill>
                <a:srgbClr val="0D05A7"/>
              </a:solidFill>
            </a:endParaRP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WELCOME</a:t>
            </a:r>
            <a:r>
              <a:rPr lang="en-US" sz="6000" dirty="0" smtClean="0">
                <a:solidFill>
                  <a:srgbClr val="0D05A7"/>
                </a:solidFill>
              </a:rPr>
              <a:t>!</a:t>
            </a:r>
          </a:p>
          <a:p>
            <a:pPr eaLnBrk="1" hangingPunct="1">
              <a:defRPr/>
            </a:pPr>
            <a:r>
              <a:rPr lang="en-US" sz="6000" b="1" dirty="0" smtClean="0"/>
              <a:t>Prof. Adam </a:t>
            </a:r>
            <a:r>
              <a:rPr lang="en-US" sz="6000" b="1" dirty="0" err="1" smtClean="0"/>
              <a:t>Chlipala</a:t>
            </a: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</a:t>
            </a:r>
            <a:r>
              <a:rPr lang="en-US" sz="6000" b="1" dirty="0" smtClean="0"/>
              <a:t>Meyer</a:t>
            </a:r>
            <a:r>
              <a:rPr lang="en-US" sz="6000" b="1" dirty="0" smtClean="0">
                <a:solidFill>
                  <a:schemeClr val="accent1"/>
                </a:solidFill>
              </a:rPr>
              <a:t>*</a:t>
            </a:r>
            <a:endParaRPr lang="en-US" b="1" u="sng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81667"/>
            <a:ext cx="8949267" cy="4318000"/>
          </a:xfrm>
        </p:spPr>
        <p:txBody>
          <a:bodyPr/>
          <a:lstStyle/>
          <a:p>
            <a:r>
              <a:rPr lang="en-US" sz="4000" dirty="0" smtClean="0">
                <a:solidFill>
                  <a:srgbClr val="FF6600"/>
                </a:solidFill>
              </a:rPr>
              <a:t>required </a:t>
            </a:r>
            <a:r>
              <a:rPr lang="en-US" sz="4000" dirty="0" smtClean="0">
                <a:solidFill>
                  <a:srgbClr val="FF6600"/>
                </a:solidFill>
              </a:rPr>
              <a:t>attendance</a:t>
            </a:r>
            <a:endParaRPr lang="en-US" sz="4000" dirty="0" smtClean="0"/>
          </a:p>
          <a:p>
            <a:r>
              <a:rPr lang="en-US" sz="4000" dirty="0" err="1" smtClean="0">
                <a:solidFill>
                  <a:srgbClr val="0000FF"/>
                </a:solidFill>
              </a:rPr>
              <a:t>miniquizzes</a:t>
            </a:r>
            <a:r>
              <a:rPr lang="en-US" sz="4000" dirty="0" smtClean="0"/>
              <a:t> most Mondays 15 min.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psets</a:t>
            </a:r>
            <a:r>
              <a:rPr lang="en-US" sz="4000" dirty="0" smtClean="0">
                <a:solidFill>
                  <a:srgbClr val="5959FF"/>
                </a:solidFill>
              </a:rPr>
              <a:t> </a:t>
            </a:r>
            <a:r>
              <a:rPr lang="en-US" sz="4000" dirty="0" smtClean="0"/>
              <a:t>due most Fridays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tutor</a:t>
            </a:r>
            <a:r>
              <a:rPr lang="en-US" sz="4000" dirty="0" smtClean="0"/>
              <a:t> problem due most 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reading comments</a:t>
            </a:r>
            <a:r>
              <a:rPr lang="en-US" sz="4000" dirty="0" smtClean="0"/>
              <a:t> due </a:t>
            </a:r>
            <a:r>
              <a:rPr lang="en-US" sz="4000" dirty="0" smtClean="0"/>
              <a:t>on each chapter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midterm</a:t>
            </a:r>
            <a:r>
              <a:rPr lang="en-US" sz="4000" dirty="0" smtClean="0"/>
              <a:t>, 1 </a:t>
            </a:r>
            <a:r>
              <a:rPr lang="en-US" sz="4000" dirty="0"/>
              <a:t>hour 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269" y="1424606"/>
            <a:ext cx="87926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</a:p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714" y="1348800"/>
            <a:ext cx="844333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geniuses are slowed down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extremely weak left behind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79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2M.</a:t>
            </a:r>
            <a:fld id="{DB6F0ED6-FEF5-4C9C-B1CC-29B47EC66FA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88122" y="1325901"/>
            <a:ext cx="707203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TA/LA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(lecturers </a:t>
            </a:r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too)</a:t>
            </a:r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00640BF1-4053-4C17-8310-27B8253C9775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625600"/>
            <a:ext cx="8915400" cy="3460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Say “hello” to your neighbors  </a:t>
            </a:r>
            <a:r>
              <a:rPr lang="en-US" sz="8800" b="1" dirty="0" smtClean="0">
                <a:latin typeface="Euclid" pitchFamily="18" charset="0"/>
              </a:rPr>
              <a:t>–</a:t>
            </a:r>
            <a:r>
              <a:rPr lang="en-US" sz="6600" dirty="0" smtClean="0"/>
              <a:t>you’ll be working with them</a:t>
            </a: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F945E144-46F5-4BFE-BFF5-52D2B17983BE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520825"/>
            <a:ext cx="7024688" cy="370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smtClean="0">
                <a:solidFill>
                  <a:srgbClr val="0D05A7"/>
                </a:solidFill>
              </a:rPr>
              <a:t>Quickie question:</a:t>
            </a:r>
          </a:p>
          <a:p>
            <a:pPr eaLnBrk="1" hangingPunct="1">
              <a:buFontTx/>
              <a:buNone/>
            </a:pPr>
            <a:r>
              <a:rPr lang="en-US" sz="6600" smtClean="0"/>
              <a:t>Where was your neighbor born?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85125" y="6553200"/>
            <a:ext cx="11588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2CE4F879-8951-4E2E-A4AF-301D9F13C57E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0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0FB437FB-7EA6-4D8E-804F-52D528A3F410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6150" name="Text Box 129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6151" name="Text Box 130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6152" name="Text Box 132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6153" name="AutoShape 131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6154" name="Group 182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6164" name="Line 134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35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149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6" name="AutoShape 150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7" name="AutoShape 152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latin typeface="Comic Sans MS" pitchFamily="66" charset="0"/>
              </a:rPr>
              <a:t>a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latin typeface="Comic Sans MS" pitchFamily="66" charset="0"/>
              </a:rPr>
              <a:t>b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9" name="Group 188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6160" name="Rectangle 159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61" name="Group 183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6162" name="Line 18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Line 18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2397B697-5C1D-45EC-849F-1E2C7D9F00A5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43538" y="18335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-3596887">
            <a:off x="3671888" y="1492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-9022836">
            <a:off x="1993900" y="19113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52850" y="36163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49725" y="46450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902325" y="30861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801938" y="29702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38513" y="41243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95800" y="42116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56100" y="15541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81450" y="27590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-3562255">
            <a:off x="3471069" y="26773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  <a:r>
              <a:rPr lang="en-US" sz="24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5CB97D2-D080-404C-B886-E9A46F89541B}" type="slidenum">
              <a:rPr lang="en-US" sz="1200" smtClean="0"/>
              <a:pPr/>
              <a:t>19</a:t>
            </a:fld>
            <a:endParaRPr lang="en-US" sz="12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27A8356-297C-42F1-B0D2-25D25A26288A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http://courses.csail.mit.edu/</a:t>
            </a:r>
            <a:r>
              <a:rPr lang="en-US" b="1" u="sng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6.042</a:t>
            </a:r>
            <a:endParaRPr lang="en-US" sz="2400" dirty="0" smtClean="0">
              <a:solidFill>
                <a:srgbClr val="0D05A7"/>
              </a:solidFill>
            </a:endParaRP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WELCOME</a:t>
            </a:r>
            <a:r>
              <a:rPr lang="en-US" sz="6000" dirty="0" smtClean="0">
                <a:solidFill>
                  <a:srgbClr val="0D05A7"/>
                </a:solidFill>
              </a:rPr>
              <a:t>!</a:t>
            </a:r>
          </a:p>
          <a:p>
            <a:pPr eaLnBrk="1" hangingPunct="1">
              <a:defRPr/>
            </a:pPr>
            <a:r>
              <a:rPr lang="en-US" sz="6000" b="1" dirty="0" smtClean="0"/>
              <a:t>Prof. Adam </a:t>
            </a:r>
            <a:r>
              <a:rPr lang="en-US" sz="6000" b="1" dirty="0" err="1" smtClean="0"/>
              <a:t>Chlipala</a:t>
            </a: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</a:t>
            </a:r>
            <a:r>
              <a:rPr lang="en-US" sz="6000" b="1" dirty="0" smtClean="0"/>
              <a:t>Meyer*</a:t>
            </a:r>
          </a:p>
          <a:p>
            <a:pPr eaLnBrk="1" hangingPunct="1">
              <a:defRPr/>
            </a:pPr>
            <a:r>
              <a:rPr lang="en-US" sz="6000" b="1" dirty="0" smtClean="0"/>
              <a:t>*me</a:t>
            </a:r>
            <a:endParaRPr lang="en-US" sz="6000" b="1" dirty="0" smtClean="0"/>
          </a:p>
          <a:p>
            <a:pPr eaLnBrk="1" hangingPunct="1">
              <a:defRPr/>
            </a:pPr>
            <a:endParaRPr lang="en-US" b="1" u="sng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1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2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4729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0D7F182-AFDA-4334-AFA0-35192557D391}" type="slidenum">
              <a:rPr lang="en-US" sz="1200" smtClean="0"/>
              <a:pPr/>
              <a:t>20</a:t>
            </a:fld>
            <a:endParaRPr lang="en-US" sz="12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004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81631"/>
              </p:ext>
            </p:extLst>
          </p:nvPr>
        </p:nvGraphicFramePr>
        <p:xfrm>
          <a:off x="3902075" y="3500438"/>
          <a:ext cx="28067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3500438"/>
                        <a:ext cx="28067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0D7F182-AFDA-4334-AFA0-35192557D391}" type="slidenum">
              <a:rPr lang="en-US" sz="1200" smtClean="0"/>
              <a:pPr/>
              <a:t>21</a:t>
            </a:fld>
            <a:endParaRPr lang="en-US" sz="12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004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458316"/>
              </p:ext>
            </p:extLst>
          </p:nvPr>
        </p:nvGraphicFramePr>
        <p:xfrm>
          <a:off x="3869748" y="3500582"/>
          <a:ext cx="2806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8" name="Equation" r:id="rId6" imgW="635000" imgH="444500" progId="Equation.DSMT4">
                  <p:embed/>
                </p:oleObj>
              </mc:Choice>
              <mc:Fallback>
                <p:oleObj name="Equation" r:id="rId6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9748" y="3500582"/>
                        <a:ext cx="28067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818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0ABE7CE-A50A-4B65-8A8D-397E169FFA68}" type="slidenum">
              <a:rPr lang="en-US" sz="1200" smtClean="0"/>
              <a:pPr/>
              <a:t>22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7620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3382AB9-401B-4352-B549-D0659292ECCD}" type="slidenum">
              <a:rPr lang="en-US" sz="1200" smtClean="0"/>
              <a:pPr/>
              <a:t>23</a:t>
            </a:fld>
            <a:endParaRPr lang="en-US" sz="1200" smtClean="0"/>
          </a:p>
        </p:txBody>
      </p:sp>
      <p:sp>
        <p:nvSpPr>
          <p:cNvPr id="30723" name="AutoShape 1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0724" name="Line 29"/>
          <p:cNvSpPr>
            <a:spLocks noChangeShapeType="1"/>
          </p:cNvSpPr>
          <p:nvPr/>
        </p:nvSpPr>
        <p:spPr bwMode="auto">
          <a:xfrm>
            <a:off x="5040313" y="5334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25" name="Line 30"/>
          <p:cNvSpPr>
            <a:spLocks noChangeShapeType="1"/>
          </p:cNvSpPr>
          <p:nvPr/>
        </p:nvSpPr>
        <p:spPr bwMode="auto">
          <a:xfrm flipH="1">
            <a:off x="5878513" y="5486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29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30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sp>
        <p:nvSpPr>
          <p:cNvPr id="30731" name="Line 107"/>
          <p:cNvSpPr>
            <a:spLocks noChangeShapeType="1"/>
          </p:cNvSpPr>
          <p:nvPr/>
        </p:nvSpPr>
        <p:spPr bwMode="auto">
          <a:xfrm>
            <a:off x="5638800" y="2667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108"/>
          <p:cNvSpPr>
            <a:spLocks noChangeShapeType="1"/>
          </p:cNvSpPr>
          <p:nvPr/>
        </p:nvSpPr>
        <p:spPr bwMode="auto">
          <a:xfrm>
            <a:off x="5638800" y="2667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109"/>
          <p:cNvSpPr>
            <a:spLocks noChangeShapeType="1"/>
          </p:cNvSpPr>
          <p:nvPr/>
        </p:nvSpPr>
        <p:spPr bwMode="auto">
          <a:xfrm>
            <a:off x="5638800" y="4724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Line 111"/>
          <p:cNvSpPr>
            <a:spLocks noChangeShapeType="1"/>
          </p:cNvSpPr>
          <p:nvPr/>
        </p:nvSpPr>
        <p:spPr bwMode="auto">
          <a:xfrm flipH="1">
            <a:off x="5867400" y="2667000"/>
            <a:ext cx="1752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Line 112"/>
          <p:cNvSpPr>
            <a:spLocks noChangeShapeType="1"/>
          </p:cNvSpPr>
          <p:nvPr/>
        </p:nvSpPr>
        <p:spPr bwMode="auto">
          <a:xfrm>
            <a:off x="5943600" y="4724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Line 113"/>
          <p:cNvSpPr>
            <a:spLocks noChangeShapeType="1"/>
          </p:cNvSpPr>
          <p:nvPr/>
        </p:nvSpPr>
        <p:spPr bwMode="auto">
          <a:xfrm flipV="1">
            <a:off x="7924800" y="2667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Line 114"/>
          <p:cNvSpPr>
            <a:spLocks noChangeShapeType="1"/>
          </p:cNvSpPr>
          <p:nvPr/>
        </p:nvSpPr>
        <p:spPr bwMode="auto">
          <a:xfrm flipH="1">
            <a:off x="7696200" y="266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Line 116"/>
          <p:cNvSpPr>
            <a:spLocks noChangeShapeType="1"/>
          </p:cNvSpPr>
          <p:nvPr/>
        </p:nvSpPr>
        <p:spPr bwMode="auto">
          <a:xfrm flipH="1">
            <a:off x="5943600" y="2667000"/>
            <a:ext cx="1752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Text Box 121"/>
          <p:cNvSpPr txBox="1">
            <a:spLocks noChangeArrowheads="1"/>
          </p:cNvSpPr>
          <p:nvPr/>
        </p:nvSpPr>
        <p:spPr bwMode="auto">
          <a:xfrm>
            <a:off x="4876800" y="31242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40" name="AutoShape 122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AutoShape 123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124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43" name="Text Box 125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0744" name="Line 126"/>
          <p:cNvSpPr>
            <a:spLocks noChangeShapeType="1"/>
          </p:cNvSpPr>
          <p:nvPr/>
        </p:nvSpPr>
        <p:spPr bwMode="auto">
          <a:xfrm flipV="1">
            <a:off x="32004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Line 127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Line 128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Line 129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Line 130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9" name="Text Box 131"/>
          <p:cNvSpPr txBox="1">
            <a:spLocks noChangeArrowheads="1"/>
          </p:cNvSpPr>
          <p:nvPr/>
        </p:nvSpPr>
        <p:spPr bwMode="auto">
          <a:xfrm>
            <a:off x="32766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0" name="Text Box 132"/>
          <p:cNvSpPr txBox="1">
            <a:spLocks noChangeArrowheads="1"/>
          </p:cNvSpPr>
          <p:nvPr/>
        </p:nvSpPr>
        <p:spPr bwMode="auto">
          <a:xfrm>
            <a:off x="3048000" y="2743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1" name="Text Box 133"/>
          <p:cNvSpPr txBox="1">
            <a:spLocks noChangeArrowheads="1"/>
          </p:cNvSpPr>
          <p:nvPr/>
        </p:nvSpPr>
        <p:spPr bwMode="auto">
          <a:xfrm>
            <a:off x="1371600" y="4267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2" name="Text Box 134"/>
          <p:cNvSpPr txBox="1">
            <a:spLocks noChangeArrowheads="1"/>
          </p:cNvSpPr>
          <p:nvPr/>
        </p:nvSpPr>
        <p:spPr bwMode="auto">
          <a:xfrm>
            <a:off x="1143000" y="4495800"/>
            <a:ext cx="2349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3" name="AutoShape 135"/>
          <p:cNvSpPr>
            <a:spLocks noChangeArrowheads="1"/>
          </p:cNvSpPr>
          <p:nvPr/>
        </p:nvSpPr>
        <p:spPr bwMode="auto">
          <a:xfrm flipH="1">
            <a:off x="3124200" y="25146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AutoShape 136"/>
          <p:cNvSpPr>
            <a:spLocks noChangeArrowheads="1"/>
          </p:cNvSpPr>
          <p:nvPr/>
        </p:nvSpPr>
        <p:spPr bwMode="auto">
          <a:xfrm flipV="1">
            <a:off x="1371600" y="4572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137"/>
          <p:cNvSpPr>
            <a:spLocks noChangeShapeType="1"/>
          </p:cNvSpPr>
          <p:nvPr/>
        </p:nvSpPr>
        <p:spPr bwMode="auto">
          <a:xfrm flipH="1">
            <a:off x="7620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6" name="Line 142"/>
          <p:cNvSpPr>
            <a:spLocks noChangeShapeType="1"/>
          </p:cNvSpPr>
          <p:nvPr/>
        </p:nvSpPr>
        <p:spPr bwMode="auto">
          <a:xfrm>
            <a:off x="7010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7" name="Line 143"/>
          <p:cNvSpPr>
            <a:spLocks noChangeShapeType="1"/>
          </p:cNvSpPr>
          <p:nvPr/>
        </p:nvSpPr>
        <p:spPr bwMode="auto">
          <a:xfrm flipH="1">
            <a:off x="56388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8" name="Line 144"/>
          <p:cNvSpPr>
            <a:spLocks noChangeShapeType="1"/>
          </p:cNvSpPr>
          <p:nvPr/>
        </p:nvSpPr>
        <p:spPr bwMode="auto">
          <a:xfrm>
            <a:off x="79248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9" name="Line 145"/>
          <p:cNvSpPr>
            <a:spLocks noChangeShapeType="1"/>
          </p:cNvSpPr>
          <p:nvPr/>
        </p:nvSpPr>
        <p:spPr bwMode="auto">
          <a:xfrm>
            <a:off x="56388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60" name="Text Box 146"/>
          <p:cNvSpPr txBox="1">
            <a:spLocks noChangeArrowheads="1"/>
          </p:cNvSpPr>
          <p:nvPr/>
        </p:nvSpPr>
        <p:spPr bwMode="auto">
          <a:xfrm>
            <a:off x="6400800" y="48768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0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30F5DA7-E64F-4D07-8D9B-A445C7617EFD}" type="slidenum">
              <a:rPr lang="en-US" sz="1200" smtClean="0"/>
              <a:pPr/>
              <a:t>24</a:t>
            </a:fld>
            <a:endParaRPr lang="en-US" sz="120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2CF27A8-2E27-47D3-89F5-30D5C89B3807}" type="slidenum">
              <a:rPr lang="en-US" sz="1200" smtClean="0"/>
              <a:pPr/>
              <a:t>25</a:t>
            </a:fld>
            <a:endParaRPr lang="en-US" sz="120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68313" y="4532313"/>
          <a:ext cx="35496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4" imgW="1257120" imgH="444240" progId="Equation.DSMT4">
                  <p:embed/>
                </p:oleObj>
              </mc:Choice>
              <mc:Fallback>
                <p:oleObj name="Equation" r:id="rId4" imgW="125712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32313"/>
                        <a:ext cx="35496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5168900" y="4600575"/>
          <a:ext cx="35353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6" imgW="1269720" imgH="444240" progId="Equation.DSMT4">
                  <p:embed/>
                </p:oleObj>
              </mc:Choice>
              <mc:Fallback>
                <p:oleObj name="Equation" r:id="rId6" imgW="126972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600575"/>
                        <a:ext cx="353536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E92C81C8-F27D-4AE4-B619-67321854E34B}" type="slidenum">
              <a:rPr lang="en-US" sz="1200" smtClean="0"/>
              <a:pPr/>
              <a:t>26</a:t>
            </a:fld>
            <a:endParaRPr lang="en-US" sz="12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3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4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F847A86-0EF0-4A1A-87B4-C860551EA508}" type="slidenum">
              <a:rPr lang="en-US" sz="1200" smtClean="0"/>
              <a:pPr/>
              <a:t>27</a:t>
            </a:fld>
            <a:endParaRPr lang="en-US" sz="12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dirty="0">
                <a:latin typeface="Comic Sans MS" pitchFamily="66" charset="0"/>
              </a:rPr>
              <a:t>=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2738" y="6545263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D06E24C3-47EC-4B6B-B7C6-E5F18597FBA4}" type="slidenum">
              <a:rPr lang="en-US" sz="1200" smtClean="0"/>
              <a:pPr/>
              <a:t>28</a:t>
            </a:fld>
            <a:endParaRPr lang="en-US" sz="1200" smtClean="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60525" y="476250"/>
            <a:ext cx="7483475" cy="1171575"/>
          </a:xfrm>
        </p:spPr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8814692-9BDD-4F2D-A9DA-07816390A204}" type="slidenum">
              <a:rPr lang="en-US" sz="1200" smtClean="0"/>
              <a:pPr/>
              <a:t>29</a:t>
            </a:fld>
            <a:endParaRPr lang="en-US" sz="1200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smtClean="0"/>
              <a:t>1 = -1 ?</a:t>
            </a:r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2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Calculation is a risky substitute for    </a:t>
            </a:r>
          </a:p>
          <a:p>
            <a:pPr marL="457200" indent="-457200" algn="l">
              <a:defRPr/>
            </a:pPr>
            <a:r>
              <a:rPr lang="en-US" sz="3600" dirty="0">
                <a:latin typeface="Comic Sans MS" pitchFamily="66" charset="0"/>
              </a:rPr>
              <a:t>	 understanding.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75023C36-FE4D-4530-8B57-5C3563E819D6}" type="slidenum">
              <a:rPr lang="en-US" sz="1200" smtClean="0"/>
              <a:pPr/>
              <a:t>3</a:t>
            </a:fld>
            <a:endParaRPr lang="en-US" sz="120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5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6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52575" y="277813"/>
            <a:ext cx="6107113" cy="1154112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Course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477838" y="1579561"/>
            <a:ext cx="81883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http://courses.csail.mit.edu/6.042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announcements</a:t>
            </a:r>
            <a:endParaRPr lang="en-US" sz="44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class schedule</a:t>
            </a:r>
            <a:endParaRPr lang="en-US" dirty="0"/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notes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, slides,…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course organization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grading info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8814692-9BDD-4F2D-A9DA-07816390A204}" type="slidenum">
              <a:rPr lang="en-US" sz="1200" smtClean="0"/>
              <a:pPr/>
              <a:t>30</a:t>
            </a:fld>
            <a:endParaRPr lang="en-US" sz="1200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= -1 ?</a:t>
            </a:r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4204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49CEC67-A6D5-4032-8245-198398361EE0}" type="slidenum">
              <a:rPr lang="en-US" sz="1200" smtClean="0"/>
              <a:pPr/>
              <a:t>31</a:t>
            </a:fld>
            <a:endParaRPr lang="en-US" sz="120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= 1          (add     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1=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/>
        </p:nvGraphicFramePr>
        <p:xfrm>
          <a:off x="5961063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7F4D99F-8DB9-47AB-B21C-80A9F5EE51B9}" type="slidenum">
              <a:rPr lang="en-US" sz="1200" smtClean="0"/>
              <a:pPr/>
              <a:t>32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1=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50238" y="6567488"/>
            <a:ext cx="893762" cy="276225"/>
          </a:xfrm>
          <a:noFill/>
        </p:spPr>
        <p:txBody>
          <a:bodyPr/>
          <a:lstStyle/>
          <a:p>
            <a:r>
              <a:rPr lang="en-US" sz="1200" smtClean="0"/>
              <a:t>lec 1W.</a:t>
            </a:r>
            <a:fld id="{EB421C7E-0655-4947-B06C-8554469D79B2}" type="slidenum">
              <a:rPr lang="en-US" sz="1200" smtClean="0"/>
              <a:pPr/>
              <a:t>33</a:t>
            </a:fld>
            <a:endParaRPr lang="en-US" sz="12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6700"/>
            <a:ext cx="7708900" cy="38211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>
              <a:buFontTx/>
              <a:buNone/>
            </a:pPr>
            <a:r>
              <a:rPr lang="en-US" sz="9600" dirty="0" smtClean="0"/>
              <a:t>1</a:t>
            </a:r>
            <a:r>
              <a:rPr lang="en-US" sz="9600" b="1" dirty="0" smtClean="0">
                <a:latin typeface="Euclid Symbol" charset="2"/>
                <a:cs typeface="Euclid Symbol" charset="2"/>
              </a:rPr>
              <a:t>–</a:t>
            </a:r>
            <a:r>
              <a:rPr lang="en-US" sz="9600" dirty="0" smtClean="0"/>
              <a:t>3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453FE1C2-9E91-4C24-BD74-47BCF0F2913B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5238" y="304800"/>
            <a:ext cx="7607300" cy="995363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</a:rPr>
              <a:t>Online Tutor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Registration</a:t>
            </a:r>
            <a:endParaRPr lang="en-US" dirty="0" smtClean="0">
              <a:solidFill>
                <a:srgbClr val="0D05A7"/>
              </a:solidFill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248163" y="1372180"/>
            <a:ext cx="8556091" cy="480131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TP.1:</a:t>
            </a: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Registration </a:t>
            </a:r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asap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--necessary for </a:t>
            </a: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final session  assignment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  </a:t>
            </a:r>
            <a:r>
              <a:rPr lang="en-US" sz="4800" dirty="0" smtClean="0">
                <a:latin typeface="Comic Sans MS" pitchFamily="66" charset="0"/>
              </a:rPr>
              <a:t>--</a:t>
            </a:r>
            <a:r>
              <a:rPr lang="en-US" sz="4800" dirty="0" smtClean="0">
                <a:latin typeface="Comic Sans MS" pitchFamily="66" charset="0"/>
              </a:rPr>
              <a:t>11AM or 1PM</a:t>
            </a:r>
            <a:endParaRPr lang="en-US" sz="4800" dirty="0">
              <a:latin typeface="Comic Sans MS" pitchFamily="66" charset="0"/>
            </a:endParaRPr>
          </a:p>
          <a:p>
            <a:pPr marL="685800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table assignment for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   Monday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96" y="2008910"/>
            <a:ext cx="8947726" cy="4110182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latin typeface="Comic Sans MS"/>
                <a:cs typeface="Comic Sans MS"/>
              </a:rPr>
              <a:t>To </a:t>
            </a:r>
            <a:r>
              <a:rPr lang="en-US" sz="4000" b="1" dirty="0">
                <a:latin typeface="Comic Sans MS"/>
                <a:cs typeface="Comic Sans MS"/>
              </a:rPr>
              <a:t>request </a:t>
            </a:r>
            <a:r>
              <a:rPr lang="en-US" sz="4000" b="1" dirty="0" smtClean="0">
                <a:latin typeface="Comic Sans MS"/>
                <a:cs typeface="Comic Sans MS"/>
              </a:rPr>
              <a:t>changes e</a:t>
            </a:r>
            <a:r>
              <a:rPr lang="en-US" sz="4000" b="1" dirty="0" smtClean="0"/>
              <a:t>mail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2-webmaster@csail.mit.ed</a:t>
            </a:r>
            <a:r>
              <a:rPr lang="en-US" sz="40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40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4B0267F-552B-40F8-B536-DB917AF50A68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(</a:t>
            </a:r>
            <a:r>
              <a:rPr lang="en-US" sz="4000" i="1" dirty="0">
                <a:latin typeface="Comic Sans MS" pitchFamily="66" charset="0"/>
              </a:rPr>
              <a:t>graphs,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CBD4ADD5-DF96-4ED8-A1CB-551C52AF6B69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61709" y="1286436"/>
            <a:ext cx="8823757" cy="526297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page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Text Chapters </a:t>
            </a:r>
            <a:r>
              <a:rPr lang="en-US" sz="4800" dirty="0" smtClean="0">
                <a:latin typeface="Comic Sans MS" pitchFamily="66" charset="0"/>
              </a:rPr>
              <a:t>1 &amp; 2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</a:t>
            </a:r>
            <a:r>
              <a:rPr lang="en-US" sz="4800" dirty="0" smtClean="0">
                <a:latin typeface="Comic Sans MS" pitchFamily="66" charset="0"/>
              </a:rPr>
              <a:t>3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for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next week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Reading Comments in</a:t>
            </a:r>
          </a:p>
          <a:p>
            <a:pPr algn="l">
              <a:defRPr/>
            </a:pPr>
            <a:r>
              <a:rPr lang="en-US" sz="4800" dirty="0" smtClean="0">
                <a:latin typeface="Comic Sans MS" pitchFamily="66" charset="0"/>
              </a:rPr>
              <a:t>   </a:t>
            </a:r>
            <a:r>
              <a:rPr lang="en-US" sz="4800" dirty="0" smtClean="0">
                <a:latin typeface="Comic Sans MS" pitchFamily="66" charset="0"/>
              </a:rPr>
              <a:t>NB annotation system</a:t>
            </a:r>
          </a:p>
          <a:p>
            <a:pPr algn="l">
              <a:defRPr/>
            </a:pPr>
            <a:r>
              <a:rPr lang="en-US" sz="4800" dirty="0">
                <a:solidFill>
                  <a:srgbClr val="077F15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77F15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starting Monday</a:t>
            </a:r>
          </a:p>
          <a:p>
            <a:pPr marL="685800" indent="-685800" algn="l">
              <a:buFont typeface="Arial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slide video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for Monday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4D204BE9-2F10-477E-9517-5A472BD6B7C3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930B7C9-902D-4F92-8BB5-73317A21B3E6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2905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407995" y="1489607"/>
            <a:ext cx="8532805" cy="450479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MWF </a:t>
            </a:r>
            <a:r>
              <a:rPr lang="en-US" sz="4800" dirty="0">
                <a:latin typeface="Comic Sans MS" pitchFamily="66" charset="0"/>
              </a:rPr>
              <a:t>1.5 hour </a:t>
            </a:r>
            <a:r>
              <a:rPr lang="en-US" sz="4800" dirty="0" smtClean="0">
                <a:latin typeface="Comic Sans MS" pitchFamily="66" charset="0"/>
              </a:rPr>
              <a:t>sessions:</a:t>
            </a:r>
            <a:endParaRPr lang="en-US" sz="4800" dirty="0">
              <a:latin typeface="Comic Sans MS" pitchFamily="66" charset="0"/>
            </a:endParaRP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team </a:t>
            </a:r>
            <a:r>
              <a:rPr lang="en-US" sz="4800" dirty="0">
                <a:latin typeface="Comic Sans MS" pitchFamily="66" charset="0"/>
              </a:rPr>
              <a:t>problem-</a:t>
            </a:r>
            <a:r>
              <a:rPr lang="en-US" sz="4800" dirty="0" smtClean="0">
                <a:latin typeface="Comic Sans MS" pitchFamily="66" charset="0"/>
              </a:rPr>
              <a:t>solving</a:t>
            </a: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sometimes</a:t>
            </a:r>
            <a:endParaRPr lang="en-US" sz="4800" dirty="0">
              <a:latin typeface="Comic Sans MS" pitchFamily="66" charset="0"/>
            </a:endParaRPr>
          </a:p>
          <a:p>
            <a:pPr marL="1371600" lvl="1" indent="-914400" algn="l">
              <a:buFont typeface="Wingdings" charset="2"/>
              <a:buChar char="§"/>
            </a:pPr>
            <a:r>
              <a:rPr lang="en-US" sz="4800" dirty="0">
                <a:latin typeface="Comic Sans MS" pitchFamily="66" charset="0"/>
              </a:rPr>
              <a:t>initial 5-20 </a:t>
            </a:r>
            <a:r>
              <a:rPr lang="en-US" sz="4800" dirty="0" smtClean="0">
                <a:latin typeface="Comic Sans MS" pitchFamily="66" charset="0"/>
              </a:rPr>
              <a:t>min overview</a:t>
            </a:r>
            <a:endParaRPr lang="en-US" sz="4800" dirty="0">
              <a:latin typeface="Comic Sans MS" pitchFamily="66" charset="0"/>
            </a:endParaRPr>
          </a:p>
          <a:p>
            <a:pPr marL="1371600" lvl="1" indent="-914400" algn="l">
              <a:buFont typeface="Wingdings" charset="2"/>
              <a:buChar char="§"/>
            </a:pPr>
            <a:r>
              <a:rPr lang="en-US" sz="4800" dirty="0">
                <a:latin typeface="Comic Sans MS" pitchFamily="66" charset="0"/>
              </a:rPr>
              <a:t>solution presentations</a:t>
            </a:r>
          </a:p>
          <a:p>
            <a:pPr marL="685800" indent="-685800" algn="l">
              <a:buFont typeface="Arial"/>
              <a:buChar char="•"/>
            </a:pP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6332</TotalTime>
  <Words>956</Words>
  <Application>Microsoft Macintosh PowerPoint</Application>
  <PresentationFormat>On-screen Show (4:3)</PresentationFormat>
  <Paragraphs>267</Paragraphs>
  <Slides>33</Slides>
  <Notes>28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6.042 Lecture Template</vt:lpstr>
      <vt:lpstr>Equation</vt:lpstr>
      <vt:lpstr>Mathematics for Computer Science 6.042J/18.062J</vt:lpstr>
      <vt:lpstr>Mathematics for Computer Science 6.042J/18.062J</vt:lpstr>
      <vt:lpstr>Course Web site</vt:lpstr>
      <vt:lpstr>Online Tutor Registration</vt:lpstr>
      <vt:lpstr>Session/Table changes</vt:lpstr>
      <vt:lpstr>Quick Summary</vt:lpstr>
      <vt:lpstr>Vocabulary</vt:lpstr>
      <vt:lpstr>Reading Assignment</vt:lpstr>
      <vt:lpstr>Active learning in Teams</vt:lpstr>
      <vt:lpstr>How the Class Works</vt:lpstr>
      <vt:lpstr>Teamwork</vt:lpstr>
      <vt:lpstr>Teamwork</vt:lpstr>
      <vt:lpstr>Teamwork</vt:lpstr>
      <vt:lpstr>Active Lectures</vt:lpstr>
      <vt:lpstr>Active Lectures</vt:lpstr>
      <vt:lpstr>Getting started:  Pythagorean theorem </vt:lpstr>
      <vt:lpstr>A Cool Proof</vt:lpstr>
      <vt:lpstr>A Cool Proof</vt:lpstr>
      <vt:lpstr>A Cool Proof</vt:lpstr>
      <vt:lpstr>A Cool Proof</vt:lpstr>
      <vt:lpstr>A Cool Proof</vt:lpstr>
      <vt:lpstr>A False Proof: Getting Rich By Diagram</vt:lpstr>
      <vt:lpstr>A False Proof: Getting Rich By Diagram</vt:lpstr>
      <vt:lpstr>Getting Rich</vt:lpstr>
      <vt:lpstr>Another False Proof</vt:lpstr>
      <vt:lpstr>Another False proof</vt:lpstr>
      <vt:lpstr>Another false proof</vt:lpstr>
      <vt:lpstr>Another false proof</vt:lpstr>
      <vt:lpstr>1 = -1 ?</vt:lpstr>
      <vt:lpstr>1 = -1 ?</vt:lpstr>
      <vt:lpstr>Consequences of  1= -1</vt:lpstr>
      <vt:lpstr>Consequences of  1= -1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430</cp:revision>
  <cp:lastPrinted>2012-02-08T05:03:55Z</cp:lastPrinted>
  <dcterms:created xsi:type="dcterms:W3CDTF">2011-02-02T02:45:17Z</dcterms:created>
  <dcterms:modified xsi:type="dcterms:W3CDTF">2012-02-08T05:07:30Z</dcterms:modified>
</cp:coreProperties>
</file>