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9.xml" ContentType="application/vnd.openxmlformats-officedocument.presentationml.notesSlide+xml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notesSlides/notesSlide22.xml" ContentType="application/vnd.openxmlformats-officedocument.presentationml.notesSlide+xml"/>
  <Override PartName="/ppt/embeddings/oleObject16.bin" ContentType="application/vnd.openxmlformats-officedocument.oleObject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5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6.xml" ContentType="application/vnd.openxmlformats-officedocument.presentationml.notesSlide+xml"/>
  <Override PartName="/ppt/embeddings/oleObject24.bin" ContentType="application/vnd.openxmlformats-officedocument.oleObject"/>
  <Override PartName="/ppt/notesSlides/notesSlide27.xml" ContentType="application/vnd.openxmlformats-officedocument.presentationml.notesSlide+xml"/>
  <Override PartName="/ppt/embeddings/oleObject25.bin" ContentType="application/vnd.openxmlformats-officedocument.oleObject"/>
  <Override PartName="/ppt/notesSlides/notesSlide28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343" r:id="rId21"/>
    <p:sldId id="344" r:id="rId22"/>
    <p:sldId id="345" r:id="rId23"/>
    <p:sldId id="273" r:id="rId24"/>
    <p:sldId id="274" r:id="rId25"/>
    <p:sldId id="329" r:id="rId26"/>
    <p:sldId id="332" r:id="rId27"/>
    <p:sldId id="331" r:id="rId28"/>
    <p:sldId id="337" r:id="rId29"/>
    <p:sldId id="338" r:id="rId30"/>
    <p:sldId id="339" r:id="rId31"/>
    <p:sldId id="296" r:id="rId32"/>
    <p:sldId id="297" r:id="rId33"/>
    <p:sldId id="298" r:id="rId34"/>
    <p:sldId id="299" r:id="rId35"/>
    <p:sldId id="300" r:id="rId36"/>
    <p:sldId id="328" r:id="rId37"/>
  </p:sldIdLst>
  <p:sldSz cx="9144000" cy="6858000" type="screen4x3"/>
  <p:notesSz cx="7315200" cy="96012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61" d="100"/>
          <a:sy n="161" d="100"/>
        </p:scale>
        <p:origin x="-1456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8.wmf"/><Relationship Id="rId3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20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21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22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91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4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64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6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989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66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9015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67" name="Equation" r:id="rId10" imgW="279400" imgH="444500" progId="Equation.DSMT4">
                  <p:embed/>
                </p:oleObj>
              </mc:Choice>
              <mc:Fallback>
                <p:oleObj name="Equation" r:id="rId10" imgW="279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1"/>
      <p:bldP spid="43029" grpId="1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1223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7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34639"/>
              </p:ext>
            </p:extLst>
          </p:nvPr>
        </p:nvGraphicFramePr>
        <p:xfrm>
          <a:off x="5771503" y="1528818"/>
          <a:ext cx="2416089" cy="133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8" name="Equation" r:id="rId8" imgW="825500" imgH="457200" progId="Equation.DSMT4">
                  <p:embed/>
                </p:oleObj>
              </mc:Choice>
              <mc:Fallback>
                <p:oleObj name="Equation" r:id="rId8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71503" y="1528818"/>
                        <a:ext cx="2416089" cy="1338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884553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6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40048" y="3577473"/>
            <a:ext cx="781205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Some </a:t>
            </a:r>
            <a:r>
              <a:rPr lang="en-US" sz="4800" dirty="0">
                <a:latin typeface="Comic Sans MS" pitchFamily="66" charset="0"/>
              </a:rPr>
              <a:t>season, say </a:t>
            </a:r>
            <a:r>
              <a:rPr lang="en-US" sz="4800" dirty="0" smtClean="0">
                <a:latin typeface="Comic Sans MS" pitchFamily="66" charset="0"/>
              </a:rPr>
              <a:t>Summer, </a:t>
            </a:r>
          </a:p>
          <a:p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>
                <a:latin typeface="Comic Sans MS" pitchFamily="66" charset="0"/>
              </a:rPr>
              <a:t>good </a:t>
            </a:r>
            <a:r>
              <a:rPr lang="en-US" sz="4800" dirty="0" smtClean="0">
                <a:latin typeface="Comic Sans MS" pitchFamily="66" charset="0"/>
              </a:rPr>
              <a:t>for all </a:t>
            </a:r>
            <a:r>
              <a:rPr lang="en-US" sz="4800" dirty="0">
                <a:latin typeface="Comic Sans MS" pitchFamily="66" charset="0"/>
              </a:rPr>
              <a:t>Purposes?</a:t>
            </a:r>
          </a:p>
          <a:p>
            <a:r>
              <a:rPr lang="en-US" sz="48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Summer </a:t>
            </a:r>
            <a:r>
              <a:rPr lang="en-US" sz="4800" dirty="0">
                <a:latin typeface="Comic Sans MS" pitchFamily="66" charset="0"/>
              </a:rPr>
              <a:t>no good 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>
                <a:latin typeface="Comic Sans MS" pitchFamily="66" charset="0"/>
              </a:rPr>
              <a:t>snow shoveling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06330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55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044687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6" name="Equation" r:id="rId6" imgW="812800" imgH="393700" progId="Equation.DSMT4">
                    <p:embed/>
                  </p:oleObj>
                </mc:Choice>
                <mc:Fallback>
                  <p:oleObj name="Equation" r:id="rId6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326561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7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8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18738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6" name="Equation" r:id="rId4" imgW="2413000" imgH="228600" progId="Equation.DSMT4">
                  <p:embed/>
                </p:oleObj>
              </mc:Choice>
              <mc:Fallback>
                <p:oleObj name="Equation" r:id="rId4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11403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4" name="Equation" r:id="rId4" imgW="2413000" imgH="228600" progId="Equation.DSMT4">
                  <p:embed/>
                </p:oleObj>
              </mc:Choice>
              <mc:Fallback>
                <p:oleObj name="Equation" r:id="rId4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02" y="3852619"/>
            <a:ext cx="85019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4000" dirty="0">
                <a:latin typeface="Comic Sans MS" pitchFamily="66" charset="0"/>
              </a:rPr>
              <a:t>for planting,            </a:t>
            </a:r>
            <a:r>
              <a:rPr lang="en-US" sz="4000" dirty="0" smtClean="0">
                <a:latin typeface="Comic Sans MS" pitchFamily="66" charset="0"/>
              </a:rPr>
              <a:t>Spring  </a:t>
            </a:r>
            <a:r>
              <a:rPr lang="en-US" sz="4000" dirty="0">
                <a:latin typeface="Comic Sans MS" pitchFamily="66" charset="0"/>
              </a:rPr>
              <a:t>is good</a:t>
            </a:r>
          </a:p>
          <a:p>
            <a:r>
              <a:rPr lang="en-US" sz="4000" dirty="0">
                <a:latin typeface="Comic Sans MS" pitchFamily="66" charset="0"/>
              </a:rPr>
              <a:t>for leaf </a:t>
            </a:r>
            <a:r>
              <a:rPr lang="en-US" sz="4000" dirty="0" smtClean="0">
                <a:latin typeface="Comic Sans MS" pitchFamily="66" charset="0"/>
              </a:rPr>
              <a:t>watching,    Fall      is good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755247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7" name="Equation" r:id="rId6" imgW="2146300" imgH="215900" progId="Equation.DSMT4">
                  <p:embed/>
                </p:oleObj>
              </mc:Choice>
              <mc:Fallback>
                <p:oleObj name="Equation" r:id="rId6" imgW="2146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2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9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98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5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9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4954" y="1738577"/>
            <a:ext cx="8393653" cy="3317904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984" y="2856056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999" y="363538"/>
            <a:ext cx="7333271" cy="1009048"/>
          </a:xfrm>
        </p:spPr>
        <p:txBody>
          <a:bodyPr/>
          <a:lstStyle/>
          <a:p>
            <a:r>
              <a:rPr lang="en-US" sz="3600" dirty="0"/>
              <a:t>G</a:t>
            </a:r>
            <a:r>
              <a:rPr lang="en-US" sz="3600" dirty="0">
                <a:cs typeface="Times New Roman" pitchFamily="18" charset="0"/>
              </a:rPr>
              <a:t>ö</a:t>
            </a:r>
            <a:r>
              <a:rPr lang="en-US" sz="3600" dirty="0"/>
              <a:t>del's </a:t>
            </a:r>
            <a:r>
              <a:rPr lang="en-US" sz="3600" dirty="0">
                <a:solidFill>
                  <a:srgbClr val="008000"/>
                </a:solidFill>
              </a:rPr>
              <a:t>Completeness</a:t>
            </a:r>
            <a:r>
              <a:rPr lang="en-US" sz="3600" dirty="0"/>
              <a:t> Theorem</a:t>
            </a:r>
            <a:endParaRPr lang="en-US" sz="40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</a:t>
            </a:r>
            <a:r>
              <a:rPr lang="en-US" sz="4400" dirty="0" smtClean="0">
                <a:latin typeface="Comic Sans MS" pitchFamily="66" charset="0"/>
              </a:rPr>
              <a:t>rules </a:t>
            </a: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Validity is </a:t>
            </a:r>
            <a:r>
              <a:rPr lang="en-US" sz="3600" dirty="0" err="1" smtClean="0">
                <a:solidFill>
                  <a:srgbClr val="FF0000"/>
                </a:solidFill>
              </a:rPr>
              <a:t>undecidable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419" y="1681430"/>
            <a:ext cx="8819161" cy="3598025"/>
          </a:xfrm>
        </p:spPr>
        <p:txBody>
          <a:bodyPr/>
          <a:lstStyle/>
          <a:p>
            <a:r>
              <a:rPr lang="en-US" sz="4000" dirty="0"/>
              <a:t>We won't </a:t>
            </a:r>
            <a:r>
              <a:rPr lang="en-US" sz="4000" dirty="0" smtClean="0"/>
              <a:t>examine </a:t>
            </a:r>
            <a:r>
              <a:rPr lang="en-US" sz="4000" dirty="0"/>
              <a:t>these </a:t>
            </a:r>
            <a:r>
              <a:rPr lang="en-US" sz="4000" dirty="0" smtClean="0"/>
              <a:t>Theorems further.  Their </a:t>
            </a:r>
            <a:r>
              <a:rPr lang="en-US" sz="4000" dirty="0"/>
              <a:t>proofs usually require half </a:t>
            </a:r>
            <a:r>
              <a:rPr lang="en-US" sz="4000" dirty="0" smtClean="0"/>
              <a:t>a </a:t>
            </a:r>
            <a:r>
              <a:rPr lang="en-US" sz="4000" dirty="0"/>
              <a:t>term in an intro logic course </a:t>
            </a:r>
            <a:r>
              <a:rPr lang="en-US" sz="4000" dirty="0" smtClean="0"/>
              <a:t>after </a:t>
            </a:r>
            <a:r>
              <a:rPr lang="en-US" sz="4000" dirty="0"/>
              <a:t>6.042</a:t>
            </a:r>
            <a:r>
              <a:rPr lang="en-US" sz="4000" dirty="0" smtClean="0"/>
              <a:t>.  But they are interesting to think about.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smtClean="0">
                <a:sym typeface="Euclid Symbol"/>
              </a:rPr>
              <a:t>1</a:t>
            </a:r>
            <a:r>
              <a:rPr lang="en-US" sz="1150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324" y="4464851"/>
            <a:ext cx="84820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Peter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Keshav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Michaela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470" y="4378076"/>
            <a:ext cx="8493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Peter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Keshav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Michaela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7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1343</Words>
  <Application>Microsoft Macintosh PowerPoint</Application>
  <PresentationFormat>On-screen Show (4:3)</PresentationFormat>
  <Paragraphs>236</Paragraphs>
  <Slides>36</Slides>
  <Notes>36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1_Custom Design</vt:lpstr>
      <vt:lpstr>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Math vs. English</vt:lpstr>
      <vt:lpstr>Propositional Validity</vt:lpstr>
      <vt:lpstr>Predicate Calculus Validity</vt:lpstr>
      <vt:lpstr>PowerPoint Presentation</vt:lpstr>
      <vt:lpstr>PowerPoint Presentation</vt:lpstr>
      <vt:lpstr>Universal Generalization (UG)</vt:lpstr>
      <vt:lpstr>Similar Example is Not Valid</vt:lpstr>
      <vt:lpstr>DeMorgan’s Law for Quantifiers</vt:lpstr>
      <vt:lpstr>Power &amp; Limits of Logic</vt:lpstr>
      <vt:lpstr>Gödel's Completeness Theorem</vt:lpstr>
      <vt:lpstr>Axioms &amp; Inference Rules</vt:lpstr>
      <vt:lpstr>Validity is undecidable</vt:lpstr>
      <vt:lpstr>Gödel's Incompleteness Theorem for Arithmetic</vt:lpstr>
      <vt:lpstr>Profound Meta-Theorems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422</cp:revision>
  <cp:lastPrinted>2011-09-14T00:19:04Z</cp:lastPrinted>
  <dcterms:created xsi:type="dcterms:W3CDTF">2011-02-11T16:24:00Z</dcterms:created>
  <dcterms:modified xsi:type="dcterms:W3CDTF">2012-02-14T02:55:17Z</dcterms:modified>
</cp:coreProperties>
</file>