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embeddings/oleObject2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3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4.bin" ContentType="application/vnd.openxmlformats-officedocument.oleObject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328" r:id="rId24"/>
    <p:sldId id="280" r:id="rId25"/>
    <p:sldId id="321" r:id="rId26"/>
    <p:sldId id="279" r:id="rId27"/>
    <p:sldId id="323" r:id="rId28"/>
    <p:sldId id="324" r:id="rId29"/>
    <p:sldId id="325" r:id="rId30"/>
    <p:sldId id="326" r:id="rId31"/>
    <p:sldId id="327" r:id="rId32"/>
    <p:sldId id="286" r:id="rId33"/>
    <p:sldId id="287" r:id="rId34"/>
    <p:sldId id="298" r:id="rId35"/>
    <p:sldId id="299" r:id="rId36"/>
    <p:sldId id="300" r:id="rId37"/>
    <p:sldId id="301" r:id="rId38"/>
    <p:sldId id="294" r:id="rId39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4" autoAdjust="0"/>
    <p:restoredTop sz="94660"/>
  </p:normalViewPr>
  <p:slideViewPr>
    <p:cSldViewPr showGuides="1">
      <p:cViewPr varScale="1">
        <p:scale>
          <a:sx n="152" d="100"/>
          <a:sy n="152" d="100"/>
        </p:scale>
        <p:origin x="-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4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5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8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1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8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1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1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6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5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7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8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0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9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4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4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8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February 27, 2012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4M.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2" descr="boar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2.png"/><Relationship Id="rId5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71450" y="1558925"/>
            <a:ext cx="8820150" cy="42322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rgbClr val="3333CC"/>
                </a:solidFill>
              </a:rPr>
              <a:t>5. Pour big jug into little jug </a:t>
            </a:r>
            <a:endParaRPr lang="en-US" dirty="0"/>
          </a:p>
          <a:p>
            <a:pPr marL="304800" indent="-304800" eaLnBrk="1" hangingPunct="1"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(</a:t>
            </a:r>
            <a:r>
              <a:rPr lang="en-US" dirty="0" err="1">
                <a:solidFill>
                  <a:srgbClr val="3333CC"/>
                </a:solidFill>
              </a:rPr>
              <a:t>i</a:t>
            </a:r>
            <a:r>
              <a:rPr lang="en-US" dirty="0">
                <a:solidFill>
                  <a:srgbClr val="3333CC"/>
                </a:solidFill>
              </a:rPr>
              <a:t>)</a:t>
            </a:r>
            <a:r>
              <a:rPr lang="en-US" dirty="0"/>
              <a:t> If </a:t>
            </a:r>
            <a:r>
              <a:rPr lang="en-US" dirty="0">
                <a:solidFill>
                  <a:srgbClr val="008000"/>
                </a:solidFill>
              </a:rPr>
              <a:t>no overflow</a:t>
            </a:r>
            <a:r>
              <a:rPr lang="en-US" dirty="0"/>
              <a:t>, then (</a:t>
            </a:r>
            <a:r>
              <a:rPr lang="en-US" dirty="0" err="1"/>
              <a:t>b,l</a:t>
            </a:r>
            <a:r>
              <a:rPr lang="en-US" dirty="0"/>
              <a:t>)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 dirty="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 dirty="0">
                <a:solidFill>
                  <a:srgbClr val="3333CC"/>
                </a:solidFill>
              </a:rPr>
              <a:t>(ii) </a:t>
            </a:r>
            <a:r>
              <a:rPr lang="en-US" sz="4400" dirty="0">
                <a:solidFill>
                  <a:srgbClr val="008000"/>
                </a:solidFill>
              </a:rPr>
              <a:t>otherwise </a:t>
            </a:r>
            <a:r>
              <a:rPr lang="en-US" sz="4400" dirty="0"/>
              <a:t>(</a:t>
            </a:r>
            <a:r>
              <a:rPr lang="en-US" sz="4400" dirty="0" err="1"/>
              <a:t>b,l</a:t>
            </a:r>
            <a:r>
              <a:rPr lang="en-US" sz="4400" dirty="0"/>
              <a:t>)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 dirty="0"/>
              <a:t>(b</a:t>
            </a:r>
            <a:r>
              <a:rPr lang="en-US" sz="4400" dirty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 dirty="0"/>
              <a:t>(3</a:t>
            </a:r>
            <a:r>
              <a:rPr lang="en-US" sz="4400" dirty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 dirty="0"/>
              <a:t>l),3)</a:t>
            </a:r>
            <a:endParaRPr lang="en-US" dirty="0"/>
          </a:p>
          <a:p>
            <a:pPr marL="304800" indent="-304800" eaLnBrk="1" hangingPunct="1"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6. Pour little jug into big jug. </a:t>
            </a:r>
            <a:r>
              <a:rPr lang="en-US" dirty="0"/>
              <a:t>		</a:t>
            </a:r>
            <a:r>
              <a:rPr lang="en-US" dirty="0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1600199" y="2765708"/>
            <a:ext cx="2701925" cy="815692"/>
            <a:chOff x="1600199" y="2765708"/>
            <a:chExt cx="2701925" cy="815692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2090738" y="2765708"/>
              <a:ext cx="1735138" cy="8156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 err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</a:t>
              </a:r>
              <a:r>
                <a:rPr lang="en-US" sz="3600" dirty="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</a:t>
              </a:r>
              <a:r>
                <a:rPr lang="en-US" sz="4800" dirty="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 dirty="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16200000">
              <a:off x="2758767" y="1657042"/>
              <a:ext cx="384790" cy="2701925"/>
              <a:chOff x="0" y="0"/>
              <a:chExt cx="242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96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152400" y="1371600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916487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916487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482725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3163887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621087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3087687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630487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579562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5638800" y="1563687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4271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5033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5033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579562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5561012" y="1563687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34620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 dirty="0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34620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8956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417638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75154"/>
              </p:ext>
            </p:extLst>
          </p:nvPr>
        </p:nvGraphicFramePr>
        <p:xfrm>
          <a:off x="409575" y="4324350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5" imgW="1828800" imgH="241300" progId="Equation.DSMT4">
                  <p:embed/>
                </p:oleObj>
              </mc:Choice>
              <mc:Fallback>
                <p:oleObj name="Equation" r:id="rId5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324350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8956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            (</a:t>
            </a:r>
            <a:r>
              <a:rPr lang="en-US" sz="4400" dirty="0" err="1"/>
              <a:t>b,l</a:t>
            </a:r>
            <a:r>
              <a:rPr lang="en-US" sz="4400" dirty="0"/>
              <a:t>)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 dirty="0"/>
              <a:t>(b</a:t>
            </a:r>
            <a:r>
              <a:rPr lang="en-US" sz="4400" dirty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 dirty="0"/>
              <a:t>(3</a:t>
            </a:r>
            <a:r>
              <a:rPr lang="en-US" sz="4400" dirty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 dirty="0"/>
              <a:t>l),3)</a:t>
            </a:r>
            <a:endParaRPr lang="en-US" sz="4400" dirty="0"/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417638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31031"/>
              </p:ext>
            </p:extLst>
          </p:nvPr>
        </p:nvGraphicFramePr>
        <p:xfrm>
          <a:off x="409575" y="4324350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5" imgW="1828800" imgH="241300" progId="Equation.DSMT4">
                  <p:embed/>
                </p:oleObj>
              </mc:Choice>
              <mc:Fallback>
                <p:oleObj name="Equation" r:id="rId5" imgW="182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324350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67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017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822450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13970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870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23622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13589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13716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152400" y="7620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2971800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X,Y,Z,R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76200" y="1371600"/>
            <a:ext cx="8991600" cy="472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  <a:latin typeface="Comic Sans MS"/>
                <a:cs typeface="Comic Sans MS"/>
              </a:rPr>
              <a:t>State </a:t>
            </a:r>
            <a:r>
              <a:rPr lang="en-US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lang="en-US" dirty="0">
                <a:latin typeface="Comic Sans MS"/>
                <a:cs typeface="Comic Sans MS"/>
              </a:rPr>
              <a:t>:</a:t>
            </a:r>
          </a:p>
          <a:p>
            <a:pPr marL="304800" indent="-304800" eaLnBrk="1" hangingPunct="1"/>
            <a:r>
              <a:rPr lang="en-US" dirty="0">
                <a:latin typeface="Comic Sans MS"/>
                <a:cs typeface="Comic Sans MS"/>
              </a:rPr>
              <a:t>States ::= </a:t>
            </a:r>
          </a:p>
          <a:p>
            <a:pPr marL="304800" indent="-304800" eaLnBrk="1" hangingPunct="1"/>
            <a:r>
              <a:rPr lang="en-US" dirty="0">
                <a:latin typeface="Comic Sans MS"/>
                <a:cs typeface="Comic Sans MS"/>
              </a:rPr>
              <a:t>start ::=  (a</a:t>
            </a:r>
            <a:r>
              <a:rPr lang="en-US" dirty="0" smtClean="0">
                <a:latin typeface="Comic Sans MS"/>
                <a:cs typeface="Comic Sans MS"/>
              </a:rPr>
              <a:t>,1,b</a:t>
            </a:r>
            <a:r>
              <a:rPr lang="en-US" dirty="0">
                <a:latin typeface="Comic Sans MS"/>
                <a:cs typeface="Comic Sans MS"/>
              </a:rPr>
              <a:t>)</a:t>
            </a:r>
            <a:endParaRPr lang="en-US" dirty="0" smtClean="0">
              <a:latin typeface="Comic Sans MS"/>
              <a:cs typeface="Comic Sans MS"/>
            </a:endParaRPr>
          </a:p>
          <a:p>
            <a:pPr marL="304800" indent="-304800" eaLnBrk="1" hangingPunct="1"/>
            <a:r>
              <a:rPr lang="en-US" dirty="0" smtClean="0">
                <a:latin typeface="Comic Sans MS"/>
                <a:cs typeface="Comic Sans MS"/>
              </a:rPr>
              <a:t>transitions ::= (X,Y,Z) </a:t>
            </a:r>
            <a:r>
              <a:rPr lang="en-US" sz="3600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>
                <a:latin typeface="Comic Sans MS"/>
                <a:cs typeface="Comic Sans MS"/>
              </a:rPr>
              <a:t>(X</a:t>
            </a:r>
            <a:r>
              <a:rPr lang="en-US" baseline="30000" dirty="0" smtClean="0">
                <a:latin typeface="Comic Sans MS"/>
                <a:cs typeface="Comic Sans MS"/>
              </a:rPr>
              <a:t>2</a:t>
            </a:r>
            <a:r>
              <a:rPr lang="en-US" dirty="0" smtClean="0">
                <a:latin typeface="Comic Sans MS"/>
                <a:cs typeface="Comic Sans MS"/>
              </a:rPr>
              <a:t>,  Y , quotnt(Z,2))  if Z</a:t>
            </a:r>
            <a:r>
              <a:rPr lang="en-US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latin typeface="Comic Sans MS"/>
                <a:cs typeface="Comic Sans MS"/>
              </a:rPr>
              <a:t>0 is even</a:t>
            </a:r>
          </a:p>
          <a:p>
            <a:pPr marL="304800" indent="-304800" eaLnBrk="1" hangingPunct="1"/>
            <a:r>
              <a:rPr lang="en-US" dirty="0" smtClean="0">
                <a:latin typeface="Comic Sans MS"/>
                <a:cs typeface="Comic Sans MS"/>
              </a:rPr>
              <a:t>(X</a:t>
            </a:r>
            <a:r>
              <a:rPr lang="en-US" baseline="30000" dirty="0" smtClean="0">
                <a:latin typeface="Comic Sans MS"/>
                <a:cs typeface="Comic Sans MS"/>
              </a:rPr>
              <a:t>2</a:t>
            </a:r>
            <a:r>
              <a:rPr lang="en-US" dirty="0" smtClean="0">
                <a:latin typeface="Comic Sans MS"/>
                <a:cs typeface="Comic Sans MS"/>
              </a:rPr>
              <a:t>, X⋅Y, quotnt(Z,2))  if Z</a:t>
            </a:r>
            <a:r>
              <a:rPr lang="en-US" b="1" dirty="0"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latin typeface="Comic Sans MS"/>
                <a:cs typeface="Comic Sans MS"/>
              </a:rPr>
              <a:t>0 is odd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21623"/>
              </p:ext>
            </p:extLst>
          </p:nvPr>
        </p:nvGraphicFramePr>
        <p:xfrm>
          <a:off x="2819400" y="2127250"/>
          <a:ext cx="260594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5" imgW="698500" imgH="165100" progId="Equation.DSMT4">
                  <p:embed/>
                </p:oleObj>
              </mc:Choice>
              <mc:Fallback>
                <p:oleObj name="Equation" r:id="rId5" imgW="6985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27250"/>
                        <a:ext cx="260594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763000" cy="464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Preserved Invariant: YX</a:t>
            </a:r>
            <a:r>
              <a:rPr lang="en-US" sz="4800" baseline="30000" dirty="0" smtClean="0">
                <a:latin typeface="Comic Sans MS"/>
                <a:cs typeface="Comic Sans MS"/>
              </a:rPr>
              <a:t>Z</a:t>
            </a:r>
            <a:r>
              <a:rPr lang="en-US" sz="4800" dirty="0" smtClean="0">
                <a:latin typeface="Comic Sans MS"/>
                <a:cs typeface="Comic Sans MS"/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mic Sans MS"/>
                <a:cs typeface="Comic Sans MS"/>
              </a:rPr>
              <a:t>(X,Y,Z) </a:t>
            </a:r>
            <a:r>
              <a:rPr lang="en-US" sz="4800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→   [</a:t>
            </a:r>
            <a:r>
              <a:rPr lang="en-US" sz="4800" dirty="0" smtClean="0">
                <a:latin typeface="Comic Sans MS"/>
                <a:cs typeface="Comic Sans MS"/>
              </a:rPr>
              <a:t>Z</a:t>
            </a:r>
            <a:r>
              <a:rPr lang="en-US" sz="4800" b="1" dirty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0 is odd]</a:t>
            </a: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dirty="0" smtClean="0">
                <a:latin typeface="Comic Sans MS"/>
                <a:cs typeface="Comic Sans MS"/>
              </a:rPr>
              <a:t>   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X⋅Y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(Z-1)/2</a:t>
            </a:r>
            <a:r>
              <a:rPr lang="en-US" sz="4800" dirty="0" smtClean="0">
                <a:latin typeface="Comic Sans MS"/>
                <a:cs typeface="Comic Sans MS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X⋅Y</a:t>
            </a:r>
            <a:r>
              <a:rPr lang="en-US" sz="4800" dirty="0" smtClean="0">
                <a:latin typeface="Comic Sans MS"/>
                <a:cs typeface="Comic Sans MS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/>
                <a:cs typeface="Comic Sans MS"/>
              </a:rPr>
              <a:t>(Z-1)/2</a:t>
            </a:r>
            <a:r>
              <a:rPr lang="en-US" sz="4800" baseline="300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=(X⋅Y)X</a:t>
            </a:r>
            <a:r>
              <a:rPr lang="en-US" sz="4800" baseline="30000" dirty="0" smtClean="0">
                <a:latin typeface="Comic Sans MS"/>
                <a:cs typeface="Comic Sans MS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           =YX</a:t>
            </a:r>
            <a:r>
              <a:rPr lang="en-US" sz="4800" baseline="30000" dirty="0" smtClean="0">
                <a:latin typeface="Comic Sans MS"/>
                <a:cs typeface="Comic Sans MS"/>
              </a:rPr>
              <a:t>Z </a:t>
            </a:r>
            <a:r>
              <a:rPr lang="en-US" sz="4800" dirty="0" smtClean="0">
                <a:latin typeface="Comic Sans MS"/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50292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8392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preserved invaria</a:t>
            </a:r>
            <a:r>
              <a:rPr lang="en-US" sz="5400" dirty="0" smtClean="0">
                <a:latin typeface="Comic Sans MS"/>
                <a:cs typeface="Comic Sans MS"/>
              </a:rPr>
              <a:t>nt: YX</a:t>
            </a:r>
            <a:r>
              <a:rPr lang="en-US" sz="5400" baseline="30000" dirty="0" smtClean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 =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5400" baseline="30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at start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at end </a:t>
            </a:r>
            <a:r>
              <a:rPr lang="en-US" sz="5400" dirty="0" smtClean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Y=YX</a:t>
            </a:r>
            <a:r>
              <a:rPr lang="en-US" sz="5400" baseline="30000" dirty="0" smtClean="0">
                <a:latin typeface="Comic Sans MS"/>
                <a:cs typeface="Comic Sans MS"/>
              </a:rPr>
              <a:t>0</a:t>
            </a:r>
            <a:r>
              <a:rPr lang="en-US" sz="5400" dirty="0" smtClean="0">
                <a:latin typeface="Comic Sans MS"/>
                <a:cs typeface="Comic Sans MS"/>
              </a:rPr>
              <a:t> =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endParaRPr lang="en-US" sz="5400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38862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85664"/>
              </p:ext>
            </p:extLst>
          </p:nvPr>
        </p:nvGraphicFramePr>
        <p:xfrm>
          <a:off x="3505200" y="2133600"/>
          <a:ext cx="286173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660400" imgH="228600" progId="Equation.DSMT4">
                  <p:embed/>
                </p:oleObj>
              </mc:Choice>
              <mc:Fallback>
                <p:oleObj name="Equation" r:id="rId6" imgW="660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2133600"/>
                        <a:ext cx="286173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2209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  at each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Z: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= </a:t>
            </a:r>
            <a:r>
              <a:rPr lang="en-US" sz="5400" dirty="0" smtClean="0">
                <a:latin typeface="Comic Sans MS"/>
                <a:cs typeface="Comic Sans MS"/>
              </a:rPr>
              <a:t>quotient(Z,2)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Z=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at start,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5400" dirty="0" smtClean="0">
                <a:latin typeface="Comic Sans MS"/>
                <a:cs typeface="Comic Sans MS"/>
              </a:rPr>
              <a:t>Z= 0 </a:t>
            </a:r>
            <a:endParaRPr lang="en-US" sz="5400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54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33400" y="12954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>
                <a:solidFill>
                  <a:srgbClr val="FF3300"/>
                </a:solidFill>
              </a:rPr>
              <a:t>Simon says:</a:t>
            </a:r>
            <a:r>
              <a:rPr lang="en-US" sz="3600" dirty="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350962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49530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Die Hard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Pages>0</Pages>
  <Words>1464</Words>
  <Characters>0</Characters>
  <Application>Microsoft Macintosh PowerPoint</Application>
  <PresentationFormat>On-screen Show (4:3)</PresentationFormat>
  <Lines>0</Lines>
  <Paragraphs>293</Paragraphs>
  <Slides>38</Slides>
  <Notes>33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Default - Blank</vt:lpstr>
      <vt:lpstr>Equation</vt:lpstr>
      <vt:lpstr>PowerPoint Presentation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Floyd’s Invariant Principle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PowerPoint Presentation</vt:lpstr>
      <vt:lpstr>Fast Exponentiation</vt:lpstr>
      <vt:lpstr>Fast Exponentiation</vt:lpstr>
      <vt:lpstr>Fast Exponentiation</vt:lpstr>
      <vt:lpstr>Partial Correctness</vt:lpstr>
      <vt:lpstr>Fast Termination</vt:lpstr>
      <vt:lpstr>Robert W Floyd (1934−2001)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34</cp:revision>
  <cp:lastPrinted>2012-02-26T23:18:34Z</cp:lastPrinted>
  <dcterms:created xsi:type="dcterms:W3CDTF">2011-02-25T02:17:43Z</dcterms:created>
  <dcterms:modified xsi:type="dcterms:W3CDTF">2012-02-27T00:08:45Z</dcterms:modified>
</cp:coreProperties>
</file>