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0.xml" ContentType="application/vnd.openxmlformats-officedocument.presentationml.notesSlide+xml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notesSlides/notesSlide1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06" r:id="rId2"/>
    <p:sldId id="395" r:id="rId3"/>
    <p:sldId id="401" r:id="rId4"/>
    <p:sldId id="396" r:id="rId5"/>
    <p:sldId id="402" r:id="rId6"/>
    <p:sldId id="397" r:id="rId7"/>
    <p:sldId id="403" r:id="rId8"/>
    <p:sldId id="407" r:id="rId9"/>
    <p:sldId id="404" r:id="rId10"/>
    <p:sldId id="408" r:id="rId11"/>
    <p:sldId id="411" r:id="rId12"/>
    <p:sldId id="412" r:id="rId13"/>
    <p:sldId id="415" r:id="rId14"/>
    <p:sldId id="417" r:id="rId15"/>
    <p:sldId id="416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03" d="100"/>
          <a:sy n="103" d="100"/>
        </p:scale>
        <p:origin x="-792" y="-112"/>
      </p:cViewPr>
      <p:guideLst>
        <p:guide orient="horz" pos="2133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30,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Law of Total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8826"/>
              </p:ext>
            </p:extLst>
          </p:nvPr>
        </p:nvGraphicFramePr>
        <p:xfrm>
          <a:off x="828007" y="1203507"/>
          <a:ext cx="6303043" cy="18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7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7" y="1203507"/>
                        <a:ext cx="6303043" cy="18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4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02180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7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84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4648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5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21513"/>
              </p:ext>
            </p:extLst>
          </p:nvPr>
        </p:nvGraphicFramePr>
        <p:xfrm>
          <a:off x="2447717" y="2398920"/>
          <a:ext cx="4811946" cy="335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6" name="Equation" r:id="rId6" imgW="1308100" imgH="914400" progId="Equation.DSMT4">
                  <p:embed/>
                </p:oleObj>
              </mc:Choice>
              <mc:Fallback>
                <p:oleObj name="Equation" r:id="rId6" imgW="13081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7717" y="2398920"/>
                        <a:ext cx="4811946" cy="335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15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!2M.</a:t>
            </a:r>
            <a:fld id="{B9A0B45D-6AFD-413C-B761-B121FB8BE9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72893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660066"/>
                </a:solidFill>
                <a:latin typeface="+mj-lt"/>
              </a:rPr>
              <a:t>So</a:t>
            </a:r>
            <a:r>
              <a:rPr lang="en-US" sz="4800" dirty="0" smtClean="0">
                <a:latin typeface="+mj-lt"/>
              </a:rPr>
              <a:t>, </a:t>
            </a:r>
            <a:r>
              <a:rPr lang="en-US" sz="4800" dirty="0" smtClean="0">
                <a:latin typeface="+mj-lt"/>
              </a:rPr>
              <a:t>because of </a:t>
            </a:r>
            <a:r>
              <a:rPr lang="en-US" sz="4800" dirty="0" smtClean="0">
                <a:solidFill>
                  <a:srgbClr val="660066"/>
                </a:solidFill>
                <a:latin typeface="+mj-lt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660066"/>
                </a:solidFill>
                <a:latin typeface="+mj-lt"/>
              </a:rPr>
              <a:t>high false positive rate</a:t>
            </a:r>
            <a:r>
              <a:rPr lang="en-US" sz="4800" dirty="0" smtClean="0">
                <a:latin typeface="+mj-lt"/>
              </a:rPr>
              <a:t> </a:t>
            </a:r>
          </a:p>
          <a:p>
            <a:pPr algn="l"/>
            <a:r>
              <a:rPr lang="en-US" sz="4800" dirty="0" smtClean="0">
                <a:latin typeface="+mj-lt"/>
              </a:rPr>
              <a:t>compared </a:t>
            </a:r>
            <a:r>
              <a:rPr lang="en-US" sz="4800" dirty="0" smtClean="0">
                <a:latin typeface="+mj-lt"/>
              </a:rPr>
              <a:t>to TB rate, </a:t>
            </a:r>
            <a:endParaRPr lang="en-US" sz="4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204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!2M.</a:t>
            </a:r>
            <a:fld id="{B9A0B45D-6AFD-413C-B761-B121FB8BE9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468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660066"/>
                </a:solidFill>
                <a:latin typeface="+mj-lt"/>
              </a:rPr>
              <a:t>So</a:t>
            </a:r>
            <a:r>
              <a:rPr lang="en-US" sz="4800" dirty="0" smtClean="0">
                <a:latin typeface="+mj-lt"/>
              </a:rPr>
              <a:t>, </a:t>
            </a:r>
            <a:r>
              <a:rPr lang="en-US" sz="4800" dirty="0" smtClean="0">
                <a:latin typeface="+mj-lt"/>
              </a:rPr>
              <a:t>because of </a:t>
            </a:r>
            <a:r>
              <a:rPr lang="en-US" sz="4800" dirty="0" smtClean="0">
                <a:solidFill>
                  <a:srgbClr val="660066"/>
                </a:solidFill>
                <a:latin typeface="+mj-lt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660066"/>
                </a:solidFill>
                <a:latin typeface="+mj-lt"/>
              </a:rPr>
              <a:t>high false positive rate</a:t>
            </a:r>
            <a:r>
              <a:rPr lang="en-US" sz="4800" dirty="0" smtClean="0">
                <a:latin typeface="+mj-lt"/>
              </a:rPr>
              <a:t> </a:t>
            </a:r>
          </a:p>
          <a:p>
            <a:pPr algn="l"/>
            <a:r>
              <a:rPr lang="en-US" sz="4800" dirty="0" smtClean="0">
                <a:latin typeface="+mj-lt"/>
              </a:rPr>
              <a:t>compared </a:t>
            </a:r>
            <a:r>
              <a:rPr lang="en-US" sz="4800" dirty="0" smtClean="0">
                <a:latin typeface="+mj-lt"/>
              </a:rPr>
              <a:t>to TB rate, chance </a:t>
            </a:r>
          </a:p>
          <a:p>
            <a:pPr algn="l"/>
            <a:r>
              <a:rPr lang="en-US" sz="4800" dirty="0" smtClean="0">
                <a:latin typeface="+mj-lt"/>
              </a:rPr>
              <a:t>of having TB </a:t>
            </a:r>
            <a:r>
              <a:rPr lang="en-US" sz="4800" dirty="0" smtClean="0">
                <a:latin typeface="+mj-lt"/>
              </a:rPr>
              <a:t>even when a </a:t>
            </a:r>
          </a:p>
          <a:p>
            <a:pPr algn="l"/>
            <a:r>
              <a:rPr lang="en-US" sz="4800" dirty="0" smtClean="0">
                <a:latin typeface="+mj-lt"/>
              </a:rPr>
              <a:t>99% accurate test </a:t>
            </a:r>
            <a:r>
              <a:rPr lang="en-US" sz="4800" dirty="0" smtClean="0">
                <a:latin typeface="+mj-lt"/>
              </a:rPr>
              <a:t>says so</a:t>
            </a:r>
          </a:p>
          <a:p>
            <a:pPr algn="l"/>
            <a:r>
              <a:rPr lang="en-US" sz="4800" dirty="0" smtClean="0">
                <a:latin typeface="+mj-lt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+mj-lt"/>
              </a:rPr>
              <a:t>1%</a:t>
            </a:r>
            <a:r>
              <a:rPr lang="en-US" sz="4800" dirty="0" smtClean="0">
                <a:latin typeface="+mj-lt"/>
              </a:rPr>
              <a:t>)!</a:t>
            </a:r>
            <a:endParaRPr lang="en-US" sz="4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295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Bayes Rule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!2M.</a:t>
            </a:r>
            <a:fld id="{B9A0B45D-6AFD-413C-B761-B121FB8BE9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05141"/>
              </p:ext>
            </p:extLst>
          </p:nvPr>
        </p:nvGraphicFramePr>
        <p:xfrm>
          <a:off x="833871" y="1332195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75" name="Equation" r:id="rId3" imgW="2044700" imgH="495300" progId="Equation.DSMT4">
                  <p:embed/>
                </p:oleObj>
              </mc:Choice>
              <mc:Fallback>
                <p:oleObj name="Equation" r:id="rId3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871" y="1332195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91841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76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0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5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6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7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DE38ECCF-0D28-4EEB-A6A7-10EC65377F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718801" y="2419350"/>
            <a:ext cx="7614811" cy="3229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54687" y="2171131"/>
            <a:ext cx="7824070" cy="3622487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4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DE38ECCF-0D28-4EEB-A6A7-10EC65377F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29808" y="2358568"/>
            <a:ext cx="8636000" cy="3241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		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</a:t>
            </a:r>
          </a:p>
          <a:p>
            <a:pPr algn="l"/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      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 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41904" y="2171132"/>
            <a:ext cx="8592701" cy="3670868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55135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9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6804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03C11430-3E20-4689-8402-8D86748BEC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93161"/>
              </p:ext>
            </p:extLst>
          </p:nvPr>
        </p:nvGraphicFramePr>
        <p:xfrm>
          <a:off x="144463" y="2084388"/>
          <a:ext cx="7962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6" name="Equation" r:id="rId4" imgW="1447800" imgH="381000" progId="Equation.DSMT4">
                  <p:embed/>
                </p:oleObj>
              </mc:Choice>
              <mc:Fallback>
                <p:oleObj name="Equation" r:id="rId4" imgW="1447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84388"/>
                        <a:ext cx="79629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62333"/>
              </p:ext>
            </p:extLst>
          </p:nvPr>
        </p:nvGraphicFramePr>
        <p:xfrm>
          <a:off x="563563" y="3903663"/>
          <a:ext cx="811688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7" name="Equation" r:id="rId6" imgW="1435100" imgH="381000" progId="Equation.DSMT4">
                  <p:embed/>
                </p:oleObj>
              </mc:Choice>
              <mc:Fallback>
                <p:oleObj name="Equation" r:id="rId6" imgW="1435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03663"/>
                        <a:ext cx="8116887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92376"/>
              </p:ext>
            </p:extLst>
          </p:nvPr>
        </p:nvGraphicFramePr>
        <p:xfrm>
          <a:off x="498475" y="1257300"/>
          <a:ext cx="6597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475" y="1257300"/>
                        <a:ext cx="65976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61956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6" imgW="2235200" imgH="469900" progId="Equation.DSMT4">
                  <p:embed/>
                </p:oleObj>
              </mc:Choice>
              <mc:Fallback>
                <p:oleObj name="Equation" r:id="rId6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21422"/>
              </p:ext>
            </p:extLst>
          </p:nvPr>
        </p:nvGraphicFramePr>
        <p:xfrm>
          <a:off x="2262188" y="3365499"/>
          <a:ext cx="45910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8" imgW="1193800" imgH="495300" progId="Equation.DSMT4">
                  <p:embed/>
                </p:oleObj>
              </mc:Choice>
              <mc:Fallback>
                <p:oleObj name="Equation" r:id="rId8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2188" y="3365499"/>
                        <a:ext cx="4591050" cy="190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21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00829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5" name="Equation" r:id="rId4" imgW="2235200" imgH="469900" progId="Equation.DSMT4">
                  <p:embed/>
                </p:oleObj>
              </mc:Choice>
              <mc:Fallback>
                <p:oleObj name="Equation" r:id="rId4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7173"/>
              </p:ext>
            </p:extLst>
          </p:nvPr>
        </p:nvGraphicFramePr>
        <p:xfrm>
          <a:off x="1416433" y="3712366"/>
          <a:ext cx="6569619" cy="184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6" name="Equation" r:id="rId6" imgW="1676400" imgH="469900" progId="Equation.DSMT4">
                  <p:embed/>
                </p:oleObj>
              </mc:Choice>
              <mc:Fallback>
                <p:oleObj name="Equation" r:id="rId6" imgW="1676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6433" y="3712366"/>
                        <a:ext cx="6569619" cy="1841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57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31166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8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317929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9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20812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0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+mj-lt"/>
              </a:rPr>
              <a:t>—dominated </a:t>
            </a:r>
            <a:r>
              <a:rPr lang="en-US" sz="4400" dirty="0" smtClean="0">
                <a:latin typeface="+mj-lt"/>
              </a:rPr>
              <a:t>by</a:t>
            </a:r>
          </a:p>
          <a:p>
            <a:pPr algn="l"/>
            <a:r>
              <a:rPr lang="en-US" sz="4400" dirty="0" smtClean="0">
                <a:latin typeface="+mj-lt"/>
              </a:rPr>
              <a:t>false positive rate</a:t>
            </a:r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355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</TotalTime>
  <Words>332</Words>
  <Application>Microsoft Macintosh PowerPoint</Application>
  <PresentationFormat>On-screen Show (4:3)</PresentationFormat>
  <Paragraphs>80</Paragraphs>
  <Slides>15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1_Default Design</vt:lpstr>
      <vt:lpstr>Equation</vt:lpstr>
      <vt:lpstr>MathType 6.0 Equation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TB testing by cases</vt:lpstr>
      <vt:lpstr>TB testing by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240</cp:revision>
  <cp:lastPrinted>2012-04-23T21:11:53Z</cp:lastPrinted>
  <dcterms:created xsi:type="dcterms:W3CDTF">2011-04-25T16:32:47Z</dcterms:created>
  <dcterms:modified xsi:type="dcterms:W3CDTF">2012-04-30T14:09:16Z</dcterms:modified>
</cp:coreProperties>
</file>