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</p:sldMasterIdLst>
  <p:notesMasterIdLst>
    <p:notesMasterId r:id="rId6"/>
  </p:notesMasterIdLst>
  <p:handoutMasterIdLst>
    <p:handoutMasterId r:id="rId7"/>
  </p:handoutMasterIdLst>
  <p:sldIdLst>
    <p:sldId id="990" r:id="rId2"/>
    <p:sldId id="1044" r:id="rId3"/>
    <p:sldId id="1042" r:id="rId4"/>
    <p:sldId id="1043" r:id="rId5"/>
  </p:sldIdLst>
  <p:sldSz cx="9144000" cy="6858000" type="screen4x3"/>
  <p:notesSz cx="9601200" cy="7315200"/>
  <p:custDataLst>
    <p:tags r:id="rId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40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 useTimings="0">
    <p:browse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0778"/>
    <a:srgbClr val="0033CC"/>
    <a:srgbClr val="008000"/>
    <a:srgbClr val="FF00FF"/>
    <a:srgbClr val="FF6600"/>
    <a:srgbClr val="996633"/>
    <a:srgbClr val="CC9900"/>
    <a:srgbClr val="99660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15" autoAdjust="0"/>
    <p:restoredTop sz="92496" autoAdjust="0"/>
  </p:normalViewPr>
  <p:slideViewPr>
    <p:cSldViewPr snapToGrid="0" showGuides="1">
      <p:cViewPr varScale="1">
        <p:scale>
          <a:sx n="143" d="100"/>
          <a:sy n="143" d="100"/>
        </p:scale>
        <p:origin x="-736" y="-104"/>
      </p:cViewPr>
      <p:guideLst>
        <p:guide orient="horz" pos="2145"/>
        <p:guide pos="28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9" d="100"/>
          <a:sy n="59" d="100"/>
        </p:scale>
        <p:origin x="-1788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interSettings" Target="printerSettings/printerSettings1.bin"/><Relationship Id="rId9" Type="http://schemas.openxmlformats.org/officeDocument/2006/relationships/tags" Target="tags/tag1.xml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181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6948716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181" y="6948716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6B2FCA87-1F3F-4A79-82E1-E918232CE1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552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6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75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413" y="3474963"/>
            <a:ext cx="7038380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694992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6" y="6949925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3" tIns="48321" rIns="96643" bIns="48321" numCol="1" anchor="b" anchorCtr="0" compatLnSpc="1">
            <a:prstTxWarp prst="textNoShape">
              <a:avLst/>
            </a:prstTxWarp>
          </a:bodyPr>
          <a:lstStyle>
            <a:lvl1pPr algn="r" defTabSz="96667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BE7B95FB-0FFD-45DC-A496-AD0CACD1DE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867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C544F9-5295-4B65-BDA8-0C45EE7D8852}" type="slidenum">
              <a:rPr lang="en-US"/>
              <a:pPr/>
              <a:t>2</a:t>
            </a:fld>
            <a:endParaRPr lang="en-US"/>
          </a:p>
        </p:txBody>
      </p:sp>
      <p:sp>
        <p:nvSpPr>
          <p:cNvPr id="616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6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>
              <a:latin typeface="Times New Roman" pitchFamily="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8W.</a:t>
            </a:r>
            <a:fld id="{FB5A61B2-F962-41D0-80C7-F5D7877F9E5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8W.</a:t>
            </a:r>
            <a:fld id="{0D6CA1FB-2B00-4BCF-BEED-EFC5FEA944B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8W.</a:t>
            </a:r>
            <a:fld id="{57148ADA-680C-4144-AF16-33666242443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8W.</a:t>
            </a:r>
            <a:fld id="{6C799C0A-802F-41D9-B284-857975CDA7D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7543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/>
              <a:t> </a:t>
            </a:r>
            <a:r>
              <a:rPr lang="en-US" dirty="0" smtClean="0"/>
              <a:t>8W.</a:t>
            </a:r>
            <a:fld id="{A8DA7C4C-06CD-4825-9396-616D5C87571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/>
              <a:t> </a:t>
            </a:r>
            <a:r>
              <a:rPr lang="en-US" dirty="0" smtClean="0"/>
              <a:t>8W.</a:t>
            </a:r>
            <a:fld id="{4F9003E0-E729-4FDF-81B9-7A17FBEA106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57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</a:p>
        </p:txBody>
      </p:sp>
      <p:sp>
        <p:nvSpPr>
          <p:cNvPr id="122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05713" y="6583363"/>
            <a:ext cx="14811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000" dirty="0" err="1" smtClean="0">
                <a:latin typeface="+mj-lt"/>
              </a:defRPr>
            </a:lvl1pPr>
          </a:lstStyle>
          <a:p>
            <a:pPr>
              <a:defRPr/>
            </a:pPr>
            <a:r>
              <a:rPr lang="en-US" dirty="0" err="1"/>
              <a:t>lec</a:t>
            </a:r>
            <a:r>
              <a:rPr lang="en-US" dirty="0" smtClean="0"/>
              <a:t> 8W.</a:t>
            </a:r>
            <a:fld id="{04EEC797-552D-4B57-982D-5930DB38F2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6149" name="Picture 12" descr="board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04800" y="152400"/>
            <a:ext cx="762000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ate Placeholder 5"/>
          <p:cNvSpPr txBox="1">
            <a:spLocks/>
          </p:cNvSpPr>
          <p:nvPr userDrawn="1"/>
        </p:nvSpPr>
        <p:spPr>
          <a:xfrm>
            <a:off x="3274587" y="6561400"/>
            <a:ext cx="3398890" cy="286189"/>
          </a:xfrm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 sz="1200" dirty="0">
                <a:latin typeface="Comic Sans MS" pitchFamily="66" charset="0"/>
              </a:rPr>
              <a:t>Albert R Meyer</a:t>
            </a:r>
            <a:r>
              <a:rPr lang="en-US" sz="1200" dirty="0" smtClean="0">
                <a:latin typeface="Comic Sans MS" pitchFamily="66" charset="0"/>
              </a:rPr>
              <a:t>,    April</a:t>
            </a:r>
            <a:r>
              <a:rPr lang="en-US" sz="1200" baseline="0" dirty="0" smtClean="0">
                <a:latin typeface="Comic Sans MS" pitchFamily="66" charset="0"/>
              </a:rPr>
              <a:t> 4,</a:t>
            </a:r>
            <a:r>
              <a:rPr lang="en-US" sz="1200" dirty="0" smtClean="0">
                <a:latin typeface="Comic Sans MS" pitchFamily="66" charset="0"/>
              </a:rPr>
              <a:t> 2012</a:t>
            </a:r>
            <a:endParaRPr lang="en-US" sz="1200" dirty="0">
              <a:latin typeface="Comic Sans MS" pitchFamily="66" charset="0"/>
            </a:endParaRPr>
          </a:p>
        </p:txBody>
      </p:sp>
      <p:pic>
        <p:nvPicPr>
          <p:cNvPr id="9" name="Picture 8" descr="license.img"/>
          <p:cNvPicPr>
            <a:picLocks/>
          </p:cNvPicPr>
          <p:nvPr userDrawn="1"/>
        </p:nvPicPr>
        <p:blipFill>
          <a:blip r:embed="rId9"/>
          <a:srcRect/>
          <a:stretch>
            <a:fillRect/>
          </a:stretch>
        </p:blipFill>
        <p:spPr bwMode="auto">
          <a:xfrm>
            <a:off x="40104" y="6448925"/>
            <a:ext cx="1271338" cy="37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82" r:id="rId5"/>
    <p:sldLayoutId id="2147483679" r:id="rId6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None/>
        <a:defRPr sz="4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None/>
        <a:defRPr sz="3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None/>
        <a:defRPr sz="3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686796" y="1496508"/>
            <a:ext cx="7776193" cy="3833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11500" b="1" dirty="0" smtClean="0">
                <a:solidFill>
                  <a:schemeClr val="tx2"/>
                </a:solidFill>
                <a:latin typeface="Comic Sans MS"/>
                <a:cs typeface="Comic Sans MS"/>
              </a:rPr>
              <a:t>Tree</a:t>
            </a:r>
          </a:p>
          <a:p>
            <a:pPr algn="ctr" eaLnBrk="0" hangingPunct="0"/>
            <a:r>
              <a:rPr lang="en-US" sz="11500" b="1" dirty="0" smtClean="0">
                <a:solidFill>
                  <a:schemeClr val="tx2"/>
                </a:solidFill>
                <a:latin typeface="Comic Sans MS"/>
                <a:cs typeface="Comic Sans MS"/>
              </a:rPr>
              <a:t>coloring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8W.</a:t>
            </a:r>
            <a:fld id="{920DE7F4-CDF1-43A8-A3EC-2F119C2C0C6B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1397000" y="1905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3200" b="1" i="1" kern="0">
                <a:solidFill>
                  <a:srgbClr val="000000"/>
                </a:solidFill>
                <a:latin typeface="Comic Sans MS"/>
                <a:ea typeface="+mj-ea"/>
                <a:cs typeface="Arial"/>
              </a:rPr>
              <a:t>Mathematics for Computer Science</a:t>
            </a:r>
            <a:br>
              <a:rPr lang="en-US" sz="3200" b="1" i="1" kern="0">
                <a:solidFill>
                  <a:srgbClr val="000000"/>
                </a:solidFill>
                <a:latin typeface="Comic Sans MS"/>
                <a:ea typeface="+mj-ea"/>
                <a:cs typeface="Arial"/>
              </a:rPr>
            </a:br>
            <a:r>
              <a:rPr lang="en-US" sz="3200" b="1" kern="0">
                <a:solidFill>
                  <a:srgbClr val="008000"/>
                </a:solidFill>
                <a:latin typeface="Comic Sans MS"/>
                <a:ea typeface="+mj-ea"/>
                <a:cs typeface="Arial"/>
              </a:rPr>
              <a:t>MIT</a:t>
            </a:r>
            <a:r>
              <a:rPr lang="en-US" sz="3200" b="1" i="1" kern="0">
                <a:solidFill>
                  <a:srgbClr val="000000"/>
                </a:solidFill>
                <a:latin typeface="Comic Sans MS"/>
                <a:ea typeface="+mj-ea"/>
                <a:cs typeface="Arial"/>
              </a:rPr>
              <a:t> </a:t>
            </a:r>
            <a:r>
              <a:rPr lang="en-US" sz="3200" b="1" kern="0">
                <a:solidFill>
                  <a:srgbClr val="008000"/>
                </a:solidFill>
                <a:latin typeface="Comic Sans MS"/>
                <a:ea typeface="+mj-ea"/>
                <a:cs typeface="Arial"/>
              </a:rPr>
              <a:t>6.042J/18.062J</a:t>
            </a:r>
            <a:endParaRPr lang="en-US" sz="3200" b="1" kern="0" dirty="0">
              <a:solidFill>
                <a:srgbClr val="008000"/>
              </a:solidFill>
              <a:latin typeface="Comic Sans MS"/>
              <a:ea typeface="+mj-ea"/>
              <a:cs typeface="Arial"/>
            </a:endParaRPr>
          </a:p>
        </p:txBody>
      </p:sp>
    </p:spTree>
  </p:cSld>
  <p:clrMapOvr>
    <a:masterClrMapping/>
  </p:clrMapOvr>
  <p:transition xmlns:p14="http://schemas.microsoft.com/office/powerpoint/2010/main" spd="slow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 err="1"/>
              <a:t>lec</a:t>
            </a:r>
            <a:r>
              <a:rPr lang="en-US" dirty="0" smtClean="0"/>
              <a:t> 8W.</a:t>
            </a:r>
            <a:fld id="{8CB76801-ECFD-4E75-B29A-84CDB3DBBAA0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72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772250" y="139064"/>
            <a:ext cx="5653263" cy="1297893"/>
          </a:xfrm>
          <a:noFill/>
          <a:ln/>
        </p:spPr>
        <p:txBody>
          <a:bodyPr/>
          <a:lstStyle/>
          <a:p>
            <a:r>
              <a:rPr lang="en-US" sz="6600" dirty="0" smtClean="0"/>
              <a:t>unique paths</a:t>
            </a:r>
            <a:endParaRPr lang="en-US" sz="66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90289" y="1901752"/>
            <a:ext cx="8580292" cy="3096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A tree i</a:t>
            </a:r>
            <a:r>
              <a:rPr kumimoji="0" lang="en-US" altLang="zh-CN" sz="6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s a g</a:t>
            </a:r>
            <a:r>
              <a:rPr kumimoji="0" lang="en-US" altLang="zh-CN" sz="6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raph with</a:t>
            </a:r>
            <a:r>
              <a:rPr kumimoji="0" lang="en-US" altLang="zh-CN" sz="60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</a:t>
            </a:r>
            <a:r>
              <a:rPr kumimoji="0" lang="en-US" altLang="zh-CN" sz="6000" b="0" i="0" u="none" strike="noStrike" kern="0" cap="none" spc="0" normalizeH="0" noProof="0" dirty="0" smtClean="0">
                <a:ln>
                  <a:noFill/>
                </a:ln>
                <a:solidFill>
                  <a:srgbClr val="C30778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unique paths</a:t>
            </a:r>
            <a:r>
              <a:rPr kumimoji="0" lang="en-US" altLang="zh-CN" sz="60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between every pair of vertices.</a:t>
            </a:r>
            <a:endParaRPr kumimoji="0" lang="en-US" altLang="zh-CN" sz="6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3477428"/>
      </p:ext>
    </p:extLst>
  </p:cSld>
  <p:clrMapOvr>
    <a:masterClrMapping/>
  </p:clrMapOvr>
  <p:transition xmlns:p14="http://schemas.microsoft.com/office/powerpoint/2010/main">
    <p:fade thruBlk="1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Chromatic Number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7500" y="1130300"/>
            <a:ext cx="8663214" cy="3831771"/>
          </a:xfrm>
        </p:spPr>
        <p:txBody>
          <a:bodyPr/>
          <a:lstStyle/>
          <a:p>
            <a:pPr lvl="1">
              <a:buFontTx/>
              <a:buNone/>
            </a:pPr>
            <a:r>
              <a:rPr lang="en-US" sz="5400" dirty="0" smtClean="0">
                <a:solidFill>
                  <a:srgbClr val="0033CC"/>
                </a:solidFill>
              </a:rPr>
              <a:t>chromatic number,</a:t>
            </a:r>
            <a:r>
              <a:rPr lang="en-US" sz="5400" dirty="0" smtClean="0">
                <a:solidFill>
                  <a:srgbClr val="0033CC"/>
                </a:solidFill>
                <a:latin typeface="Euclid Symbol" charset="2"/>
                <a:cs typeface="Euclid Symbol" charset="2"/>
              </a:rPr>
              <a:t> </a:t>
            </a:r>
            <a:r>
              <a:rPr lang="en-US" sz="6600" b="1" dirty="0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χ</a:t>
            </a:r>
            <a:r>
              <a:rPr lang="en-US" sz="6600" dirty="0" smtClean="0">
                <a:solidFill>
                  <a:srgbClr val="0033CC"/>
                </a:solidFill>
                <a:sym typeface="Euclid Symbol" pitchFamily="18" charset="2"/>
              </a:rPr>
              <a:t>(</a:t>
            </a:r>
            <a:r>
              <a:rPr lang="en-US" sz="6600" dirty="0" smtClean="0">
                <a:solidFill>
                  <a:srgbClr val="0000FF"/>
                </a:solidFill>
                <a:sym typeface="Euclid Symbol" pitchFamily="18" charset="2"/>
              </a:rPr>
              <a:t>G</a:t>
            </a:r>
            <a:r>
              <a:rPr lang="en-US" sz="6600" dirty="0" smtClean="0">
                <a:solidFill>
                  <a:srgbClr val="0033CC"/>
                </a:solidFill>
                <a:sym typeface="Euclid Symbol" pitchFamily="18" charset="2"/>
              </a:rPr>
              <a:t>)</a:t>
            </a:r>
          </a:p>
          <a:p>
            <a:pPr lvl="1">
              <a:buFontTx/>
              <a:buNone/>
            </a:pPr>
            <a:r>
              <a:rPr lang="en-US" sz="5400" dirty="0" smtClean="0">
                <a:solidFill>
                  <a:srgbClr val="930093"/>
                </a:solidFill>
                <a:sym typeface="Euclid Symbol" pitchFamily="18" charset="2"/>
              </a:rPr>
              <a:t>lemma:</a:t>
            </a:r>
            <a:endParaRPr lang="en-US" sz="6000" dirty="0" smtClean="0">
              <a:solidFill>
                <a:srgbClr val="930093"/>
              </a:solidFill>
              <a:sym typeface="Euclid Symbol" pitchFamily="18" charset="2"/>
            </a:endParaRPr>
          </a:p>
          <a:p>
            <a:pPr lvl="1" algn="ctr">
              <a:buFontTx/>
              <a:buNone/>
            </a:pPr>
            <a:r>
              <a:rPr lang="en-US" sz="8000" b="1" dirty="0" err="1" smtClean="0">
                <a:solidFill>
                  <a:srgbClr val="0033CC"/>
                </a:solidFill>
                <a:latin typeface="Euclid Symbol" charset="2"/>
                <a:cs typeface="Euclid Symbol" charset="2"/>
                <a:sym typeface="Euclid Symbol" pitchFamily="18" charset="2"/>
              </a:rPr>
              <a:t>χ</a:t>
            </a:r>
            <a:r>
              <a:rPr lang="en-US" sz="8000" dirty="0" err="1" smtClean="0">
                <a:solidFill>
                  <a:srgbClr val="0033CC"/>
                </a:solidFill>
                <a:sym typeface="Euclid Symbol" pitchFamily="18" charset="2"/>
              </a:rPr>
              <a:t>(</a:t>
            </a:r>
            <a:r>
              <a:rPr lang="en-US" sz="8000" dirty="0" err="1" smtClean="0">
                <a:sym typeface="Euclid Symbol" pitchFamily="18" charset="2"/>
              </a:rPr>
              <a:t>tree</a:t>
            </a:r>
            <a:r>
              <a:rPr lang="en-US" sz="8000" dirty="0" smtClean="0">
                <a:solidFill>
                  <a:srgbClr val="0033CC"/>
                </a:solidFill>
                <a:sym typeface="Euclid Symbol" pitchFamily="18" charset="2"/>
              </a:rPr>
              <a:t>) </a:t>
            </a:r>
            <a:r>
              <a:rPr lang="en-US" sz="8000" dirty="0" smtClean="0">
                <a:sym typeface="Euclid Symbol" pitchFamily="18" charset="2"/>
              </a:rPr>
              <a:t>=</a:t>
            </a:r>
            <a:r>
              <a:rPr lang="en-US" sz="8000" dirty="0" smtClean="0">
                <a:solidFill>
                  <a:srgbClr val="0033CC"/>
                </a:solidFill>
                <a:sym typeface="Euclid Symbol" pitchFamily="18" charset="2"/>
              </a:rPr>
              <a:t> 2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8W.</a:t>
            </a:r>
            <a:fld id="{C1F5F56B-8BAF-4761-B946-3F457091624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6613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191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31800" y="3048000"/>
            <a:ext cx="8026400" cy="3238500"/>
          </a:xfrm>
        </p:spPr>
        <p:txBody>
          <a:bodyPr/>
          <a:lstStyle/>
          <a:p>
            <a:pPr>
              <a:buFontTx/>
              <a:buNone/>
            </a:pPr>
            <a:r>
              <a:rPr lang="en-US" sz="4000" dirty="0" smtClean="0"/>
              <a:t>Pick any vertex as “root.”</a:t>
            </a:r>
          </a:p>
          <a:p>
            <a:pPr>
              <a:buFontTx/>
              <a:buNone/>
            </a:pPr>
            <a:r>
              <a:rPr lang="en-US" sz="4000" dirty="0" smtClean="0"/>
              <a:t>if (unique) path from root is</a:t>
            </a:r>
          </a:p>
          <a:p>
            <a:pPr>
              <a:buFontTx/>
              <a:buNone/>
            </a:pPr>
            <a:r>
              <a:rPr lang="en-US" sz="4000" dirty="0" smtClean="0"/>
              <a:t>even length:        </a:t>
            </a:r>
          </a:p>
          <a:p>
            <a:pPr>
              <a:buFontTx/>
              <a:buNone/>
            </a:pPr>
            <a:r>
              <a:rPr lang="en-US" sz="4000" dirty="0" smtClean="0"/>
              <a:t>odd length: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title"/>
          </p:nvPr>
        </p:nvSpPr>
        <p:spPr>
          <a:xfrm>
            <a:off x="2108226" y="0"/>
            <a:ext cx="5740374" cy="1143000"/>
          </a:xfrm>
        </p:spPr>
        <p:txBody>
          <a:bodyPr/>
          <a:lstStyle/>
          <a:p>
            <a:r>
              <a:rPr lang="en-US" dirty="0" smtClean="0"/>
              <a:t>Trees are 2-colorable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724400" y="1035050"/>
            <a:ext cx="2387600" cy="755650"/>
            <a:chOff x="2976" y="652"/>
            <a:chExt cx="1504" cy="476"/>
          </a:xfrm>
        </p:grpSpPr>
        <p:sp>
          <p:nvSpPr>
            <p:cNvPr id="37941" name="Text Box 5"/>
            <p:cNvSpPr txBox="1">
              <a:spLocks noChangeArrowheads="1"/>
            </p:cNvSpPr>
            <p:nvPr/>
          </p:nvSpPr>
          <p:spPr bwMode="auto">
            <a:xfrm>
              <a:off x="3782" y="652"/>
              <a:ext cx="698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 sz="3600" dirty="0">
                  <a:latin typeface="+mj-lt"/>
                </a:rPr>
                <a:t>root</a:t>
              </a:r>
            </a:p>
          </p:txBody>
        </p:sp>
        <p:sp>
          <p:nvSpPr>
            <p:cNvPr id="37942" name="Freeform 6"/>
            <p:cNvSpPr>
              <a:spLocks/>
            </p:cNvSpPr>
            <p:nvPr/>
          </p:nvSpPr>
          <p:spPr bwMode="auto">
            <a:xfrm>
              <a:off x="2976" y="720"/>
              <a:ext cx="816" cy="408"/>
            </a:xfrm>
            <a:custGeom>
              <a:avLst/>
              <a:gdLst>
                <a:gd name="T0" fmla="*/ 0 w 816"/>
                <a:gd name="T1" fmla="*/ 144 h 408"/>
                <a:gd name="T2" fmla="*/ 240 w 816"/>
                <a:gd name="T3" fmla="*/ 0 h 408"/>
                <a:gd name="T4" fmla="*/ 432 w 816"/>
                <a:gd name="T5" fmla="*/ 144 h 408"/>
                <a:gd name="T6" fmla="*/ 672 w 816"/>
                <a:gd name="T7" fmla="*/ 384 h 408"/>
                <a:gd name="T8" fmla="*/ 816 w 816"/>
                <a:gd name="T9" fmla="*/ 288 h 4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16"/>
                <a:gd name="T16" fmla="*/ 0 h 408"/>
                <a:gd name="T17" fmla="*/ 816 w 816"/>
                <a:gd name="T18" fmla="*/ 408 h 4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16" h="408">
                  <a:moveTo>
                    <a:pt x="0" y="144"/>
                  </a:moveTo>
                  <a:cubicBezTo>
                    <a:pt x="84" y="72"/>
                    <a:pt x="168" y="0"/>
                    <a:pt x="240" y="0"/>
                  </a:cubicBezTo>
                  <a:cubicBezTo>
                    <a:pt x="312" y="0"/>
                    <a:pt x="360" y="80"/>
                    <a:pt x="432" y="144"/>
                  </a:cubicBezTo>
                  <a:cubicBezTo>
                    <a:pt x="504" y="208"/>
                    <a:pt x="608" y="360"/>
                    <a:pt x="672" y="384"/>
                  </a:cubicBezTo>
                  <a:cubicBezTo>
                    <a:pt x="736" y="408"/>
                    <a:pt x="776" y="348"/>
                    <a:pt x="816" y="28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prstDash val="sysDot"/>
              <a:round/>
              <a:headEnd type="stealth" w="lg" len="lg"/>
              <a:tailEnd type="none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3581400" y="1295400"/>
            <a:ext cx="2286000" cy="1828800"/>
            <a:chOff x="2256" y="816"/>
            <a:chExt cx="1440" cy="1152"/>
          </a:xfrm>
        </p:grpSpPr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2256" y="816"/>
              <a:ext cx="1152" cy="912"/>
              <a:chOff x="2256" y="816"/>
              <a:chExt cx="1152" cy="912"/>
            </a:xfrm>
          </p:grpSpPr>
          <p:sp>
            <p:nvSpPr>
              <p:cNvPr id="37926" name="Oval 9"/>
              <p:cNvSpPr>
                <a:spLocks noChangeArrowheads="1"/>
              </p:cNvSpPr>
              <p:nvPr/>
            </p:nvSpPr>
            <p:spPr bwMode="auto">
              <a:xfrm>
                <a:off x="2736" y="816"/>
                <a:ext cx="144" cy="144"/>
              </a:xfrm>
              <a:prstGeom prst="ellipse">
                <a:avLst/>
              </a:prstGeom>
              <a:solidFill>
                <a:srgbClr val="0000FF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27" name="Oval 10"/>
              <p:cNvSpPr>
                <a:spLocks noChangeArrowheads="1"/>
              </p:cNvSpPr>
              <p:nvPr/>
            </p:nvSpPr>
            <p:spPr bwMode="auto">
              <a:xfrm>
                <a:off x="2736" y="1152"/>
                <a:ext cx="144" cy="144"/>
              </a:xfrm>
              <a:prstGeom prst="ellipse">
                <a:avLst/>
              </a:prstGeom>
              <a:solidFill>
                <a:srgbClr val="0000FF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28" name="Oval 11"/>
              <p:cNvSpPr>
                <a:spLocks noChangeArrowheads="1"/>
              </p:cNvSpPr>
              <p:nvPr/>
            </p:nvSpPr>
            <p:spPr bwMode="auto">
              <a:xfrm>
                <a:off x="3120" y="1152"/>
                <a:ext cx="144" cy="144"/>
              </a:xfrm>
              <a:prstGeom prst="ellipse">
                <a:avLst/>
              </a:prstGeom>
              <a:solidFill>
                <a:srgbClr val="0000FF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29" name="Oval 12"/>
              <p:cNvSpPr>
                <a:spLocks noChangeArrowheads="1"/>
              </p:cNvSpPr>
              <p:nvPr/>
            </p:nvSpPr>
            <p:spPr bwMode="auto">
              <a:xfrm>
                <a:off x="2400" y="1152"/>
                <a:ext cx="144" cy="144"/>
              </a:xfrm>
              <a:prstGeom prst="ellipse">
                <a:avLst/>
              </a:prstGeom>
              <a:solidFill>
                <a:srgbClr val="0000FF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30" name="Oval 13"/>
              <p:cNvSpPr>
                <a:spLocks noChangeArrowheads="1"/>
              </p:cNvSpPr>
              <p:nvPr/>
            </p:nvSpPr>
            <p:spPr bwMode="auto">
              <a:xfrm>
                <a:off x="2256" y="1584"/>
                <a:ext cx="144" cy="144"/>
              </a:xfrm>
              <a:prstGeom prst="ellipse">
                <a:avLst/>
              </a:prstGeom>
              <a:solidFill>
                <a:srgbClr val="0000FF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31" name="Oval 14"/>
              <p:cNvSpPr>
                <a:spLocks noChangeArrowheads="1"/>
              </p:cNvSpPr>
              <p:nvPr/>
            </p:nvSpPr>
            <p:spPr bwMode="auto">
              <a:xfrm>
                <a:off x="2592" y="1584"/>
                <a:ext cx="144" cy="144"/>
              </a:xfrm>
              <a:prstGeom prst="ellipse">
                <a:avLst/>
              </a:prstGeom>
              <a:solidFill>
                <a:srgbClr val="0000FF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32" name="Oval 15"/>
              <p:cNvSpPr>
                <a:spLocks noChangeArrowheads="1"/>
              </p:cNvSpPr>
              <p:nvPr/>
            </p:nvSpPr>
            <p:spPr bwMode="auto">
              <a:xfrm>
                <a:off x="2880" y="1584"/>
                <a:ext cx="144" cy="144"/>
              </a:xfrm>
              <a:prstGeom prst="ellipse">
                <a:avLst/>
              </a:prstGeom>
              <a:solidFill>
                <a:srgbClr val="0000FF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33" name="Oval 16"/>
              <p:cNvSpPr>
                <a:spLocks noChangeArrowheads="1"/>
              </p:cNvSpPr>
              <p:nvPr/>
            </p:nvSpPr>
            <p:spPr bwMode="auto">
              <a:xfrm>
                <a:off x="3264" y="1584"/>
                <a:ext cx="144" cy="144"/>
              </a:xfrm>
              <a:prstGeom prst="ellipse">
                <a:avLst/>
              </a:prstGeom>
              <a:solidFill>
                <a:srgbClr val="0000FF"/>
              </a:solidFill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37934" name="AutoShape 17"/>
              <p:cNvCxnSpPr>
                <a:cxnSpLocks noChangeShapeType="1"/>
                <a:stCxn id="37926" idx="4"/>
                <a:endCxn id="37927" idx="0"/>
              </p:cNvCxnSpPr>
              <p:nvPr/>
            </p:nvCxnSpPr>
            <p:spPr bwMode="auto">
              <a:xfrm>
                <a:off x="2808" y="960"/>
                <a:ext cx="0" cy="192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37935" name="AutoShape 18"/>
              <p:cNvCxnSpPr>
                <a:cxnSpLocks noChangeShapeType="1"/>
                <a:stCxn id="37926" idx="3"/>
                <a:endCxn id="37929" idx="0"/>
              </p:cNvCxnSpPr>
              <p:nvPr/>
            </p:nvCxnSpPr>
            <p:spPr bwMode="auto">
              <a:xfrm flipH="1">
                <a:off x="2472" y="939"/>
                <a:ext cx="285" cy="213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37936" name="AutoShape 19"/>
              <p:cNvCxnSpPr>
                <a:cxnSpLocks noChangeShapeType="1"/>
                <a:stCxn id="37926" idx="5"/>
                <a:endCxn id="37928" idx="0"/>
              </p:cNvCxnSpPr>
              <p:nvPr/>
            </p:nvCxnSpPr>
            <p:spPr bwMode="auto">
              <a:xfrm>
                <a:off x="2859" y="939"/>
                <a:ext cx="333" cy="213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37937" name="AutoShape 20"/>
              <p:cNvCxnSpPr>
                <a:cxnSpLocks noChangeShapeType="1"/>
                <a:stCxn id="37927" idx="4"/>
                <a:endCxn id="37931" idx="0"/>
              </p:cNvCxnSpPr>
              <p:nvPr/>
            </p:nvCxnSpPr>
            <p:spPr bwMode="auto">
              <a:xfrm flipH="1">
                <a:off x="2664" y="1296"/>
                <a:ext cx="144" cy="288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37938" name="AutoShape 21"/>
              <p:cNvCxnSpPr>
                <a:cxnSpLocks noChangeShapeType="1"/>
                <a:stCxn id="37927" idx="4"/>
                <a:endCxn id="37932" idx="0"/>
              </p:cNvCxnSpPr>
              <p:nvPr/>
            </p:nvCxnSpPr>
            <p:spPr bwMode="auto">
              <a:xfrm>
                <a:off x="2808" y="1296"/>
                <a:ext cx="144" cy="288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37939" name="AutoShape 22"/>
              <p:cNvCxnSpPr>
                <a:cxnSpLocks noChangeShapeType="1"/>
                <a:stCxn id="37929" idx="3"/>
                <a:endCxn id="37930" idx="0"/>
              </p:cNvCxnSpPr>
              <p:nvPr/>
            </p:nvCxnSpPr>
            <p:spPr bwMode="auto">
              <a:xfrm flipH="1">
                <a:off x="2328" y="1275"/>
                <a:ext cx="93" cy="309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  <p:cxnSp>
            <p:nvCxnSpPr>
              <p:cNvPr id="37940" name="AutoShape 23"/>
              <p:cNvCxnSpPr>
                <a:cxnSpLocks noChangeShapeType="1"/>
                <a:stCxn id="37928" idx="5"/>
                <a:endCxn id="37933" idx="0"/>
              </p:cNvCxnSpPr>
              <p:nvPr/>
            </p:nvCxnSpPr>
            <p:spPr bwMode="auto">
              <a:xfrm>
                <a:off x="3243" y="1275"/>
                <a:ext cx="93" cy="309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none" w="lg" len="lg"/>
              </a:ln>
            </p:spPr>
          </p:cxnSp>
        </p:grpSp>
        <p:sp>
          <p:nvSpPr>
            <p:cNvPr id="37909" name="Oval 24"/>
            <p:cNvSpPr>
              <a:spLocks noChangeArrowheads="1"/>
            </p:cNvSpPr>
            <p:nvPr/>
          </p:nvSpPr>
          <p:spPr bwMode="auto">
            <a:xfrm>
              <a:off x="2736" y="816"/>
              <a:ext cx="144" cy="144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0" name="Oval 25"/>
            <p:cNvSpPr>
              <a:spLocks noChangeArrowheads="1"/>
            </p:cNvSpPr>
            <p:nvPr/>
          </p:nvSpPr>
          <p:spPr bwMode="auto">
            <a:xfrm>
              <a:off x="2736" y="1152"/>
              <a:ext cx="144" cy="144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1" name="Oval 26"/>
            <p:cNvSpPr>
              <a:spLocks noChangeArrowheads="1"/>
            </p:cNvSpPr>
            <p:nvPr/>
          </p:nvSpPr>
          <p:spPr bwMode="auto">
            <a:xfrm>
              <a:off x="3120" y="1152"/>
              <a:ext cx="144" cy="144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2" name="Oval 27"/>
            <p:cNvSpPr>
              <a:spLocks noChangeArrowheads="1"/>
            </p:cNvSpPr>
            <p:nvPr/>
          </p:nvSpPr>
          <p:spPr bwMode="auto">
            <a:xfrm>
              <a:off x="2400" y="1152"/>
              <a:ext cx="144" cy="144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3" name="Oval 28"/>
            <p:cNvSpPr>
              <a:spLocks noChangeArrowheads="1"/>
            </p:cNvSpPr>
            <p:nvPr/>
          </p:nvSpPr>
          <p:spPr bwMode="auto">
            <a:xfrm>
              <a:off x="2256" y="1584"/>
              <a:ext cx="144" cy="144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4" name="Oval 29"/>
            <p:cNvSpPr>
              <a:spLocks noChangeArrowheads="1"/>
            </p:cNvSpPr>
            <p:nvPr/>
          </p:nvSpPr>
          <p:spPr bwMode="auto">
            <a:xfrm>
              <a:off x="2592" y="1584"/>
              <a:ext cx="144" cy="144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5" name="Oval 30"/>
            <p:cNvSpPr>
              <a:spLocks noChangeArrowheads="1"/>
            </p:cNvSpPr>
            <p:nvPr/>
          </p:nvSpPr>
          <p:spPr bwMode="auto">
            <a:xfrm>
              <a:off x="2880" y="1584"/>
              <a:ext cx="144" cy="144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6" name="Oval 31"/>
            <p:cNvSpPr>
              <a:spLocks noChangeArrowheads="1"/>
            </p:cNvSpPr>
            <p:nvPr/>
          </p:nvSpPr>
          <p:spPr bwMode="auto">
            <a:xfrm>
              <a:off x="3264" y="1584"/>
              <a:ext cx="144" cy="144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7917" name="AutoShape 32"/>
            <p:cNvCxnSpPr>
              <a:cxnSpLocks noChangeShapeType="1"/>
              <a:stCxn id="37909" idx="4"/>
              <a:endCxn id="37910" idx="0"/>
            </p:cNvCxnSpPr>
            <p:nvPr/>
          </p:nvCxnSpPr>
          <p:spPr bwMode="auto">
            <a:xfrm>
              <a:off x="2808" y="968"/>
              <a:ext cx="0" cy="17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7918" name="AutoShape 33"/>
            <p:cNvCxnSpPr>
              <a:cxnSpLocks noChangeShapeType="1"/>
              <a:stCxn id="37909" idx="3"/>
              <a:endCxn id="37912" idx="0"/>
            </p:cNvCxnSpPr>
            <p:nvPr/>
          </p:nvCxnSpPr>
          <p:spPr bwMode="auto">
            <a:xfrm flipH="1">
              <a:off x="2472" y="947"/>
              <a:ext cx="285" cy="19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7919" name="AutoShape 34"/>
            <p:cNvCxnSpPr>
              <a:cxnSpLocks noChangeShapeType="1"/>
              <a:stCxn id="37909" idx="5"/>
              <a:endCxn id="37911" idx="0"/>
            </p:cNvCxnSpPr>
            <p:nvPr/>
          </p:nvCxnSpPr>
          <p:spPr bwMode="auto">
            <a:xfrm>
              <a:off x="2859" y="947"/>
              <a:ext cx="333" cy="19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7920" name="AutoShape 35"/>
            <p:cNvCxnSpPr>
              <a:cxnSpLocks noChangeShapeType="1"/>
              <a:stCxn id="37910" idx="4"/>
              <a:endCxn id="37914" idx="0"/>
            </p:cNvCxnSpPr>
            <p:nvPr/>
          </p:nvCxnSpPr>
          <p:spPr bwMode="auto">
            <a:xfrm flipH="1">
              <a:off x="2664" y="1304"/>
              <a:ext cx="144" cy="27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7921" name="AutoShape 36"/>
            <p:cNvCxnSpPr>
              <a:cxnSpLocks noChangeShapeType="1"/>
              <a:stCxn id="37910" idx="4"/>
              <a:endCxn id="37915" idx="0"/>
            </p:cNvCxnSpPr>
            <p:nvPr/>
          </p:nvCxnSpPr>
          <p:spPr bwMode="auto">
            <a:xfrm>
              <a:off x="2808" y="1304"/>
              <a:ext cx="144" cy="27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7922" name="AutoShape 37"/>
            <p:cNvCxnSpPr>
              <a:cxnSpLocks noChangeShapeType="1"/>
              <a:stCxn id="37912" idx="3"/>
              <a:endCxn id="37913" idx="0"/>
            </p:cNvCxnSpPr>
            <p:nvPr/>
          </p:nvCxnSpPr>
          <p:spPr bwMode="auto">
            <a:xfrm flipH="1">
              <a:off x="2328" y="1283"/>
              <a:ext cx="93" cy="29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cxnSp>
          <p:nvCxnSpPr>
            <p:cNvPr id="37923" name="AutoShape 38"/>
            <p:cNvCxnSpPr>
              <a:cxnSpLocks noChangeShapeType="1"/>
              <a:stCxn id="37911" idx="5"/>
              <a:endCxn id="37916" idx="0"/>
            </p:cNvCxnSpPr>
            <p:nvPr/>
          </p:nvCxnSpPr>
          <p:spPr bwMode="auto">
            <a:xfrm>
              <a:off x="3243" y="1283"/>
              <a:ext cx="93" cy="29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  <p:sp>
          <p:nvSpPr>
            <p:cNvPr id="37924" name="Oval 39"/>
            <p:cNvSpPr>
              <a:spLocks noChangeArrowheads="1"/>
            </p:cNvSpPr>
            <p:nvPr/>
          </p:nvSpPr>
          <p:spPr bwMode="auto">
            <a:xfrm>
              <a:off x="3552" y="1824"/>
              <a:ext cx="144" cy="144"/>
            </a:xfrm>
            <a:prstGeom prst="ellipse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37925" name="AutoShape 40"/>
            <p:cNvCxnSpPr>
              <a:cxnSpLocks noChangeShapeType="1"/>
              <a:stCxn id="37916" idx="5"/>
              <a:endCxn id="37924" idx="1"/>
            </p:cNvCxnSpPr>
            <p:nvPr/>
          </p:nvCxnSpPr>
          <p:spPr bwMode="auto">
            <a:xfrm>
              <a:off x="3387" y="1715"/>
              <a:ext cx="186" cy="12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</p:cxnSp>
      </p:grpSp>
      <p:sp>
        <p:nvSpPr>
          <p:cNvPr id="193577" name="Oval 41"/>
          <p:cNvSpPr>
            <a:spLocks noChangeArrowheads="1"/>
          </p:cNvSpPr>
          <p:nvPr/>
        </p:nvSpPr>
        <p:spPr bwMode="auto">
          <a:xfrm>
            <a:off x="4343400" y="1295400"/>
            <a:ext cx="228600" cy="228600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3578" name="Oval 42"/>
          <p:cNvSpPr>
            <a:spLocks noChangeArrowheads="1"/>
          </p:cNvSpPr>
          <p:nvPr/>
        </p:nvSpPr>
        <p:spPr bwMode="auto">
          <a:xfrm>
            <a:off x="3683000" y="4635500"/>
            <a:ext cx="482600" cy="4953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3579" name="Oval 43"/>
          <p:cNvSpPr>
            <a:spLocks noChangeArrowheads="1"/>
          </p:cNvSpPr>
          <p:nvPr/>
        </p:nvSpPr>
        <p:spPr bwMode="auto">
          <a:xfrm>
            <a:off x="3657600" y="5384800"/>
            <a:ext cx="482600" cy="4953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44"/>
          <p:cNvGrpSpPr>
            <a:grpSpLocks/>
          </p:cNvGrpSpPr>
          <p:nvPr/>
        </p:nvGrpSpPr>
        <p:grpSpPr bwMode="auto">
          <a:xfrm>
            <a:off x="3810000" y="1828800"/>
            <a:ext cx="1371600" cy="228600"/>
            <a:chOff x="2400" y="1152"/>
            <a:chExt cx="864" cy="144"/>
          </a:xfrm>
        </p:grpSpPr>
        <p:sp>
          <p:nvSpPr>
            <p:cNvPr id="37905" name="Oval 45"/>
            <p:cNvSpPr>
              <a:spLocks noChangeArrowheads="1"/>
            </p:cNvSpPr>
            <p:nvPr/>
          </p:nvSpPr>
          <p:spPr bwMode="auto">
            <a:xfrm>
              <a:off x="2736" y="1152"/>
              <a:ext cx="144" cy="144"/>
            </a:xfrm>
            <a:prstGeom prst="ellipse">
              <a:avLst/>
            </a:prstGeom>
            <a:solidFill>
              <a:srgbClr val="008000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6" name="Oval 46"/>
            <p:cNvSpPr>
              <a:spLocks noChangeArrowheads="1"/>
            </p:cNvSpPr>
            <p:nvPr/>
          </p:nvSpPr>
          <p:spPr bwMode="auto">
            <a:xfrm>
              <a:off x="3120" y="1152"/>
              <a:ext cx="144" cy="144"/>
            </a:xfrm>
            <a:prstGeom prst="ellipse">
              <a:avLst/>
            </a:prstGeom>
            <a:solidFill>
              <a:srgbClr val="008000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7" name="Oval 47"/>
            <p:cNvSpPr>
              <a:spLocks noChangeArrowheads="1"/>
            </p:cNvSpPr>
            <p:nvPr/>
          </p:nvSpPr>
          <p:spPr bwMode="auto">
            <a:xfrm>
              <a:off x="2400" y="1152"/>
              <a:ext cx="144" cy="144"/>
            </a:xfrm>
            <a:prstGeom prst="ellipse">
              <a:avLst/>
            </a:prstGeom>
            <a:solidFill>
              <a:srgbClr val="008000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48"/>
          <p:cNvGrpSpPr>
            <a:grpSpLocks/>
          </p:cNvGrpSpPr>
          <p:nvPr/>
        </p:nvGrpSpPr>
        <p:grpSpPr bwMode="auto">
          <a:xfrm>
            <a:off x="3581400" y="2514600"/>
            <a:ext cx="1828800" cy="228600"/>
            <a:chOff x="2256" y="1584"/>
            <a:chExt cx="1152" cy="144"/>
          </a:xfrm>
        </p:grpSpPr>
        <p:sp>
          <p:nvSpPr>
            <p:cNvPr id="37901" name="Oval 49"/>
            <p:cNvSpPr>
              <a:spLocks noChangeArrowheads="1"/>
            </p:cNvSpPr>
            <p:nvPr/>
          </p:nvSpPr>
          <p:spPr bwMode="auto">
            <a:xfrm>
              <a:off x="2256" y="1584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2" name="Oval 50"/>
            <p:cNvSpPr>
              <a:spLocks noChangeArrowheads="1"/>
            </p:cNvSpPr>
            <p:nvPr/>
          </p:nvSpPr>
          <p:spPr bwMode="auto">
            <a:xfrm>
              <a:off x="2592" y="1584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3" name="Oval 51"/>
            <p:cNvSpPr>
              <a:spLocks noChangeArrowheads="1"/>
            </p:cNvSpPr>
            <p:nvPr/>
          </p:nvSpPr>
          <p:spPr bwMode="auto">
            <a:xfrm>
              <a:off x="2880" y="1584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4" name="Oval 52"/>
            <p:cNvSpPr>
              <a:spLocks noChangeArrowheads="1"/>
            </p:cNvSpPr>
            <p:nvPr/>
          </p:nvSpPr>
          <p:spPr bwMode="auto">
            <a:xfrm>
              <a:off x="3264" y="1584"/>
              <a:ext cx="144" cy="14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 type="non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3589" name="Oval 53"/>
          <p:cNvSpPr>
            <a:spLocks noChangeArrowheads="1"/>
          </p:cNvSpPr>
          <p:nvPr/>
        </p:nvSpPr>
        <p:spPr bwMode="auto">
          <a:xfrm>
            <a:off x="5638800" y="2895600"/>
            <a:ext cx="228600" cy="228600"/>
          </a:xfrm>
          <a:prstGeom prst="ellipse">
            <a:avLst/>
          </a:prstGeom>
          <a:solidFill>
            <a:srgbClr val="008000"/>
          </a:solidFill>
          <a:ln w="254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Rectangle 1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/>
              <a:t>lec</a:t>
            </a:r>
            <a:r>
              <a:rPr lang="en-US" dirty="0" smtClean="0"/>
              <a:t> 8W.</a:t>
            </a:r>
            <a:fld id="{25F652F5-CA01-4A91-AD70-A2B3B3C8B11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694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:fade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3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935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3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93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93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935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93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93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77" grpId="0" animBg="1"/>
      <p:bldP spid="193578" grpId="0" animBg="1"/>
      <p:bldP spid="193579" grpId="0" animBg="1"/>
      <p:bldP spid="193589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2PSBATCH" val="latex --interaction=nonstopmode %.tex; dvips -D 300 -o %.ps %.dvi"/>
  <p:tag name="USEAMSFONTS" val="1"/>
  <p:tag name="USEBOLDAMS" val="1"/>
  <p:tag name="TEX2PS" val="latex %.tex; dvips -D 300 -o %.ps %.dvi"/>
  <p:tag name="EXTERNALEDITCOMMAND" val="notepad %"/>
  <p:tag name="GHOSTSCRIPTCOMMAND" val="gswin32c"/>
  <p:tag name="DEFAULTFONTSIZE" val="12"/>
  <p:tag name="DEFAULTBITMAP" val="png16m"/>
  <p:tag name="DEFAULTBLEND" val="0"/>
  <p:tag name="DEFAULTTRANSPARENT" val="0"/>
  <p:tag name="DEFAULTWORKAROUNDTRANSPARENCYBUG" val="0"/>
  <p:tag name="DEFAULTRESOLUTION" val="1200"/>
  <p:tag name="DEFAULTWORDWRAP" val="1"/>
  <p:tag name="DEFAULTMAGNIFICATION" val="2000"/>
  <p:tag name="DEFAULTWIDTH" val="348"/>
  <p:tag name="DEFAULTHEIGHT" val="360"/>
  <p:tag name="DEFAULTDISPLAYSOURCE" val="\documentclass{article}\pagestyle{empty}&#10;\input{c:/work/42/S07/latex-macros/texpoint.sty}&#10;%\usepackage{latex-macros/texpoint}&#10;&#10;\begin{document}&#10;$&#10;$&#10;\end{document}&#10;"/>
  <p:tag name="EMBEDFONTS" val="1"/>
</p:tagLst>
</file>

<file path=ppt/theme/theme1.xml><?xml version="1.0" encoding="utf-8"?>
<a:theme xmlns:a="http://schemas.openxmlformats.org/drawingml/2006/main" name="6.042 Lecture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CC0000"/>
      </a:accent2>
      <a:accent3>
        <a:srgbClr val="FFFFFF"/>
      </a:accent3>
      <a:accent4>
        <a:srgbClr val="000000"/>
      </a:accent4>
      <a:accent5>
        <a:srgbClr val="E2E2FF"/>
      </a:accent5>
      <a:accent6>
        <a:srgbClr val="B90000"/>
      </a:accent6>
      <a:hlink>
        <a:srgbClr val="CC0000"/>
      </a:hlink>
      <a:folHlink>
        <a:srgbClr val="009999"/>
      </a:folHlink>
    </a:clrScheme>
    <a:fontScheme name="6.042 Lecture Templat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ysDash"/>
          <a:round/>
          <a:headEnd type="none" w="med" len="med"/>
          <a:tailEnd type="none" w="lg" len="lg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4400" dirty="0" smtClean="0">
            <a:latin typeface="+mj-lt"/>
          </a:defRPr>
        </a:defPPr>
      </a:lstStyle>
    </a:txDef>
  </a:objectDefaults>
  <a:extraClrSchemeLst>
    <a:extraClrScheme>
      <a:clrScheme name="6.042 Lecture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.042 Lecture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.042 Lecture Template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9999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B9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12801</TotalTime>
  <Words>84</Words>
  <Application>Microsoft Macintosh PowerPoint</Application>
  <PresentationFormat>On-screen Show (4:3)</PresentationFormat>
  <Paragraphs>20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6.042 Lecture Template</vt:lpstr>
      <vt:lpstr>PowerPoint Presentation</vt:lpstr>
      <vt:lpstr>unique paths</vt:lpstr>
      <vt:lpstr>Chromatic Number</vt:lpstr>
      <vt:lpstr>Trees are 2-colorable</vt:lpstr>
    </vt:vector>
  </TitlesOfParts>
  <Company>toc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cel</dc:creator>
  <cp:lastModifiedBy>Albert R Meyer</cp:lastModifiedBy>
  <cp:revision>1392</cp:revision>
  <cp:lastPrinted>2012-03-19T05:21:17Z</cp:lastPrinted>
  <dcterms:created xsi:type="dcterms:W3CDTF">2011-03-31T17:09:19Z</dcterms:created>
  <dcterms:modified xsi:type="dcterms:W3CDTF">2012-03-22T23:16:04Z</dcterms:modified>
</cp:coreProperties>
</file>