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1.bin" ContentType="application/vnd.openxmlformats-officedocument.oleObject"/>
  <Override PartName="/ppt/notesSlides/notesSlide12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7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3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24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29.bin" ContentType="application/vnd.openxmlformats-officedocument.oleObject"/>
  <Override PartName="/ppt/notesSlides/notesSlide27.xml" ContentType="application/vnd.openxmlformats-officedocument.presentationml.notesSlide+xml"/>
  <Override PartName="/ppt/embeddings/oleObject30.bin" ContentType="application/vnd.openxmlformats-officedocument.oleObject"/>
  <Override PartName="/ppt/notesSlides/notesSlide28.xml" ContentType="application/vnd.openxmlformats-officedocument.presentationml.notesSlide+xml"/>
  <Override PartName="/ppt/embeddings/oleObject31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7"/>
  </p:notesMasterIdLst>
  <p:handoutMasterIdLst>
    <p:handoutMasterId r:id="rId38"/>
  </p:handoutMasterIdLst>
  <p:sldIdLst>
    <p:sldId id="306" r:id="rId2"/>
    <p:sldId id="352" r:id="rId3"/>
    <p:sldId id="341" r:id="rId4"/>
    <p:sldId id="315" r:id="rId5"/>
    <p:sldId id="343" r:id="rId6"/>
    <p:sldId id="258" r:id="rId7"/>
    <p:sldId id="317" r:id="rId8"/>
    <p:sldId id="316" r:id="rId9"/>
    <p:sldId id="312" r:id="rId10"/>
    <p:sldId id="348" r:id="rId11"/>
    <p:sldId id="349" r:id="rId12"/>
    <p:sldId id="350" r:id="rId13"/>
    <p:sldId id="351" r:id="rId14"/>
    <p:sldId id="313" r:id="rId15"/>
    <p:sldId id="318" r:id="rId16"/>
    <p:sldId id="259" r:id="rId17"/>
    <p:sldId id="260" r:id="rId18"/>
    <p:sldId id="309" r:id="rId19"/>
    <p:sldId id="321" r:id="rId20"/>
    <p:sldId id="261" r:id="rId21"/>
    <p:sldId id="353" r:id="rId22"/>
    <p:sldId id="347" r:id="rId23"/>
    <p:sldId id="264" r:id="rId24"/>
    <p:sldId id="354" r:id="rId25"/>
    <p:sldId id="286" r:id="rId26"/>
    <p:sldId id="288" r:id="rId27"/>
    <p:sldId id="319" r:id="rId28"/>
    <p:sldId id="320" r:id="rId29"/>
    <p:sldId id="308" r:id="rId30"/>
    <p:sldId id="298" r:id="rId31"/>
    <p:sldId id="342" r:id="rId32"/>
    <p:sldId id="289" r:id="rId33"/>
    <p:sldId id="302" r:id="rId34"/>
    <p:sldId id="266" r:id="rId35"/>
    <p:sldId id="339" r:id="rId36"/>
  </p:sldIdLst>
  <p:sldSz cx="9144000" cy="6858000" type="screen4x3"/>
  <p:notesSz cx="7315200" cy="9601200"/>
  <p:custDataLst>
    <p:tags r:id="rId4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1472" y="-128"/>
      </p:cViewPr>
      <p:guideLst>
        <p:guide orient="horz" pos="2161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41565-A9B3-401A-B566-E8DD2D9EF78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C3FFD-F10D-4F3B-9F18-59B67A9B3B2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A3CA2-916B-43B8-98CE-E1396D1AE4F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8F84-63DF-41A5-B164-68108F49AA4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FFE3F3-AF62-46B7-9D2A-50E11FFE1D7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D86CA-7308-4060-BA80-6687A7ACAB2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363C2-3A80-4355-B6A5-052F8B41EBE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43B33-EB85-4A38-BCF8-55D52547317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09EF7-8FD4-487F-B1F0-2E54B207886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B577E-1C62-498E-97BE-A2DDA81F006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90A4-FF02-40A0-8C37-8FAE10CE0E26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A3D5C-B518-42C7-9197-3F2DF3C7EA0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B9A3D-6A9B-485C-8D91-7C55EF79B80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81550E-419E-49DD-AD89-5558CCF6CB3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320DE-676A-47D1-8D8A-51937269739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5C949-E4B4-4314-97A6-4DF96038B0A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10A67-3775-49DA-8188-C01B54C69B7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39100" y="6553200"/>
            <a:ext cx="110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</a:t>
            </a:r>
            <a:r>
              <a:rPr lang="en-US" sz="1200"/>
              <a:t>lec 1W.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74102" y="6553200"/>
            <a:ext cx="12698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lec</a:t>
            </a:r>
            <a:r>
              <a:rPr lang="en-US" sz="1200" dirty="0" smtClean="0"/>
              <a:t> 1W.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25241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February </a:t>
            </a:r>
            <a:r>
              <a:rPr lang="en-US" sz="1000" baseline="0" dirty="0" smtClean="0">
                <a:latin typeface="Comic Sans MS" pitchFamily="66" charset="0"/>
              </a:rPr>
              <a:t>6</a:t>
            </a:r>
            <a:r>
              <a:rPr lang="en-US" sz="1000" dirty="0" smtClean="0">
                <a:latin typeface="Comic Sans MS" pitchFamily="66" charset="0"/>
              </a:rPr>
              <a:t>,  2013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2013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650649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1.w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12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7" Type="http://schemas.openxmlformats.org/officeDocument/2006/relationships/hyperlink" Target="http://courses.csail.mit.edu/6.042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8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6042-webmaster@csail.mit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http://courses.csail.mit.edu/6.042</a:t>
            </a:r>
            <a:endParaRPr lang="en-US" sz="24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</a:p>
          <a:p>
            <a:pPr eaLnBrk="1" hangingPunct="1">
              <a:defRPr/>
            </a:pPr>
            <a:r>
              <a:rPr lang="en-US" sz="6000" b="1" dirty="0" smtClean="0"/>
              <a:t>Prof</a:t>
            </a:r>
            <a:r>
              <a:rPr lang="en-US" sz="6000" b="1" dirty="0" smtClean="0"/>
              <a:t>. Albert R Meyer</a:t>
            </a:r>
            <a:r>
              <a:rPr lang="en-US" sz="6000" b="1" dirty="0" smtClean="0">
                <a:solidFill>
                  <a:schemeClr val="accent1"/>
                </a:solidFill>
              </a:rPr>
              <a:t>*</a:t>
            </a:r>
            <a:endParaRPr lang="en-US" b="1" u="sng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Class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54" y="1316567"/>
            <a:ext cx="8949267" cy="4318000"/>
          </a:xfrm>
        </p:spPr>
        <p:txBody>
          <a:bodyPr/>
          <a:lstStyle/>
          <a:p>
            <a:r>
              <a:rPr lang="en-US" sz="4000" dirty="0" smtClean="0">
                <a:solidFill>
                  <a:srgbClr val="FF6600"/>
                </a:solidFill>
              </a:rPr>
              <a:t>required attendance</a:t>
            </a:r>
            <a:endParaRPr lang="en-US" sz="4000" dirty="0" smtClean="0"/>
          </a:p>
          <a:p>
            <a:r>
              <a:rPr lang="en-US" sz="4000" dirty="0" err="1" smtClean="0">
                <a:solidFill>
                  <a:srgbClr val="0000FF"/>
                </a:solidFill>
              </a:rPr>
              <a:t>miniquizzes</a:t>
            </a:r>
            <a:r>
              <a:rPr lang="en-US" sz="4000" dirty="0" smtClean="0"/>
              <a:t> most Mondays 15 min.</a:t>
            </a:r>
          </a:p>
          <a:p>
            <a:r>
              <a:rPr lang="en-US" sz="4000" dirty="0" err="1" smtClean="0">
                <a:solidFill>
                  <a:srgbClr val="0000FF"/>
                </a:solidFill>
              </a:rPr>
              <a:t>psets</a:t>
            </a:r>
            <a:r>
              <a:rPr lang="en-US" sz="4000" dirty="0" smtClean="0">
                <a:solidFill>
                  <a:srgbClr val="5959FF"/>
                </a:solidFill>
              </a:rPr>
              <a:t> </a:t>
            </a:r>
            <a:r>
              <a:rPr lang="en-US" sz="4000" dirty="0" smtClean="0"/>
              <a:t>due most Fridays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online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tutor</a:t>
            </a:r>
            <a:r>
              <a:rPr lang="en-US" sz="4000" dirty="0" smtClean="0"/>
              <a:t> problem due most days</a:t>
            </a:r>
          </a:p>
          <a:p>
            <a:r>
              <a:rPr lang="en-US" sz="4000" dirty="0" smtClean="0">
                <a:solidFill>
                  <a:srgbClr val="0000FF"/>
                </a:solidFill>
              </a:rPr>
              <a:t>comments</a:t>
            </a:r>
            <a:r>
              <a:rPr lang="en-US" sz="4000" dirty="0" smtClean="0"/>
              <a:t> in NB, Piazza </a:t>
            </a:r>
            <a:r>
              <a:rPr lang="en-US" sz="4000" dirty="0" smtClean="0">
                <a:solidFill>
                  <a:srgbClr val="077F15"/>
                </a:solidFill>
              </a:rPr>
              <a:t>optional</a:t>
            </a:r>
            <a:endParaRPr lang="en-US" sz="4000" dirty="0" smtClean="0">
              <a:solidFill>
                <a:srgbClr val="077F15"/>
              </a:solidFill>
            </a:endParaRPr>
          </a:p>
          <a:p>
            <a:r>
              <a:rPr lang="en-US" sz="4000" dirty="0" smtClean="0">
                <a:solidFill>
                  <a:srgbClr val="0000FF"/>
                </a:solidFill>
              </a:rPr>
              <a:t>midterm</a:t>
            </a:r>
            <a:r>
              <a:rPr lang="en-US" sz="4000" dirty="0" smtClean="0"/>
              <a:t>, 1 </a:t>
            </a:r>
            <a:r>
              <a:rPr lang="en-US" sz="4000" dirty="0"/>
              <a:t>hour 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609537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92098" y="6553200"/>
            <a:ext cx="951903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1W.</a:t>
            </a:r>
            <a:fld id="{DB6F0ED6-FEF5-4C9C-B1CC-29B47EC66FA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269" y="1424606"/>
            <a:ext cx="87926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good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an efficient way to learn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fun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like professional organizations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cope with diversity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learn to communicate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			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USUALLY</a:t>
            </a:r>
          </a:p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2828580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3344" y="6553200"/>
            <a:ext cx="980657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1W.</a:t>
            </a:r>
            <a:fld id="{DB6F0ED6-FEF5-4C9C-B1CC-29B47EC66FA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9714" y="1348800"/>
            <a:ext cx="844333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bad</a:t>
            </a:r>
            <a:r>
              <a:rPr lang="en-US" sz="4400" dirty="0" smtClean="0">
                <a:latin typeface="Comic Sans MS" pitchFamily="66" charset="0"/>
              </a:rPr>
              <a:t> about teams: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must be there </a:t>
            </a:r>
          </a:p>
          <a:p>
            <a:pPr marL="571500" indent="-571500" algn="l">
              <a:buFont typeface="Arial"/>
              <a:buChar char="•"/>
            </a:pPr>
            <a:r>
              <a:rPr lang="en-US" sz="4400" dirty="0" smtClean="0">
                <a:latin typeface="Comic Sans MS" pitchFamily="66" charset="0"/>
              </a:rPr>
              <a:t>unremitting</a:t>
            </a:r>
          </a:p>
          <a:p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         and sometimes:</a:t>
            </a:r>
            <a:endParaRPr lang="en-US" sz="4400" dirty="0" smtClean="0">
              <a:latin typeface="Comic Sans MS" pitchFamily="66" charset="0"/>
            </a:endParaRP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geniuses are slowed down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extremely weak left behind</a:t>
            </a:r>
          </a:p>
          <a:p>
            <a:pPr marL="1028700" lvl="1" indent="-571500">
              <a:buFont typeface="Wingdings" charset="2"/>
              <a:buChar char="§"/>
            </a:pPr>
            <a:r>
              <a:rPr lang="en-US" sz="4400" dirty="0" smtClean="0">
                <a:latin typeface="Comic Sans MS" pitchFamily="66" charset="0"/>
              </a:rPr>
              <a:t>deal with unpleasant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7919" y="1950323"/>
            <a:ext cx="293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prepared!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81180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63344" y="6553200"/>
            <a:ext cx="980657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1W.</a:t>
            </a:r>
            <a:fld id="{DB6F0ED6-FEF5-4C9C-B1CC-29B47EC66FA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798"/>
            <a:ext cx="5904037" cy="1197154"/>
          </a:xfrm>
        </p:spPr>
        <p:txBody>
          <a:bodyPr/>
          <a:lstStyle/>
          <a:p>
            <a:pPr algn="ctr"/>
            <a:r>
              <a:rPr lang="en-US" sz="4000" dirty="0" smtClean="0"/>
              <a:t>Teamwork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88122" y="1325901"/>
            <a:ext cx="70720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 smtClean="0">
                <a:latin typeface="Comic Sans MS" pitchFamily="66" charset="0"/>
              </a:rPr>
              <a:t>Your TA/LA will be working to bring out the 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good</a:t>
            </a:r>
            <a:r>
              <a:rPr lang="en-US" sz="6000" dirty="0" smtClean="0">
                <a:latin typeface="Comic Sans MS" pitchFamily="66" charset="0"/>
              </a:rPr>
              <a:t> and control the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bad</a:t>
            </a:r>
          </a:p>
          <a:p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(</a:t>
            </a:r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lecturer </a:t>
            </a:r>
            <a:r>
              <a:rPr lang="en-US" sz="6000" dirty="0" smtClean="0">
                <a:solidFill>
                  <a:srgbClr val="0D05A7"/>
                </a:solidFill>
                <a:latin typeface="Comic Sans MS" pitchFamily="66" charset="0"/>
              </a:rPr>
              <a:t>too)</a:t>
            </a:r>
          </a:p>
        </p:txBody>
      </p:sp>
    </p:spTree>
    <p:extLst>
      <p:ext uri="{BB962C8B-B14F-4D97-AF65-F5344CB8AC3E}">
        <p14:creationId xmlns:p14="http://schemas.microsoft.com/office/powerpoint/2010/main" val="1771144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0640BF1-4053-4C17-8310-27B8253C9775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" y="1625600"/>
            <a:ext cx="8915400" cy="3460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dirty="0" smtClean="0"/>
              <a:t>Say “hello” to your </a:t>
            </a:r>
            <a:r>
              <a:rPr lang="en-US" sz="6600" dirty="0" smtClean="0"/>
              <a:t>neighbors</a:t>
            </a:r>
            <a:r>
              <a:rPr lang="en-US" sz="8800" b="1" dirty="0" smtClean="0">
                <a:latin typeface="Euclid" pitchFamily="18" charset="0"/>
              </a:rPr>
              <a:t>–</a:t>
            </a:r>
            <a:r>
              <a:rPr lang="en-US" sz="6600" dirty="0" smtClean="0"/>
              <a:t>you’ll be working with them</a:t>
            </a:r>
            <a:endParaRPr lang="en-US" sz="5400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F945E144-46F5-4BFE-BFF5-52D2B17983BE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Lectures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520825"/>
            <a:ext cx="7024688" cy="370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600" smtClean="0">
                <a:solidFill>
                  <a:srgbClr val="0D05A7"/>
                </a:solidFill>
              </a:rPr>
              <a:t>Quickie question:</a:t>
            </a:r>
          </a:p>
          <a:p>
            <a:pPr eaLnBrk="1" hangingPunct="1">
              <a:buFontTx/>
              <a:buNone/>
            </a:pPr>
            <a:r>
              <a:rPr lang="en-US" sz="6600" smtClean="0"/>
              <a:t>Where was your neighbor born?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85125" y="6553200"/>
            <a:ext cx="11588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CE4F879-8951-4E2E-A4AF-301D9F13C57E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9225" y="290513"/>
            <a:ext cx="6324600" cy="1281112"/>
          </a:xfrm>
        </p:spPr>
        <p:txBody>
          <a:bodyPr/>
          <a:lstStyle/>
          <a:p>
            <a:pPr algn="ctr" eaLnBrk="1" hangingPunct="1"/>
            <a:r>
              <a:rPr lang="en-US" sz="4000" smtClean="0"/>
              <a:t>Getting started: </a:t>
            </a:r>
            <a:br>
              <a:rPr lang="en-US" sz="4000" smtClean="0"/>
            </a:br>
            <a:r>
              <a:rPr lang="en-US" sz="4000" smtClean="0"/>
              <a:t>Pythagorean theorem </a:t>
            </a:r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2393950" y="4962525"/>
            <a:ext cx="3568700" cy="1365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Familiar?</a:t>
            </a:r>
          </a:p>
          <a:p>
            <a:r>
              <a:rPr lang="en-US" sz="4000">
                <a:latin typeface="Comic Sans MS" pitchFamily="66" charset="0"/>
              </a:rPr>
              <a:t>Obvious?</a:t>
            </a:r>
            <a:endParaRPr lang="en-US" sz="4000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27653" name="Group 52"/>
          <p:cNvGrpSpPr>
            <a:grpSpLocks/>
          </p:cNvGrpSpPr>
          <p:nvPr/>
        </p:nvGrpSpPr>
        <p:grpSpPr bwMode="auto">
          <a:xfrm>
            <a:off x="3429000" y="1552575"/>
            <a:ext cx="1719263" cy="2500313"/>
            <a:chOff x="2160" y="960"/>
            <a:chExt cx="1083" cy="1575"/>
          </a:xfrm>
        </p:grpSpPr>
        <p:grpSp>
          <p:nvGrpSpPr>
            <p:cNvPr id="27657" name="Group 45"/>
            <p:cNvGrpSpPr>
              <a:grpSpLocks/>
            </p:cNvGrpSpPr>
            <p:nvPr/>
          </p:nvGrpSpPr>
          <p:grpSpPr bwMode="auto">
            <a:xfrm>
              <a:off x="2160" y="960"/>
              <a:ext cx="1083" cy="1575"/>
              <a:chOff x="3330" y="1104"/>
              <a:chExt cx="918" cy="1504"/>
            </a:xfrm>
          </p:grpSpPr>
          <p:grpSp>
            <p:nvGrpSpPr>
              <p:cNvPr id="27661" name="Group 43"/>
              <p:cNvGrpSpPr>
                <a:grpSpLocks/>
              </p:cNvGrpSpPr>
              <p:nvPr/>
            </p:nvGrpSpPr>
            <p:grpSpPr bwMode="auto">
              <a:xfrm>
                <a:off x="3330" y="1104"/>
                <a:ext cx="918" cy="1248"/>
                <a:chOff x="2322" y="1152"/>
                <a:chExt cx="918" cy="1248"/>
              </a:xfrm>
            </p:grpSpPr>
            <p:sp>
              <p:nvSpPr>
                <p:cNvPr id="2766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45" y="1536"/>
                  <a:ext cx="212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c</a:t>
                  </a:r>
                </a:p>
              </p:txBody>
            </p:sp>
            <p:sp>
              <p:nvSpPr>
                <p:cNvPr id="2766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322" y="1632"/>
                  <a:ext cx="229" cy="3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Comic Sans MS" pitchFamily="66" charset="0"/>
                    </a:rPr>
                    <a:t>b</a:t>
                  </a:r>
                </a:p>
              </p:txBody>
            </p:sp>
            <p:sp>
              <p:nvSpPr>
                <p:cNvPr id="27665" name="AutoShape 4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27662" name="Text Box 44"/>
              <p:cNvSpPr txBox="1">
                <a:spLocks noChangeArrowheads="1"/>
              </p:cNvSpPr>
              <p:nvPr/>
            </p:nvSpPr>
            <p:spPr bwMode="auto">
              <a:xfrm>
                <a:off x="3756" y="2256"/>
                <a:ext cx="211" cy="3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27658" name="Group 46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27659" name="Line 3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Line 3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5364163" y="5021263"/>
            <a:ext cx="116205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137117"/>
                </a:solidFill>
                <a:latin typeface="Comic Sans MS" pitchFamily="66" charset="0"/>
              </a:rPr>
              <a:t>Yes!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5413375" y="5624513"/>
            <a:ext cx="960438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  <a:latin typeface="Comic Sans MS" pitchFamily="66" charset="0"/>
              </a:rPr>
              <a:t>No</a:t>
            </a: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!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2565399" y="3862146"/>
          <a:ext cx="3568701" cy="10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4" name="Equation" r:id="rId4" imgW="838200" imgH="241300" progId="Equation.DSMT4">
                  <p:embed/>
                </p:oleObj>
              </mc:Choice>
              <mc:Fallback>
                <p:oleObj name="Equation" r:id="rId4" imgW="8382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399" y="3862146"/>
                        <a:ext cx="3568701" cy="1027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/>
      <p:bldP spid="82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0FB437FB-7EA6-4D8E-804F-52D528A3F410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6150" name="Text Box 129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6151" name="Text Box 130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6152" name="Text Box 132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6153" name="AutoShape 131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6154" name="Group 182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6164" name="Line 134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35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AutoShape 149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6" name="AutoShape 150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157" name="AutoShape 152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376" name="Text Box 160"/>
          <p:cNvSpPr txBox="1">
            <a:spLocks noChangeArrowheads="1"/>
          </p:cNvSpPr>
          <p:nvPr/>
        </p:nvSpPr>
        <p:spPr bwMode="auto">
          <a:xfrm>
            <a:off x="585788" y="3957638"/>
            <a:ext cx="7872412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</a:rPr>
              <a:t>Rearrange into: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</a:t>
            </a:r>
            <a:r>
              <a:rPr lang="en-US" sz="4800" dirty="0" err="1"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)  a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× </a:t>
            </a:r>
            <a:r>
              <a:rPr lang="en-US" sz="4800" b="1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latin typeface="Comic Sans MS" pitchFamily="66" charset="0"/>
              </a:rPr>
              <a:t>square, and then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(ii) an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a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 </a:t>
            </a:r>
            <a:r>
              <a:rPr lang="en-US" sz="4800" dirty="0" smtClean="0">
                <a:latin typeface="Comic Sans MS" pitchFamily="66" charset="0"/>
              </a:rPr>
              <a:t>a 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</a:rPr>
              <a:t>b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×</a:t>
            </a:r>
            <a:r>
              <a:rPr lang="en-US" sz="4800" b="1" dirty="0" err="1" smtClean="0">
                <a:solidFill>
                  <a:srgbClr val="0000F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square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9" name="Group 188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6160" name="Rectangle 159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6161" name="Group 183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6162" name="Line 184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85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2397B697-5C1D-45EC-849F-1E2C7D9F00A5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28676" name="AutoShape 7"/>
          <p:cNvSpPr>
            <a:spLocks noChangeArrowheads="1"/>
          </p:cNvSpPr>
          <p:nvPr/>
        </p:nvSpPr>
        <p:spPr bwMode="auto">
          <a:xfrm rot="1768937">
            <a:off x="5443538" y="1833563"/>
            <a:ext cx="1720850" cy="3005137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7" name="AutoShape 9"/>
          <p:cNvSpPr>
            <a:spLocks noChangeArrowheads="1"/>
          </p:cNvSpPr>
          <p:nvPr/>
        </p:nvSpPr>
        <p:spPr bwMode="auto">
          <a:xfrm rot="-3596887">
            <a:off x="3671888" y="149225"/>
            <a:ext cx="1733550" cy="29845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 rot="-9022836">
            <a:off x="1993900" y="1911350"/>
            <a:ext cx="1720850" cy="3005138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 rot="7183246">
            <a:off x="3752850" y="3616325"/>
            <a:ext cx="1733550" cy="29845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0" name="Text Box 11"/>
          <p:cNvSpPr txBox="1">
            <a:spLocks noChangeArrowheads="1"/>
          </p:cNvSpPr>
          <p:nvPr/>
        </p:nvSpPr>
        <p:spPr bwMode="auto">
          <a:xfrm>
            <a:off x="4149725" y="4645025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1" name="Text Box 12"/>
          <p:cNvSpPr txBox="1">
            <a:spLocks noChangeArrowheads="1"/>
          </p:cNvSpPr>
          <p:nvPr/>
        </p:nvSpPr>
        <p:spPr bwMode="auto">
          <a:xfrm>
            <a:off x="5902325" y="3086100"/>
            <a:ext cx="342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2" name="Text Box 13"/>
          <p:cNvSpPr txBox="1">
            <a:spLocks noChangeArrowheads="1"/>
          </p:cNvSpPr>
          <p:nvPr/>
        </p:nvSpPr>
        <p:spPr bwMode="auto">
          <a:xfrm>
            <a:off x="2801938" y="2970213"/>
            <a:ext cx="342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3" name="Text Box 14"/>
          <p:cNvSpPr txBox="1">
            <a:spLocks noChangeArrowheads="1"/>
          </p:cNvSpPr>
          <p:nvPr/>
        </p:nvSpPr>
        <p:spPr bwMode="auto">
          <a:xfrm>
            <a:off x="3338513" y="4124325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a</a:t>
            </a:r>
          </a:p>
        </p:txBody>
      </p:sp>
      <p:sp>
        <p:nvSpPr>
          <p:cNvPr id="28684" name="Text Box 15"/>
          <p:cNvSpPr txBox="1">
            <a:spLocks noChangeArrowheads="1"/>
          </p:cNvSpPr>
          <p:nvPr/>
        </p:nvSpPr>
        <p:spPr bwMode="auto">
          <a:xfrm>
            <a:off x="4495800" y="4211638"/>
            <a:ext cx="584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</a:p>
        </p:txBody>
      </p:sp>
      <p:sp>
        <p:nvSpPr>
          <p:cNvPr id="28685" name="Text Box 16"/>
          <p:cNvSpPr txBox="1">
            <a:spLocks noChangeArrowheads="1"/>
          </p:cNvSpPr>
          <p:nvPr/>
        </p:nvSpPr>
        <p:spPr bwMode="auto">
          <a:xfrm>
            <a:off x="4356100" y="1554163"/>
            <a:ext cx="344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</a:t>
            </a:r>
          </a:p>
        </p:txBody>
      </p:sp>
      <p:sp>
        <p:nvSpPr>
          <p:cNvPr id="28686" name="Rectangle 17"/>
          <p:cNvSpPr>
            <a:spLocks noChangeArrowheads="1"/>
          </p:cNvSpPr>
          <p:nvPr/>
        </p:nvSpPr>
        <p:spPr bwMode="auto">
          <a:xfrm rot="1800000">
            <a:off x="3981450" y="2759075"/>
            <a:ext cx="1198563" cy="12065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 sz="2400">
              <a:latin typeface="Comic Sans MS" pitchFamily="66" charset="0"/>
            </a:endParaRP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 rot="-3562255">
            <a:off x="3471069" y="2677319"/>
            <a:ext cx="72707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b</a:t>
            </a:r>
            <a:r>
              <a:rPr lang="en-US" sz="24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400" b="1"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5CB97D2-D080-404C-B886-E9A46F89541B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5003800" cy="1219200"/>
          </a:xfrm>
        </p:spPr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1535113" y="2409825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c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457200" y="2438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1238250" y="3568700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7177" name="AutoShape 7"/>
          <p:cNvSpPr>
            <a:spLocks noChangeArrowheads="1"/>
          </p:cNvSpPr>
          <p:nvPr/>
        </p:nvSpPr>
        <p:spPr bwMode="auto">
          <a:xfrm>
            <a:off x="914400" y="1600200"/>
            <a:ext cx="1096963" cy="205740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178" name="Group 8"/>
          <p:cNvGrpSpPr>
            <a:grpSpLocks/>
          </p:cNvGrpSpPr>
          <p:nvPr/>
        </p:nvGrpSpPr>
        <p:grpSpPr bwMode="auto">
          <a:xfrm>
            <a:off x="906463" y="3460750"/>
            <a:ext cx="193675" cy="190500"/>
            <a:chOff x="576" y="2170"/>
            <a:chExt cx="122" cy="120"/>
          </a:xfrm>
        </p:grpSpPr>
        <p:sp>
          <p:nvSpPr>
            <p:cNvPr id="7190" name="Line 9"/>
            <p:cNvSpPr>
              <a:spLocks noChangeShapeType="1"/>
            </p:cNvSpPr>
            <p:nvPr/>
          </p:nvSpPr>
          <p:spPr bwMode="auto">
            <a:xfrm flipV="1">
              <a:off x="576" y="2170"/>
              <a:ext cx="1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10"/>
            <p:cNvSpPr>
              <a:spLocks noChangeShapeType="1"/>
            </p:cNvSpPr>
            <p:nvPr/>
          </p:nvSpPr>
          <p:spPr bwMode="auto">
            <a:xfrm>
              <a:off x="695" y="2175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5181600" y="1600200"/>
            <a:ext cx="1096963" cy="2057400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2286000" y="1600200"/>
            <a:ext cx="1096963" cy="20574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3717925" y="1600200"/>
            <a:ext cx="1096963" cy="2057400"/>
          </a:xfrm>
          <a:prstGeom prst="rtTriangle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7170" name="Object 15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4" imgW="304560" imgH="139680" progId="Equation.DSMT4">
                  <p:embed/>
                </p:oleObj>
              </mc:Choice>
              <mc:Fallback>
                <p:oleObj name="Equation" r:id="rId4" imgW="304560" imgH="139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6"/>
          <p:cNvGraphicFramePr>
            <a:graphicFrameLocks noChangeAspect="1"/>
          </p:cNvGraphicFramePr>
          <p:nvPr/>
        </p:nvGraphicFramePr>
        <p:xfrm>
          <a:off x="304800" y="28575"/>
          <a:ext cx="3048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6" imgW="304560" imgH="139680" progId="Equation.DSMT4">
                  <p:embed/>
                </p:oleObj>
              </mc:Choice>
              <mc:Fallback>
                <p:oleObj name="Equation" r:id="rId6" imgW="304560" imgH="139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75"/>
                        <a:ext cx="3048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7"/>
          <p:cNvGrpSpPr>
            <a:grpSpLocks/>
          </p:cNvGrpSpPr>
          <p:nvPr/>
        </p:nvGrpSpPr>
        <p:grpSpPr bwMode="auto">
          <a:xfrm>
            <a:off x="6791325" y="2855913"/>
            <a:ext cx="1836738" cy="1282700"/>
            <a:chOff x="4278" y="1799"/>
            <a:chExt cx="1157" cy="808"/>
          </a:xfrm>
        </p:grpSpPr>
        <p:sp>
          <p:nvSpPr>
            <p:cNvPr id="7188" name="Text Box 18"/>
            <p:cNvSpPr txBox="1">
              <a:spLocks noChangeArrowheads="1"/>
            </p:cNvSpPr>
            <p:nvPr/>
          </p:nvSpPr>
          <p:spPr bwMode="auto">
            <a:xfrm>
              <a:off x="4278" y="223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4864" y="1799"/>
              <a:ext cx="57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omic Sans MS" pitchFamily="66" charset="0"/>
                </a:rPr>
                <a:t>b-a</a:t>
              </a:r>
            </a:p>
          </p:txBody>
        </p:sp>
      </p:grpSp>
      <p:grpSp>
        <p:nvGrpSpPr>
          <p:cNvPr id="7183" name="Group 20"/>
          <p:cNvGrpSpPr>
            <a:grpSpLocks/>
          </p:cNvGrpSpPr>
          <p:nvPr/>
        </p:nvGrpSpPr>
        <p:grpSpPr bwMode="auto">
          <a:xfrm>
            <a:off x="6705600" y="2667000"/>
            <a:ext cx="960438" cy="960438"/>
            <a:chOff x="4224" y="1680"/>
            <a:chExt cx="605" cy="605"/>
          </a:xfrm>
        </p:grpSpPr>
        <p:sp>
          <p:nvSpPr>
            <p:cNvPr id="7184" name="Rectangle 21"/>
            <p:cNvSpPr>
              <a:spLocks noChangeArrowheads="1"/>
            </p:cNvSpPr>
            <p:nvPr/>
          </p:nvSpPr>
          <p:spPr bwMode="auto">
            <a:xfrm>
              <a:off x="4224" y="1680"/>
              <a:ext cx="605" cy="60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7185" name="Group 22"/>
            <p:cNvGrpSpPr>
              <a:grpSpLocks/>
            </p:cNvGrpSpPr>
            <p:nvPr/>
          </p:nvGrpSpPr>
          <p:grpSpPr bwMode="auto">
            <a:xfrm>
              <a:off x="4225" y="2164"/>
              <a:ext cx="122" cy="120"/>
              <a:chOff x="576" y="2170"/>
              <a:chExt cx="122" cy="120"/>
            </a:xfrm>
          </p:grpSpPr>
          <p:sp>
            <p:nvSpPr>
              <p:cNvPr id="7186" name="Line 23"/>
              <p:cNvSpPr>
                <a:spLocks noChangeShapeType="1"/>
              </p:cNvSpPr>
              <p:nvPr/>
            </p:nvSpPr>
            <p:spPr bwMode="auto">
              <a:xfrm flipV="1">
                <a:off x="576" y="2170"/>
                <a:ext cx="1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Line 24"/>
              <p:cNvSpPr>
                <a:spLocks noChangeShapeType="1"/>
              </p:cNvSpPr>
              <p:nvPr/>
            </p:nvSpPr>
            <p:spPr bwMode="auto">
              <a:xfrm>
                <a:off x="695" y="217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27A8356-297C-42F1-B0D2-25D25A26288A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" y="1398579"/>
            <a:ext cx="9203267" cy="545941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 smtClean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</a:rPr>
              <a:t>http://courses.csail.mit.edu/6.042</a:t>
            </a:r>
            <a:endParaRPr lang="en-US" sz="2400" dirty="0" smtClean="0">
              <a:solidFill>
                <a:srgbClr val="0D05A7"/>
              </a:solidFill>
            </a:endParaRPr>
          </a:p>
          <a:p>
            <a:pPr eaLnBrk="1" hangingPunct="1">
              <a:defRPr/>
            </a:pPr>
            <a:r>
              <a:rPr lang="en-US" sz="6000" dirty="0" smtClean="0">
                <a:solidFill>
                  <a:srgbClr val="0D05A7"/>
                </a:solidFill>
              </a:rPr>
              <a:t>WELCOME!</a:t>
            </a:r>
          </a:p>
          <a:p>
            <a:pPr eaLnBrk="1" hangingPunct="1">
              <a:defRPr/>
            </a:pPr>
            <a:r>
              <a:rPr lang="en-US" sz="6000" b="1" dirty="0" smtClean="0"/>
              <a:t>Prof. Albert R Meyer*</a:t>
            </a:r>
          </a:p>
          <a:p>
            <a:pPr eaLnBrk="1" hangingPunct="1">
              <a:defRPr/>
            </a:pPr>
            <a:r>
              <a:rPr lang="en-US" sz="6000" b="1" dirty="0" smtClean="0"/>
              <a:t>*</a:t>
            </a:r>
            <a:r>
              <a:rPr lang="en-US" sz="6000" b="1" dirty="0" smtClean="0"/>
              <a:t>me</a:t>
            </a:r>
          </a:p>
          <a:p>
            <a:pPr eaLnBrk="1" hangingPunct="1">
              <a:defRPr/>
            </a:pPr>
            <a:endParaRPr lang="en-US" b="1" u="sng" dirty="0" smtClean="0">
              <a:solidFill>
                <a:srgbClr val="A0106D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8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9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4729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0D7F182-AFDA-4334-AFA0-35192557D391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004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81631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0D7F182-AFDA-4334-AFA0-35192557D391}" type="slidenum">
              <a:rPr lang="en-US" sz="1200" smtClean="0"/>
              <a:pPr/>
              <a:t>21</a:t>
            </a:fld>
            <a:endParaRPr lang="en-US" sz="12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4095"/>
              </p:ext>
            </p:extLst>
          </p:nvPr>
        </p:nvGraphicFramePr>
        <p:xfrm>
          <a:off x="3902075" y="3500438"/>
          <a:ext cx="28067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4" name="Equation" r:id="rId6" imgW="635000" imgH="469900" progId="Equation.DSMT4">
                  <p:embed/>
                </p:oleObj>
              </mc:Choice>
              <mc:Fallback>
                <p:oleObj name="Equation" r:id="rId6" imgW="635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75" y="3500438"/>
                        <a:ext cx="28067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6871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0D7F182-AFDA-4334-AFA0-35192557D391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Cool Proof</a:t>
            </a:r>
          </a:p>
        </p:txBody>
      </p:sp>
      <p:graphicFrame>
        <p:nvGraphicFramePr>
          <p:cNvPr id="8194" name="Object 134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6"/>
          <p:cNvSpPr>
            <a:spLocks noChangeArrowheads="1"/>
          </p:cNvSpPr>
          <p:nvPr/>
        </p:nvSpPr>
        <p:spPr bwMode="auto">
          <a:xfrm>
            <a:off x="5065713" y="1928813"/>
            <a:ext cx="1519237" cy="2606675"/>
          </a:xfrm>
          <a:prstGeom prst="rtTriangl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199" name="AutoShape 77"/>
          <p:cNvSpPr>
            <a:spLocks noChangeArrowheads="1"/>
          </p:cNvSpPr>
          <p:nvPr/>
        </p:nvSpPr>
        <p:spPr bwMode="auto">
          <a:xfrm rot="10800000">
            <a:off x="5065713" y="1928813"/>
            <a:ext cx="1519237" cy="2606675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0" name="AutoShape 78"/>
          <p:cNvSpPr>
            <a:spLocks noChangeArrowheads="1"/>
          </p:cNvSpPr>
          <p:nvPr/>
        </p:nvSpPr>
        <p:spPr bwMode="auto">
          <a:xfrm rot="-5400000">
            <a:off x="2996407" y="1362869"/>
            <a:ext cx="1503362" cy="2635250"/>
          </a:xfrm>
          <a:prstGeom prst="rtTriangl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1" name="AutoShape 79"/>
          <p:cNvSpPr>
            <a:spLocks noChangeArrowheads="1"/>
          </p:cNvSpPr>
          <p:nvPr/>
        </p:nvSpPr>
        <p:spPr bwMode="auto">
          <a:xfrm rot="5400000">
            <a:off x="2996407" y="1362869"/>
            <a:ext cx="1503362" cy="2635250"/>
          </a:xfrm>
          <a:prstGeom prst="rtTriangle">
            <a:avLst/>
          </a:prstGeom>
          <a:solidFill>
            <a:srgbClr val="DDDDDD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02" name="Line 89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90"/>
          <p:cNvSpPr>
            <a:spLocks noChangeShapeType="1"/>
          </p:cNvSpPr>
          <p:nvPr/>
        </p:nvSpPr>
        <p:spPr bwMode="auto">
          <a:xfrm>
            <a:off x="5470525" y="633888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03"/>
          <p:cNvSpPr>
            <a:spLocks noChangeShapeType="1"/>
          </p:cNvSpPr>
          <p:nvPr/>
        </p:nvSpPr>
        <p:spPr bwMode="auto">
          <a:xfrm flipV="1">
            <a:off x="4051300" y="4535488"/>
            <a:ext cx="101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04"/>
          <p:cNvSpPr>
            <a:spLocks noChangeShapeType="1"/>
          </p:cNvSpPr>
          <p:nvPr/>
        </p:nvSpPr>
        <p:spPr bwMode="auto">
          <a:xfrm flipV="1">
            <a:off x="4051300" y="3432175"/>
            <a:ext cx="0" cy="1103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09"/>
          <p:cNvSpPr txBox="1">
            <a:spLocks noChangeArrowheads="1"/>
          </p:cNvSpPr>
          <p:nvPr/>
        </p:nvSpPr>
        <p:spPr bwMode="auto">
          <a:xfrm>
            <a:off x="6584950" y="2930525"/>
            <a:ext cx="515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</a:p>
        </p:txBody>
      </p:sp>
      <p:sp>
        <p:nvSpPr>
          <p:cNvPr id="8207" name="Text Box 129"/>
          <p:cNvSpPr txBox="1">
            <a:spLocks noChangeArrowheads="1"/>
          </p:cNvSpPr>
          <p:nvPr/>
        </p:nvSpPr>
        <p:spPr bwMode="auto">
          <a:xfrm>
            <a:off x="1982788" y="2298700"/>
            <a:ext cx="384175" cy="522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08" name="Text Box 130"/>
          <p:cNvSpPr txBox="1">
            <a:spLocks noChangeArrowheads="1"/>
          </p:cNvSpPr>
          <p:nvPr/>
        </p:nvSpPr>
        <p:spPr bwMode="auto">
          <a:xfrm>
            <a:off x="2995613" y="3363913"/>
            <a:ext cx="384175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Comic Sans MS" pitchFamily="66" charset="0"/>
              </a:rPr>
              <a:t>a</a:t>
            </a:r>
          </a:p>
        </p:txBody>
      </p:sp>
      <p:sp>
        <p:nvSpPr>
          <p:cNvPr id="8209" name="Line 132"/>
          <p:cNvSpPr>
            <a:spLocks noChangeShapeType="1"/>
          </p:cNvSpPr>
          <p:nvPr/>
        </p:nvSpPr>
        <p:spPr bwMode="auto">
          <a:xfrm flipV="1">
            <a:off x="3951288" y="1928813"/>
            <a:ext cx="0" cy="15033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Rectangle 133"/>
          <p:cNvSpPr>
            <a:spLocks noChangeArrowheads="1"/>
          </p:cNvSpPr>
          <p:nvPr/>
        </p:nvSpPr>
        <p:spPr bwMode="auto">
          <a:xfrm>
            <a:off x="3952875" y="3449638"/>
            <a:ext cx="1093788" cy="1081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211" name="AutoShape 136"/>
          <p:cNvSpPr>
            <a:spLocks noChangeAspect="1" noChangeArrowheads="1" noTextEdit="1"/>
          </p:cNvSpPr>
          <p:nvPr/>
        </p:nvSpPr>
        <p:spPr bwMode="auto">
          <a:xfrm>
            <a:off x="3392488" y="4244975"/>
            <a:ext cx="2620962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Text Box 142"/>
          <p:cNvSpPr txBox="1">
            <a:spLocks noChangeArrowheads="1"/>
          </p:cNvSpPr>
          <p:nvPr/>
        </p:nvSpPr>
        <p:spPr bwMode="auto">
          <a:xfrm>
            <a:off x="5462588" y="3919538"/>
            <a:ext cx="382587" cy="5222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sp>
        <p:nvSpPr>
          <p:cNvPr id="8213" name="Text Box 143"/>
          <p:cNvSpPr txBox="1">
            <a:spLocks noChangeArrowheads="1"/>
          </p:cNvSpPr>
          <p:nvPr/>
        </p:nvSpPr>
        <p:spPr bwMode="auto">
          <a:xfrm>
            <a:off x="4083050" y="3935413"/>
            <a:ext cx="817563" cy="523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omic Sans MS" pitchFamily="66" charset="0"/>
              </a:rPr>
              <a:t>b</a:t>
            </a:r>
            <a:r>
              <a:rPr lang="en-US" sz="2800" b="1">
                <a:latin typeface="Comic Sans MS" pitchFamily="66" charset="0"/>
                <a:cs typeface="Times New Roman" pitchFamily="18" charset="0"/>
              </a:rPr>
              <a:t>-</a:t>
            </a:r>
            <a:r>
              <a:rPr lang="en-US" sz="2800" b="1">
                <a:latin typeface="Comic Sans MS" pitchFamily="66" charset="0"/>
              </a:rPr>
              <a:t>a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58316"/>
              </p:ext>
            </p:extLst>
          </p:nvPr>
        </p:nvGraphicFramePr>
        <p:xfrm>
          <a:off x="3869748" y="3500582"/>
          <a:ext cx="2806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7" name="Equation" r:id="rId6" imgW="635000" imgH="444500" progId="Equation.DSMT4">
                  <p:embed/>
                </p:oleObj>
              </mc:Choice>
              <mc:Fallback>
                <p:oleObj name="Equation" r:id="rId6" imgW="635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9748" y="3500582"/>
                        <a:ext cx="28067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818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/>
      <p:bldP spid="82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0ABE7CE-A50A-4B65-8A8D-397E169FFA68}" type="slidenum">
              <a:rPr lang="en-US" sz="1200" smtClean="0"/>
              <a:pPr/>
              <a:t>23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>
            <a:off x="7696200" y="26670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5638800" y="4724400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1"/>
          <p:cNvGrpSpPr>
            <a:grpSpLocks/>
          </p:cNvGrpSpPr>
          <p:nvPr/>
        </p:nvGrpSpPr>
        <p:grpSpPr bwMode="auto">
          <a:xfrm>
            <a:off x="5257800" y="2362200"/>
            <a:ext cx="2667000" cy="2759075"/>
            <a:chOff x="3552" y="1296"/>
            <a:chExt cx="1680" cy="1738"/>
          </a:xfrm>
        </p:grpSpPr>
        <p:grpSp>
          <p:nvGrpSpPr>
            <p:cNvPr id="29726" name="Group 208"/>
            <p:cNvGrpSpPr>
              <a:grpSpLocks/>
            </p:cNvGrpSpPr>
            <p:nvPr/>
          </p:nvGrpSpPr>
          <p:grpSpPr bwMode="auto">
            <a:xfrm>
              <a:off x="3792" y="1296"/>
              <a:ext cx="1440" cy="1680"/>
              <a:chOff x="3552" y="1488"/>
              <a:chExt cx="1440" cy="1680"/>
            </a:xfrm>
          </p:grpSpPr>
          <p:sp>
            <p:nvSpPr>
              <p:cNvPr id="29728" name="AutoShape 140"/>
              <p:cNvSpPr>
                <a:spLocks noChangeArrowheads="1"/>
              </p:cNvSpPr>
              <p:nvPr/>
            </p:nvSpPr>
            <p:spPr bwMode="auto">
              <a:xfrm rot="-5400000">
                <a:off x="3624" y="1608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AutoShape 141"/>
              <p:cNvSpPr>
                <a:spLocks noChangeArrowheads="1"/>
              </p:cNvSpPr>
              <p:nvPr/>
            </p:nvSpPr>
            <p:spPr bwMode="auto">
              <a:xfrm rot="5400000">
                <a:off x="3432" y="1800"/>
                <a:ext cx="1488" cy="1248"/>
              </a:xfrm>
              <a:prstGeom prst="rtTriangl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0" name="AutoShape 162"/>
              <p:cNvSpPr>
                <a:spLocks noChangeArrowheads="1"/>
              </p:cNvSpPr>
              <p:nvPr/>
            </p:nvSpPr>
            <p:spPr bwMode="auto">
              <a:xfrm flipV="1">
                <a:off x="3552" y="2976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1" name="AutoShape 163"/>
              <p:cNvSpPr>
                <a:spLocks noChangeArrowheads="1"/>
              </p:cNvSpPr>
              <p:nvPr/>
            </p:nvSpPr>
            <p:spPr bwMode="auto">
              <a:xfrm flipH="1">
                <a:off x="4848" y="1488"/>
                <a:ext cx="144" cy="192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7" name="Text Box 192"/>
            <p:cNvSpPr txBox="1">
              <a:spLocks noChangeArrowheads="1"/>
            </p:cNvSpPr>
            <p:nvPr/>
          </p:nvSpPr>
          <p:spPr bwMode="auto">
            <a:xfrm>
              <a:off x="3552" y="278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</p:grpSp>
      <p:sp>
        <p:nvSpPr>
          <p:cNvPr id="15553" name="Text Box 193"/>
          <p:cNvSpPr txBox="1">
            <a:spLocks noChangeArrowheads="1"/>
          </p:cNvSpPr>
          <p:nvPr/>
        </p:nvSpPr>
        <p:spPr bwMode="auto">
          <a:xfrm>
            <a:off x="5638800" y="4419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4" name="Text Box 194"/>
          <p:cNvSpPr txBox="1">
            <a:spLocks noChangeArrowheads="1"/>
          </p:cNvSpPr>
          <p:nvPr/>
        </p:nvSpPr>
        <p:spPr bwMode="auto">
          <a:xfrm>
            <a:off x="76200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5555" name="Text Box 195"/>
          <p:cNvSpPr txBox="1">
            <a:spLocks noChangeArrowheads="1"/>
          </p:cNvSpPr>
          <p:nvPr/>
        </p:nvSpPr>
        <p:spPr bwMode="auto">
          <a:xfrm>
            <a:off x="7848600" y="2362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06" grpId="0" animBg="1"/>
      <p:bldP spid="15517" grpId="0" animBg="1"/>
      <p:bldP spid="15518" grpId="0" animBg="1"/>
      <p:bldP spid="15537" grpId="0" animBg="1"/>
      <p:bldP spid="15538" grpId="0" animBg="1"/>
      <p:bldP spid="15553" grpId="0"/>
      <p:bldP spid="15554" grpId="0"/>
      <p:bldP spid="155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0ABE7CE-A50A-4B65-8A8D-397E169FFA68}" type="slidenum">
              <a:rPr lang="en-US" sz="1200" smtClean="0"/>
              <a:pPr/>
              <a:t>24</a:t>
            </a:fld>
            <a:endParaRPr 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  <p:sp>
        <p:nvSpPr>
          <p:cNvPr id="15506" name="AutoShape 14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5638800" y="4876800"/>
            <a:ext cx="2286000" cy="579438"/>
            <a:chOff x="3552" y="3072"/>
            <a:chExt cx="1440" cy="365"/>
          </a:xfrm>
        </p:grpSpPr>
        <p:sp>
          <p:nvSpPr>
            <p:cNvPr id="29741" name="Text Box 142"/>
            <p:cNvSpPr txBox="1">
              <a:spLocks noChangeArrowheads="1"/>
            </p:cNvSpPr>
            <p:nvPr/>
          </p:nvSpPr>
          <p:spPr bwMode="auto">
            <a:xfrm>
              <a:off x="4032" y="307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11</a:t>
              </a:r>
            </a:p>
          </p:txBody>
        </p:sp>
        <p:grpSp>
          <p:nvGrpSpPr>
            <p:cNvPr id="29742" name="Group 209"/>
            <p:cNvGrpSpPr>
              <a:grpSpLocks/>
            </p:cNvGrpSpPr>
            <p:nvPr/>
          </p:nvGrpSpPr>
          <p:grpSpPr bwMode="auto">
            <a:xfrm>
              <a:off x="3552" y="3216"/>
              <a:ext cx="1440" cy="96"/>
              <a:chOff x="3552" y="3216"/>
              <a:chExt cx="1440" cy="96"/>
            </a:xfrm>
          </p:grpSpPr>
          <p:sp>
            <p:nvSpPr>
              <p:cNvPr id="29743" name="Line 168"/>
              <p:cNvSpPr>
                <a:spLocks noChangeShapeType="1"/>
              </p:cNvSpPr>
              <p:nvPr/>
            </p:nvSpPr>
            <p:spPr bwMode="auto">
              <a:xfrm>
                <a:off x="4416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4" name="Line 169"/>
              <p:cNvSpPr>
                <a:spLocks noChangeShapeType="1"/>
              </p:cNvSpPr>
              <p:nvPr/>
            </p:nvSpPr>
            <p:spPr bwMode="auto">
              <a:xfrm flipH="1">
                <a:off x="3552" y="3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5" name="Line 170"/>
              <p:cNvSpPr>
                <a:spLocks noChangeShapeType="1"/>
              </p:cNvSpPr>
              <p:nvPr/>
            </p:nvSpPr>
            <p:spPr bwMode="auto">
              <a:xfrm>
                <a:off x="499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6" name="Line 171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4" name="AutoShape 173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AutoShape 174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75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9707" name="Text Box 176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5537" name="Line 177"/>
          <p:cNvSpPr>
            <a:spLocks noChangeShapeType="1"/>
          </p:cNvSpPr>
          <p:nvPr/>
        </p:nvSpPr>
        <p:spPr bwMode="auto">
          <a:xfrm flipH="1">
            <a:off x="825500" y="2019300"/>
            <a:ext cx="723900" cy="7112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538" name="Line 178"/>
          <p:cNvSpPr>
            <a:spLocks noChangeShapeType="1"/>
          </p:cNvSpPr>
          <p:nvPr/>
        </p:nvSpPr>
        <p:spPr bwMode="auto">
          <a:xfrm flipV="1">
            <a:off x="3200400" y="4648200"/>
            <a:ext cx="609600" cy="68580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ash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179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180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81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182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1143000" y="2514600"/>
            <a:ext cx="2444750" cy="2378075"/>
            <a:chOff x="720" y="1584"/>
            <a:chExt cx="1540" cy="1498"/>
          </a:xfrm>
        </p:grpSpPr>
        <p:sp>
          <p:nvSpPr>
            <p:cNvPr id="29732" name="Text Box 188"/>
            <p:cNvSpPr txBox="1">
              <a:spLocks noChangeArrowheads="1"/>
            </p:cNvSpPr>
            <p:nvPr/>
          </p:nvSpPr>
          <p:spPr bwMode="auto">
            <a:xfrm>
              <a:off x="720" y="2832"/>
              <a:ext cx="1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grpSp>
          <p:nvGrpSpPr>
            <p:cNvPr id="29733" name="Group 219"/>
            <p:cNvGrpSpPr>
              <a:grpSpLocks/>
            </p:cNvGrpSpPr>
            <p:nvPr/>
          </p:nvGrpSpPr>
          <p:grpSpPr bwMode="auto">
            <a:xfrm>
              <a:off x="864" y="1584"/>
              <a:ext cx="1396" cy="1488"/>
              <a:chOff x="864" y="1584"/>
              <a:chExt cx="1396" cy="1488"/>
            </a:xfrm>
          </p:grpSpPr>
          <p:sp>
            <p:nvSpPr>
              <p:cNvPr id="29734" name="Text Box 187"/>
              <p:cNvSpPr txBox="1">
                <a:spLocks noChangeArrowheads="1"/>
              </p:cNvSpPr>
              <p:nvPr/>
            </p:nvSpPr>
            <p:spPr bwMode="auto">
              <a:xfrm>
                <a:off x="864" y="268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grpSp>
            <p:nvGrpSpPr>
              <p:cNvPr id="29735" name="Group 218"/>
              <p:cNvGrpSpPr>
                <a:grpSpLocks/>
              </p:cNvGrpSpPr>
              <p:nvPr/>
            </p:nvGrpSpPr>
            <p:grpSpPr bwMode="auto">
              <a:xfrm>
                <a:off x="1920" y="1584"/>
                <a:ext cx="340" cy="394"/>
                <a:chOff x="1920" y="1584"/>
                <a:chExt cx="340" cy="394"/>
              </a:xfrm>
            </p:grpSpPr>
            <p:grpSp>
              <p:nvGrpSpPr>
                <p:cNvPr id="29737" name="Group 217"/>
                <p:cNvGrpSpPr>
                  <a:grpSpLocks/>
                </p:cNvGrpSpPr>
                <p:nvPr/>
              </p:nvGrpSpPr>
              <p:grpSpPr bwMode="auto">
                <a:xfrm>
                  <a:off x="1920" y="1584"/>
                  <a:ext cx="340" cy="394"/>
                  <a:chOff x="1920" y="1584"/>
                  <a:chExt cx="340" cy="394"/>
                </a:xfrm>
              </p:grpSpPr>
              <p:sp>
                <p:nvSpPr>
                  <p:cNvPr id="29739" name="Text Box 1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84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  <p:sp>
                <p:nvSpPr>
                  <p:cNvPr id="29740" name="Text 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1728"/>
                    <a:ext cx="19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1</a:t>
                    </a:r>
                  </a:p>
                </p:txBody>
              </p:sp>
            </p:grpSp>
            <p:sp>
              <p:nvSpPr>
                <p:cNvPr id="29738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1968" y="1584"/>
                  <a:ext cx="144" cy="192"/>
                </a:xfrm>
                <a:prstGeom prst="rtTriangl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36" name="AutoShape 191"/>
              <p:cNvSpPr>
                <a:spLocks noChangeArrowheads="1"/>
              </p:cNvSpPr>
              <p:nvPr/>
            </p:nvSpPr>
            <p:spPr bwMode="auto">
              <a:xfrm flipV="1">
                <a:off x="864" y="2880"/>
                <a:ext cx="144" cy="192"/>
              </a:xfrm>
              <a:prstGeom prst="rtTriangl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16"/>
          <p:cNvGrpSpPr>
            <a:grpSpLocks/>
          </p:cNvGrpSpPr>
          <p:nvPr/>
        </p:nvGrpSpPr>
        <p:grpSpPr bwMode="auto">
          <a:xfrm>
            <a:off x="4876800" y="2667000"/>
            <a:ext cx="590550" cy="2057400"/>
            <a:chOff x="3072" y="1680"/>
            <a:chExt cx="372" cy="1296"/>
          </a:xfrm>
        </p:grpSpPr>
        <p:sp>
          <p:nvSpPr>
            <p:cNvPr id="29720" name="Line 204"/>
            <p:cNvSpPr>
              <a:spLocks noChangeShapeType="1"/>
            </p:cNvSpPr>
            <p:nvPr/>
          </p:nvSpPr>
          <p:spPr bwMode="auto">
            <a:xfrm>
              <a:off x="3168" y="16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21" name="Group 211"/>
            <p:cNvGrpSpPr>
              <a:grpSpLocks/>
            </p:cNvGrpSpPr>
            <p:nvPr/>
          </p:nvGrpSpPr>
          <p:grpSpPr bwMode="auto">
            <a:xfrm>
              <a:off x="3072" y="1680"/>
              <a:ext cx="372" cy="1296"/>
              <a:chOff x="3072" y="1680"/>
              <a:chExt cx="372" cy="1296"/>
            </a:xfrm>
          </p:grpSpPr>
          <p:sp>
            <p:nvSpPr>
              <p:cNvPr id="29722" name="Line 212"/>
              <p:cNvSpPr>
                <a:spLocks noChangeShapeType="1"/>
              </p:cNvSpPr>
              <p:nvPr/>
            </p:nvSpPr>
            <p:spPr bwMode="auto">
              <a:xfrm>
                <a:off x="3168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Text Box 213"/>
              <p:cNvSpPr txBox="1">
                <a:spLocks noChangeArrowheads="1"/>
              </p:cNvSpPr>
              <p:nvPr/>
            </p:nvSpPr>
            <p:spPr bwMode="auto">
              <a:xfrm>
                <a:off x="3072" y="1968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  <p:sp>
            <p:nvSpPr>
              <p:cNvPr id="29724" name="Line 214"/>
              <p:cNvSpPr>
                <a:spLocks noChangeShapeType="1"/>
              </p:cNvSpPr>
              <p:nvPr/>
            </p:nvSpPr>
            <p:spPr bwMode="auto">
              <a:xfrm>
                <a:off x="326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15"/>
              <p:cNvSpPr>
                <a:spLocks noChangeShapeType="1"/>
              </p:cNvSpPr>
              <p:nvPr/>
            </p:nvSpPr>
            <p:spPr bwMode="auto">
              <a:xfrm flipV="1">
                <a:off x="3264" y="2304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667000"/>
            <a:ext cx="2286000" cy="2057400"/>
            <a:chOff x="5638800" y="2667000"/>
            <a:chExt cx="2286000" cy="2057400"/>
          </a:xfrm>
        </p:grpSpPr>
        <p:sp>
          <p:nvSpPr>
            <p:cNvPr id="66" name="Line 107"/>
            <p:cNvSpPr>
              <a:spLocks noChangeShapeType="1"/>
            </p:cNvSpPr>
            <p:nvPr/>
          </p:nvSpPr>
          <p:spPr bwMode="auto">
            <a:xfrm>
              <a:off x="5638800" y="2667000"/>
              <a:ext cx="198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8"/>
            <p:cNvSpPr>
              <a:spLocks noChangeShapeType="1"/>
            </p:cNvSpPr>
            <p:nvPr/>
          </p:nvSpPr>
          <p:spPr bwMode="auto">
            <a:xfrm>
              <a:off x="5638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9"/>
            <p:cNvSpPr>
              <a:spLocks noChangeShapeType="1"/>
            </p:cNvSpPr>
            <p:nvPr/>
          </p:nvSpPr>
          <p:spPr bwMode="auto">
            <a:xfrm>
              <a:off x="5638800" y="4724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11"/>
            <p:cNvSpPr>
              <a:spLocks noChangeShapeType="1"/>
            </p:cNvSpPr>
            <p:nvPr/>
          </p:nvSpPr>
          <p:spPr bwMode="auto">
            <a:xfrm flipH="1">
              <a:off x="58674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12"/>
            <p:cNvSpPr>
              <a:spLocks noChangeShapeType="1"/>
            </p:cNvSpPr>
            <p:nvPr/>
          </p:nvSpPr>
          <p:spPr bwMode="auto">
            <a:xfrm>
              <a:off x="5943600" y="47244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3"/>
            <p:cNvSpPr>
              <a:spLocks noChangeShapeType="1"/>
            </p:cNvSpPr>
            <p:nvPr/>
          </p:nvSpPr>
          <p:spPr bwMode="auto">
            <a:xfrm flipV="1">
              <a:off x="7924800" y="2667000"/>
              <a:ext cx="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14"/>
            <p:cNvSpPr>
              <a:spLocks noChangeShapeType="1"/>
            </p:cNvSpPr>
            <p:nvPr/>
          </p:nvSpPr>
          <p:spPr bwMode="auto">
            <a:xfrm flipH="1">
              <a:off x="7696200" y="26670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6"/>
            <p:cNvSpPr>
              <a:spLocks noChangeShapeType="1"/>
            </p:cNvSpPr>
            <p:nvPr/>
          </p:nvSpPr>
          <p:spPr bwMode="auto">
            <a:xfrm flipH="1">
              <a:off x="5943600" y="2667000"/>
              <a:ext cx="17526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97977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3382AB9-401B-4352-B549-D0659292ECCD}" type="slidenum">
              <a:rPr lang="en-US" sz="1200" smtClean="0"/>
              <a:pPr/>
              <a:t>25</a:t>
            </a:fld>
            <a:endParaRPr lang="en-US" sz="1200" smtClean="0"/>
          </a:p>
        </p:txBody>
      </p:sp>
      <p:sp>
        <p:nvSpPr>
          <p:cNvPr id="30723" name="AutoShape 16"/>
          <p:cNvSpPr>
            <a:spLocks noChangeArrowheads="1"/>
          </p:cNvSpPr>
          <p:nvPr/>
        </p:nvSpPr>
        <p:spPr bwMode="auto">
          <a:xfrm>
            <a:off x="3733800" y="3276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folHlink"/>
              </a:solidFill>
            </a:endParaRPr>
          </a:p>
        </p:txBody>
      </p:sp>
      <p:sp>
        <p:nvSpPr>
          <p:cNvPr id="30724" name="Line 29"/>
          <p:cNvSpPr>
            <a:spLocks noChangeShapeType="1"/>
          </p:cNvSpPr>
          <p:nvPr/>
        </p:nvSpPr>
        <p:spPr bwMode="auto">
          <a:xfrm>
            <a:off x="5040313" y="533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Line 30"/>
          <p:cNvSpPr>
            <a:spLocks noChangeShapeType="1"/>
          </p:cNvSpPr>
          <p:nvPr/>
        </p:nvSpPr>
        <p:spPr bwMode="auto">
          <a:xfrm flipH="1">
            <a:off x="5878513" y="5486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AutoShape 31"/>
          <p:cNvSpPr>
            <a:spLocks noChangeArrowheads="1"/>
          </p:cNvSpPr>
          <p:nvPr/>
        </p:nvSpPr>
        <p:spPr bwMode="auto">
          <a:xfrm flipV="1">
            <a:off x="5421313" y="5715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32"/>
          <p:cNvSpPr>
            <a:spLocks noChangeArrowheads="1"/>
          </p:cNvSpPr>
          <p:nvPr/>
        </p:nvSpPr>
        <p:spPr bwMode="auto">
          <a:xfrm flipH="1">
            <a:off x="5421313" y="57150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43"/>
          <p:cNvSpPr txBox="1">
            <a:spLocks noChangeArrowheads="1"/>
          </p:cNvSpPr>
          <p:nvPr/>
        </p:nvSpPr>
        <p:spPr bwMode="auto">
          <a:xfrm>
            <a:off x="5573713" y="56388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29" name="Text Box 44"/>
          <p:cNvSpPr txBox="1">
            <a:spLocks noChangeArrowheads="1"/>
          </p:cNvSpPr>
          <p:nvPr/>
        </p:nvSpPr>
        <p:spPr bwMode="auto">
          <a:xfrm>
            <a:off x="5345113" y="5943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30" name="Text Box 56"/>
          <p:cNvSpPr txBox="1">
            <a:spLocks noChangeArrowheads="1"/>
          </p:cNvSpPr>
          <p:nvPr/>
        </p:nvSpPr>
        <p:spPr bwMode="auto">
          <a:xfrm>
            <a:off x="6183313" y="5562600"/>
            <a:ext cx="137477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Proﬁt!</a:t>
            </a:r>
          </a:p>
        </p:txBody>
      </p:sp>
      <p:sp>
        <p:nvSpPr>
          <p:cNvPr id="30731" name="Line 107"/>
          <p:cNvSpPr>
            <a:spLocks noChangeShapeType="1"/>
          </p:cNvSpPr>
          <p:nvPr/>
        </p:nvSpPr>
        <p:spPr bwMode="auto">
          <a:xfrm>
            <a:off x="5638800" y="26543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108"/>
          <p:cNvSpPr>
            <a:spLocks noChangeShapeType="1"/>
          </p:cNvSpPr>
          <p:nvPr/>
        </p:nvSpPr>
        <p:spPr bwMode="auto">
          <a:xfrm>
            <a:off x="5638800" y="26543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09"/>
          <p:cNvSpPr>
            <a:spLocks noChangeShapeType="1"/>
          </p:cNvSpPr>
          <p:nvPr/>
        </p:nvSpPr>
        <p:spPr bwMode="auto">
          <a:xfrm>
            <a:off x="5638800" y="47117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111"/>
          <p:cNvSpPr>
            <a:spLocks noChangeShapeType="1"/>
          </p:cNvSpPr>
          <p:nvPr/>
        </p:nvSpPr>
        <p:spPr bwMode="auto">
          <a:xfrm flipH="1">
            <a:off x="5867400" y="26543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112"/>
          <p:cNvSpPr>
            <a:spLocks noChangeShapeType="1"/>
          </p:cNvSpPr>
          <p:nvPr/>
        </p:nvSpPr>
        <p:spPr bwMode="auto">
          <a:xfrm>
            <a:off x="5943600" y="47117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Line 113"/>
          <p:cNvSpPr>
            <a:spLocks noChangeShapeType="1"/>
          </p:cNvSpPr>
          <p:nvPr/>
        </p:nvSpPr>
        <p:spPr bwMode="auto">
          <a:xfrm flipV="1">
            <a:off x="7924800" y="26543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Line 114"/>
          <p:cNvSpPr>
            <a:spLocks noChangeShapeType="1"/>
          </p:cNvSpPr>
          <p:nvPr/>
        </p:nvSpPr>
        <p:spPr bwMode="auto">
          <a:xfrm flipH="1">
            <a:off x="7696200" y="26543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Line 116"/>
          <p:cNvSpPr>
            <a:spLocks noChangeShapeType="1"/>
          </p:cNvSpPr>
          <p:nvPr/>
        </p:nvSpPr>
        <p:spPr bwMode="auto">
          <a:xfrm flipH="1">
            <a:off x="5943600" y="2654300"/>
            <a:ext cx="1752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Text Box 121"/>
          <p:cNvSpPr txBox="1">
            <a:spLocks noChangeArrowheads="1"/>
          </p:cNvSpPr>
          <p:nvPr/>
        </p:nvSpPr>
        <p:spPr bwMode="auto">
          <a:xfrm>
            <a:off x="4876800" y="31242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0" name="AutoShape 122"/>
          <p:cNvSpPr>
            <a:spLocks noChangeArrowheads="1"/>
          </p:cNvSpPr>
          <p:nvPr/>
        </p:nvSpPr>
        <p:spPr bwMode="auto">
          <a:xfrm rot="-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AutoShape 123"/>
          <p:cNvSpPr>
            <a:spLocks noChangeArrowheads="1"/>
          </p:cNvSpPr>
          <p:nvPr/>
        </p:nvSpPr>
        <p:spPr bwMode="auto">
          <a:xfrm rot="5400000">
            <a:off x="1181100" y="2705100"/>
            <a:ext cx="2362200" cy="19812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124"/>
          <p:cNvSpPr txBox="1">
            <a:spLocks noChangeArrowheads="1"/>
          </p:cNvSpPr>
          <p:nvPr/>
        </p:nvSpPr>
        <p:spPr bwMode="auto">
          <a:xfrm>
            <a:off x="2057400" y="48006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0743" name="Text Box 125"/>
          <p:cNvSpPr txBox="1">
            <a:spLocks noChangeArrowheads="1"/>
          </p:cNvSpPr>
          <p:nvPr/>
        </p:nvSpPr>
        <p:spPr bwMode="auto">
          <a:xfrm>
            <a:off x="762000" y="32004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44" name="Line 126"/>
          <p:cNvSpPr>
            <a:spLocks noChangeShapeType="1"/>
          </p:cNvSpPr>
          <p:nvPr/>
        </p:nvSpPr>
        <p:spPr bwMode="auto">
          <a:xfrm flipV="1">
            <a:off x="3200400" y="4800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Line 127"/>
          <p:cNvSpPr>
            <a:spLocks noChangeShapeType="1"/>
          </p:cNvSpPr>
          <p:nvPr/>
        </p:nvSpPr>
        <p:spPr bwMode="auto">
          <a:xfrm>
            <a:off x="1371600" y="2667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Line 128"/>
          <p:cNvSpPr>
            <a:spLocks noChangeShapeType="1"/>
          </p:cNvSpPr>
          <p:nvPr/>
        </p:nvSpPr>
        <p:spPr bwMode="auto">
          <a:xfrm flipV="1">
            <a:off x="15240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7" name="Line 129"/>
          <p:cNvSpPr>
            <a:spLocks noChangeShapeType="1"/>
          </p:cNvSpPr>
          <p:nvPr/>
        </p:nvSpPr>
        <p:spPr bwMode="auto">
          <a:xfrm flipH="1">
            <a:off x="32004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8" name="Line 130"/>
          <p:cNvSpPr>
            <a:spLocks noChangeShapeType="1"/>
          </p:cNvSpPr>
          <p:nvPr/>
        </p:nvSpPr>
        <p:spPr bwMode="auto">
          <a:xfrm>
            <a:off x="32004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9" name="Text Box 131"/>
          <p:cNvSpPr txBox="1">
            <a:spLocks noChangeArrowheads="1"/>
          </p:cNvSpPr>
          <p:nvPr/>
        </p:nvSpPr>
        <p:spPr bwMode="auto">
          <a:xfrm>
            <a:off x="32766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0" name="Text Box 132"/>
          <p:cNvSpPr txBox="1">
            <a:spLocks noChangeArrowheads="1"/>
          </p:cNvSpPr>
          <p:nvPr/>
        </p:nvSpPr>
        <p:spPr bwMode="auto">
          <a:xfrm>
            <a:off x="3048000" y="2743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1" name="Text Box 133"/>
          <p:cNvSpPr txBox="1">
            <a:spLocks noChangeArrowheads="1"/>
          </p:cNvSpPr>
          <p:nvPr/>
        </p:nvSpPr>
        <p:spPr bwMode="auto">
          <a:xfrm>
            <a:off x="1371600" y="4267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2" name="Text Box 134"/>
          <p:cNvSpPr txBox="1">
            <a:spLocks noChangeArrowheads="1"/>
          </p:cNvSpPr>
          <p:nvPr/>
        </p:nvSpPr>
        <p:spPr bwMode="auto">
          <a:xfrm>
            <a:off x="1143000" y="4495800"/>
            <a:ext cx="23495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0753" name="AutoShape 135"/>
          <p:cNvSpPr>
            <a:spLocks noChangeArrowheads="1"/>
          </p:cNvSpPr>
          <p:nvPr/>
        </p:nvSpPr>
        <p:spPr bwMode="auto">
          <a:xfrm flipH="1">
            <a:off x="3124200" y="2514600"/>
            <a:ext cx="228600" cy="304800"/>
          </a:xfrm>
          <a:prstGeom prst="rtTriangl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AutoShape 136"/>
          <p:cNvSpPr>
            <a:spLocks noChangeArrowheads="1"/>
          </p:cNvSpPr>
          <p:nvPr/>
        </p:nvSpPr>
        <p:spPr bwMode="auto">
          <a:xfrm flipV="1">
            <a:off x="1371600" y="4572000"/>
            <a:ext cx="228600" cy="304800"/>
          </a:xfrm>
          <a:prstGeom prst="rtTriangl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Line 137"/>
          <p:cNvSpPr>
            <a:spLocks noChangeShapeType="1"/>
          </p:cNvSpPr>
          <p:nvPr/>
        </p:nvSpPr>
        <p:spPr bwMode="auto">
          <a:xfrm flipH="1">
            <a:off x="7620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6" name="Line 142"/>
          <p:cNvSpPr>
            <a:spLocks noChangeShapeType="1"/>
          </p:cNvSpPr>
          <p:nvPr/>
        </p:nvSpPr>
        <p:spPr bwMode="auto">
          <a:xfrm>
            <a:off x="70104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7" name="Line 143"/>
          <p:cNvSpPr>
            <a:spLocks noChangeShapeType="1"/>
          </p:cNvSpPr>
          <p:nvPr/>
        </p:nvSpPr>
        <p:spPr bwMode="auto">
          <a:xfrm flipH="1">
            <a:off x="56388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8" name="Line 144"/>
          <p:cNvSpPr>
            <a:spLocks noChangeShapeType="1"/>
          </p:cNvSpPr>
          <p:nvPr/>
        </p:nvSpPr>
        <p:spPr bwMode="auto">
          <a:xfrm>
            <a:off x="7924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59" name="Line 145"/>
          <p:cNvSpPr>
            <a:spLocks noChangeShapeType="1"/>
          </p:cNvSpPr>
          <p:nvPr/>
        </p:nvSpPr>
        <p:spPr bwMode="auto">
          <a:xfrm>
            <a:off x="56388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60" name="Text Box 146"/>
          <p:cNvSpPr txBox="1">
            <a:spLocks noChangeArrowheads="1"/>
          </p:cNvSpPr>
          <p:nvPr/>
        </p:nvSpPr>
        <p:spPr bwMode="auto">
          <a:xfrm>
            <a:off x="6400800" y="4876800"/>
            <a:ext cx="59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0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False Proof:</a:t>
            </a:r>
            <a:br>
              <a:rPr lang="en-US" sz="4000" smtClean="0"/>
            </a:br>
            <a:r>
              <a:rPr lang="en-US" sz="4000" smtClean="0"/>
              <a:t>Getting Rich By Diagram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530F5DA7-E64F-4D07-8D9B-A445C7617EFD}" type="slidenum">
              <a:rPr lang="en-US" sz="1200" smtClean="0"/>
              <a:pPr/>
              <a:t>26</a:t>
            </a:fld>
            <a:endParaRPr lang="en-US" sz="1200" smtClean="0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669925" y="1371600"/>
            <a:ext cx="7800975" cy="23256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The bug:</a:t>
            </a:r>
            <a:endParaRPr lang="en-US" sz="4000">
              <a:solidFill>
                <a:schemeClr val="accent2"/>
              </a:solidFill>
              <a:latin typeface="Comic Sans MS" pitchFamily="66" charset="0"/>
            </a:endParaRPr>
          </a:p>
          <a:p>
            <a:pPr algn="l"/>
            <a:r>
              <a:rPr lang="en-US" sz="3600">
                <a:solidFill>
                  <a:schemeClr val="accent2"/>
                </a:solidFill>
                <a:latin typeface="Comic Sans MS" pitchFamily="66" charset="0"/>
              </a:rPr>
              <a:t>          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are</a:t>
            </a:r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>
                <a:solidFill>
                  <a:schemeClr val="folHlink"/>
                </a:solidFill>
                <a:latin typeface="Comic Sans MS" pitchFamily="66" charset="0"/>
              </a:rPr>
              <a:t>not right triangles!</a:t>
            </a:r>
            <a:endParaRPr lang="en-US" sz="3600">
              <a:solidFill>
                <a:schemeClr val="folHlink"/>
              </a:solidFill>
              <a:latin typeface="Comic Sans MS" pitchFamily="66" charset="0"/>
            </a:endParaRPr>
          </a:p>
          <a:p>
            <a:pPr algn="l"/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So the top and bottom line of the “rectangle” is not straight!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Rich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857500" y="3448050"/>
            <a:ext cx="3276600" cy="2152650"/>
            <a:chOff x="1800" y="2172"/>
            <a:chExt cx="2064" cy="1356"/>
          </a:xfrm>
        </p:grpSpPr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1800" y="247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Line 25"/>
            <p:cNvSpPr>
              <a:spLocks noChangeShapeType="1"/>
            </p:cNvSpPr>
            <p:nvPr/>
          </p:nvSpPr>
          <p:spPr bwMode="auto">
            <a:xfrm flipV="1">
              <a:off x="3528" y="2427"/>
              <a:ext cx="33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2376" y="22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10</a:t>
              </a: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3624" y="2172"/>
              <a:ext cx="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1761" name="Line 50"/>
            <p:cNvSpPr>
              <a:spLocks noChangeShapeType="1"/>
            </p:cNvSpPr>
            <p:nvPr/>
          </p:nvSpPr>
          <p:spPr bwMode="auto">
            <a:xfrm>
              <a:off x="1800" y="247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51"/>
            <p:cNvSpPr>
              <a:spLocks noChangeShapeType="1"/>
            </p:cNvSpPr>
            <p:nvPr/>
          </p:nvSpPr>
          <p:spPr bwMode="auto">
            <a:xfrm flipH="1">
              <a:off x="2904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52"/>
            <p:cNvSpPr>
              <a:spLocks noChangeShapeType="1"/>
            </p:cNvSpPr>
            <p:nvPr/>
          </p:nvSpPr>
          <p:spPr bwMode="auto">
            <a:xfrm flipH="1">
              <a:off x="2952" y="2472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Line 53"/>
            <p:cNvSpPr>
              <a:spLocks noChangeShapeType="1"/>
            </p:cNvSpPr>
            <p:nvPr/>
          </p:nvSpPr>
          <p:spPr bwMode="auto">
            <a:xfrm>
              <a:off x="3864" y="243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56"/>
            <p:cNvSpPr>
              <a:spLocks noChangeShapeType="1"/>
            </p:cNvSpPr>
            <p:nvPr/>
          </p:nvSpPr>
          <p:spPr bwMode="auto">
            <a:xfrm>
              <a:off x="1800" y="25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57"/>
            <p:cNvSpPr>
              <a:spLocks noChangeShapeType="1"/>
            </p:cNvSpPr>
            <p:nvPr/>
          </p:nvSpPr>
          <p:spPr bwMode="auto">
            <a:xfrm flipV="1">
              <a:off x="1896" y="24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60"/>
            <p:cNvSpPr>
              <a:spLocks noChangeShapeType="1"/>
            </p:cNvSpPr>
            <p:nvPr/>
          </p:nvSpPr>
          <p:spPr bwMode="auto">
            <a:xfrm>
              <a:off x="1800" y="31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61"/>
            <p:cNvSpPr>
              <a:spLocks noChangeShapeType="1"/>
            </p:cNvSpPr>
            <p:nvPr/>
          </p:nvSpPr>
          <p:spPr bwMode="auto">
            <a:xfrm>
              <a:off x="3864" y="32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0" name="Group 71"/>
          <p:cNvGrpSpPr>
            <a:grpSpLocks/>
          </p:cNvGrpSpPr>
          <p:nvPr/>
        </p:nvGrpSpPr>
        <p:grpSpPr bwMode="auto">
          <a:xfrm>
            <a:off x="1054100" y="1892300"/>
            <a:ext cx="1162050" cy="854075"/>
            <a:chOff x="1728" y="1080"/>
            <a:chExt cx="732" cy="538"/>
          </a:xfrm>
        </p:grpSpPr>
        <p:sp>
          <p:nvSpPr>
            <p:cNvPr id="31751" name="Text Box 65"/>
            <p:cNvSpPr txBox="1">
              <a:spLocks noChangeArrowheads="1"/>
            </p:cNvSpPr>
            <p:nvPr/>
          </p:nvSpPr>
          <p:spPr bwMode="auto">
            <a:xfrm>
              <a:off x="1872" y="10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2" name="Text Box 66"/>
            <p:cNvSpPr txBox="1">
              <a:spLocks noChangeArrowheads="1"/>
            </p:cNvSpPr>
            <p:nvPr/>
          </p:nvSpPr>
          <p:spPr bwMode="auto">
            <a:xfrm>
              <a:off x="1728" y="12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3" name="Text Box 67"/>
            <p:cNvSpPr txBox="1">
              <a:spLocks noChangeArrowheads="1"/>
            </p:cNvSpPr>
            <p:nvPr/>
          </p:nvSpPr>
          <p:spPr bwMode="auto">
            <a:xfrm>
              <a:off x="2264" y="12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4" name="Text Box 68"/>
            <p:cNvSpPr txBox="1">
              <a:spLocks noChangeArrowheads="1"/>
            </p:cNvSpPr>
            <p:nvPr/>
          </p:nvSpPr>
          <p:spPr bwMode="auto">
            <a:xfrm>
              <a:off x="2160" y="13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55" name="AutoShape 63"/>
            <p:cNvSpPr>
              <a:spLocks noChangeArrowheads="1"/>
            </p:cNvSpPr>
            <p:nvPr/>
          </p:nvSpPr>
          <p:spPr bwMode="auto">
            <a:xfrm flipH="1">
              <a:off x="2160" y="1232"/>
              <a:ext cx="144" cy="192"/>
            </a:xfrm>
            <a:prstGeom prst="rtTriangl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AutoShape 64"/>
            <p:cNvSpPr>
              <a:spLocks noChangeArrowheads="1"/>
            </p:cNvSpPr>
            <p:nvPr/>
          </p:nvSpPr>
          <p:spPr bwMode="auto">
            <a:xfrm flipV="1">
              <a:off x="1920" y="1280"/>
              <a:ext cx="144" cy="192"/>
            </a:xfrm>
            <a:prstGeom prst="rtTriangl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2CF27A8-2E27-47D3-89F5-30D5C89B3807}" type="slidenum">
              <a:rPr lang="en-US" sz="1200" smtClean="0"/>
              <a:pPr/>
              <a:t>27</a:t>
            </a:fld>
            <a:endParaRPr lang="en-US" sz="120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False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468313" y="4532313"/>
          <a:ext cx="35496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4" imgW="1257120" imgH="444240" progId="Equation.DSMT4">
                  <p:embed/>
                </p:oleObj>
              </mc:Choice>
              <mc:Fallback>
                <p:oleObj name="Equation" r:id="rId4" imgW="125712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32313"/>
                        <a:ext cx="35496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5168900" y="4600575"/>
          <a:ext cx="35353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Equation" r:id="rId6" imgW="1269720" imgH="444240" progId="Equation.DSMT4">
                  <p:embed/>
                </p:oleObj>
              </mc:Choice>
              <mc:Fallback>
                <p:oleObj name="Equation" r:id="rId6" imgW="126972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600575"/>
                        <a:ext cx="3535363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E92C81C8-F27D-4AE4-B619-67321854E34B}" type="slidenum">
              <a:rPr lang="en-US" sz="1200" smtClean="0"/>
              <a:pPr/>
              <a:t>28</a:t>
            </a:fld>
            <a:endParaRPr lang="en-US" sz="12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0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1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9725" y="6553200"/>
            <a:ext cx="1184275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6F847A86-0EF0-4A1A-87B4-C860551EA508}" type="slidenum">
              <a:rPr lang="en-US" sz="1200" smtClean="0"/>
              <a:pPr/>
              <a:t>29</a:t>
            </a:fld>
            <a:endParaRPr lang="en-US" sz="12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dirty="0">
                <a:latin typeface="Comic Sans MS" pitchFamily="66" charset="0"/>
              </a:rPr>
              <a:t>=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75023C36-FE4D-4530-8B57-5C3563E819D6}" type="slidenum">
              <a:rPr lang="en-US" sz="1200" smtClean="0"/>
              <a:pPr/>
              <a:t>3</a:t>
            </a:fld>
            <a:endParaRPr lang="en-US" sz="1200" smtClean="0"/>
          </a:p>
        </p:txBody>
      </p:sp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3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52575" y="277813"/>
            <a:ext cx="6107113" cy="1154112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Course Web site</a:t>
            </a:r>
          </a:p>
        </p:txBody>
      </p:sp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477838" y="1579561"/>
            <a:ext cx="81883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u="sng" dirty="0">
                <a:solidFill>
                  <a:srgbClr val="A0106D"/>
                </a:solidFill>
                <a:latin typeface="Courier New" pitchFamily="49" charset="0"/>
                <a:cs typeface="Courier New" pitchFamily="49" charset="0"/>
                <a:hlinkClick r:id="rId7"/>
              </a:rPr>
              <a:t>http://courses.csail.mit.edu/6.042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announcements</a:t>
            </a:r>
            <a:endParaRPr lang="en-US" sz="4400" dirty="0"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class schedule</a:t>
            </a:r>
            <a:endParaRPr lang="en-US" dirty="0"/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notes</a:t>
            </a: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, slides,…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course organization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grading info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2738" y="6545263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D06E24C3-47EC-4B6B-B7C6-E5F18597FBA4}" type="slidenum">
              <a:rPr lang="en-US" sz="1200" smtClean="0"/>
              <a:pPr/>
              <a:t>30</a:t>
            </a:fld>
            <a:endParaRPr lang="en-US" sz="120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60525" y="476250"/>
            <a:ext cx="7483475" cy="1171575"/>
          </a:xfrm>
        </p:spPr>
        <p:txBody>
          <a:bodyPr/>
          <a:lstStyle/>
          <a:p>
            <a:pPr eaLnBrk="1" hangingPunct="1"/>
            <a:r>
              <a:rPr lang="en-US" dirty="0" smtClean="0"/>
              <a:t>Another false proof</a:t>
            </a:r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31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6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2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Calculation is a risky substitute for    </a:t>
            </a:r>
          </a:p>
          <a:p>
            <a:pPr marL="457200" indent="-457200" algn="l">
              <a:defRPr/>
            </a:pPr>
            <a:r>
              <a:rPr lang="en-US" sz="3600" dirty="0">
                <a:latin typeface="Comic Sans MS" pitchFamily="66" charset="0"/>
              </a:rPr>
              <a:t>	 understanding.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932738" y="6553200"/>
            <a:ext cx="1211262" cy="307975"/>
          </a:xfrm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8814692-9BDD-4F2D-A9DA-07816390A204}" type="slidenum">
              <a:rPr lang="en-US" sz="1200" smtClean="0"/>
              <a:pPr/>
              <a:t>32</a:t>
            </a:fld>
            <a:endParaRPr lang="en-US" sz="1200" smtClean="0"/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= -1 ?</a:t>
            </a:r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4204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49CEC67-A6D5-4032-8245-198398361EE0}" type="slidenum">
              <a:rPr lang="en-US" sz="1200" smtClean="0"/>
              <a:pPr/>
              <a:t>33</a:t>
            </a:fld>
            <a:endParaRPr lang="en-US" sz="120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= 1          (add     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/>
        </p:nvGraphicFramePr>
        <p:xfrm>
          <a:off x="5961063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fade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17F4D99F-8DB9-47AB-B21C-80A9F5EE51B9}" type="slidenum">
              <a:rPr lang="en-US" sz="1200" smtClean="0"/>
              <a:pPr/>
              <a:t>34</a:t>
            </a:fld>
            <a:endParaRPr lang="en-US" sz="12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1=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50238" y="6567488"/>
            <a:ext cx="893762" cy="276225"/>
          </a:xfrm>
          <a:noFill/>
        </p:spPr>
        <p:txBody>
          <a:bodyPr/>
          <a:lstStyle/>
          <a:p>
            <a:r>
              <a:rPr lang="en-US" sz="1200" smtClean="0"/>
              <a:t>lec 1W.</a:t>
            </a:r>
            <a:fld id="{EB421C7E-0655-4947-B06C-8554469D79B2}" type="slidenum">
              <a:rPr lang="en-US" sz="1200" smtClean="0"/>
              <a:pPr/>
              <a:t>35</a:t>
            </a:fld>
            <a:endParaRPr lang="en-US" sz="12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6700"/>
            <a:ext cx="7708900" cy="3821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>
              <a:buFontTx/>
              <a:buNone/>
            </a:pPr>
            <a:r>
              <a:rPr lang="en-US" sz="9600" dirty="0" smtClean="0"/>
              <a:t>1</a:t>
            </a:r>
            <a:r>
              <a:rPr lang="en-US" sz="9600" b="1" dirty="0" smtClean="0">
                <a:latin typeface="Euclid Symbol" charset="2"/>
                <a:cs typeface="Euclid Symbol" charset="2"/>
              </a:rPr>
              <a:t>–</a:t>
            </a:r>
            <a:r>
              <a:rPr lang="en-US" sz="9600" dirty="0" smtClean="0"/>
              <a:t>3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53FE1C2-9E91-4C24-BD74-47BCF0F2913B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5238" y="304800"/>
            <a:ext cx="7607300" cy="995363"/>
          </a:xfrm>
        </p:spPr>
        <p:txBody>
          <a:bodyPr/>
          <a:lstStyle/>
          <a:p>
            <a:pPr algn="ctr" eaLnBrk="1" hangingPunct="1"/>
            <a:r>
              <a:rPr lang="en-US" dirty="0" smtClean="0">
                <a:solidFill>
                  <a:schemeClr val="tx1"/>
                </a:solidFill>
              </a:rPr>
              <a:t>Online Tutor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Registration</a:t>
            </a:r>
            <a:endParaRPr lang="en-US" dirty="0" smtClean="0">
              <a:solidFill>
                <a:srgbClr val="0D05A7"/>
              </a:solidFill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248163" y="1372180"/>
            <a:ext cx="8556091" cy="480131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TP.1:</a:t>
            </a:r>
            <a:r>
              <a:rPr lang="en-US" sz="5400" b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Registration </a:t>
            </a:r>
            <a:r>
              <a:rPr lang="en-US" sz="5400" dirty="0" err="1" smtClean="0">
                <a:solidFill>
                  <a:srgbClr val="FF0000"/>
                </a:solidFill>
                <a:latin typeface="Comic Sans MS" pitchFamily="66" charset="0"/>
              </a:rPr>
              <a:t>asap</a:t>
            </a:r>
            <a:endParaRPr lang="en-US" sz="5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--necessary for </a:t>
            </a: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final session  assignment </a:t>
            </a:r>
          </a:p>
          <a:p>
            <a:pPr algn="l"/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   --11AM or </a:t>
            </a:r>
            <a:r>
              <a:rPr lang="en-US" sz="4800" dirty="0" smtClean="0">
                <a:latin typeface="Comic Sans MS" pitchFamily="66" charset="0"/>
              </a:rPr>
              <a:t>2:30PM</a:t>
            </a:r>
            <a:endParaRPr lang="en-US" sz="4800" dirty="0">
              <a:latin typeface="Comic Sans MS" pitchFamily="66" charset="0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5400" dirty="0" smtClean="0">
                <a:latin typeface="Comic Sans MS" pitchFamily="66" charset="0"/>
              </a:rPr>
              <a:t>table assignment for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   Monday</a:t>
            </a:r>
            <a:endParaRPr lang="en-US" sz="5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Session/Table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96" y="2008910"/>
            <a:ext cx="8947726" cy="4110182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>
                <a:latin typeface="Comic Sans MS"/>
                <a:cs typeface="Comic Sans MS"/>
              </a:rPr>
              <a:t>To </a:t>
            </a:r>
            <a:r>
              <a:rPr lang="en-US" sz="4000" b="1" dirty="0">
                <a:latin typeface="Comic Sans MS"/>
                <a:cs typeface="Comic Sans MS"/>
              </a:rPr>
              <a:t>request </a:t>
            </a:r>
            <a:r>
              <a:rPr lang="en-US" sz="4000" b="1" dirty="0" smtClean="0">
                <a:latin typeface="Comic Sans MS"/>
                <a:cs typeface="Comic Sans MS"/>
              </a:rPr>
              <a:t>changes e</a:t>
            </a:r>
            <a:r>
              <a:rPr lang="en-US" sz="4000" b="1" dirty="0" smtClean="0"/>
              <a:t>mail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604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ourier New"/>
                <a:cs typeface="Courier New"/>
                <a:hlinkClick r:id="rId2"/>
              </a:rPr>
              <a:t>2-webmaster@csail.mit.ed</a:t>
            </a:r>
            <a:r>
              <a:rPr lang="en-US" sz="4000" b="1" dirty="0" smtClean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u</a:t>
            </a:r>
            <a:endParaRPr lang="en-US" sz="4000" b="1" dirty="0" smtClean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     </a:t>
            </a:r>
            <a:r>
              <a:rPr lang="en-US" sz="1200" smtClean="0"/>
              <a:t>lec 1W.</a:t>
            </a:r>
            <a:fld id="{9A106780-21EA-4C13-B4C5-F962BEA7B00B}" type="slidenum">
              <a:rPr lang="en-US" sz="1200" smtClean="0"/>
              <a:pPr>
                <a:defRPr/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6517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94B0267F-552B-40F8-B536-DB917AF50A68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 Summary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76237" y="1457325"/>
            <a:ext cx="8474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76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Fundamental Concepts of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Discrete Mathematics (</a:t>
            </a:r>
            <a:r>
              <a:rPr lang="en-US" sz="4000" i="1" dirty="0">
                <a:latin typeface="Comic Sans MS" pitchFamily="66" charset="0"/>
              </a:rPr>
              <a:t>sets, relations</a:t>
            </a:r>
            <a:r>
              <a:rPr lang="en-US" sz="3600" i="1" dirty="0">
                <a:latin typeface="Comic Sans MS" pitchFamily="66" charset="0"/>
              </a:rPr>
              <a:t>,</a:t>
            </a:r>
            <a:r>
              <a:rPr lang="en-US" sz="4000" i="1" dirty="0">
                <a:latin typeface="Comic Sans MS" pitchFamily="66" charset="0"/>
              </a:rPr>
              <a:t> proof methods,… 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>
                <a:latin typeface="Comic Sans MS" pitchFamily="66" charset="0"/>
              </a:rPr>
              <a:t>Discrete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Mathematical Structures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i="1" dirty="0" smtClean="0">
                <a:latin typeface="Comic Sans MS" pitchFamily="66" charset="0"/>
              </a:rPr>
              <a:t>numbers, graphs</a:t>
            </a:r>
            <a:r>
              <a:rPr lang="en-US" sz="4000" i="1" dirty="0">
                <a:latin typeface="Comic Sans MS" pitchFamily="66" charset="0"/>
              </a:rPr>
              <a:t>,</a:t>
            </a: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i="1" dirty="0">
                <a:latin typeface="Comic Sans MS" pitchFamily="66" charset="0"/>
              </a:rPr>
              <a:t>trees</a:t>
            </a:r>
            <a:r>
              <a:rPr lang="en-US" sz="4000" dirty="0">
                <a:latin typeface="Comic Sans MS" pitchFamily="66" charset="0"/>
              </a:rPr>
              <a:t>, </a:t>
            </a:r>
            <a:r>
              <a:rPr lang="en-US" sz="4000" i="1" dirty="0">
                <a:latin typeface="Comic Sans MS" pitchFamily="66" charset="0"/>
              </a:rPr>
              <a:t>counting…</a:t>
            </a:r>
            <a:r>
              <a:rPr lang="en-US" sz="4000" dirty="0" smtClean="0">
                <a:latin typeface="Comic Sans MS" pitchFamily="66" charset="0"/>
              </a:rPr>
              <a:t>)</a:t>
            </a:r>
          </a:p>
          <a:p>
            <a:pPr marL="457200" indent="-457200" algn="l">
              <a:spcBef>
                <a:spcPts val="0"/>
              </a:spcBef>
              <a:buFontTx/>
              <a:buAutoNum type="arabicPeriod"/>
              <a:defRPr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Discrete Probability Theory</a:t>
            </a:r>
            <a:r>
              <a:rPr lang="en-US" sz="3600" dirty="0" smtClean="0">
                <a:latin typeface="Comic Sans MS" pitchFamily="66" charset="0"/>
              </a:rPr>
              <a:t> 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CBD4ADD5-DF96-4ED8-A1CB-551C52AF6B69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6813" y="304800"/>
            <a:ext cx="4270375" cy="1128713"/>
          </a:xfrm>
        </p:spPr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906588"/>
            <a:ext cx="8591550" cy="2801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D05A7"/>
                </a:solidFill>
              </a:rPr>
              <a:t>Quickie: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What does “discrete” mean?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ym typeface="Symbol" pitchFamily="18" charset="2"/>
              </a:rPr>
              <a:t>                   ( </a:t>
            </a:r>
            <a:r>
              <a:rPr lang="en-US" sz="4800" b="1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≠</a:t>
            </a:r>
            <a:r>
              <a:rPr lang="en-US" sz="4800" dirty="0" smtClean="0">
                <a:solidFill>
                  <a:srgbClr val="FF0000"/>
                </a:solidFill>
                <a:latin typeface="Euclid Symbol"/>
                <a:sym typeface="Symbol" pitchFamily="18" charset="2"/>
              </a:rPr>
              <a:t> </a:t>
            </a:r>
            <a:r>
              <a:rPr lang="en-US" sz="4800" dirty="0" smtClean="0">
                <a:sym typeface="Symbol" pitchFamily="18" charset="2"/>
              </a:rPr>
              <a:t>“discreet”)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61709" y="1286436"/>
            <a:ext cx="8823757" cy="526297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  <a:defRPr/>
            </a:pP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err="1" smtClean="0">
                <a:latin typeface="Comic Sans MS" pitchFamily="66" charset="0"/>
              </a:rPr>
              <a:t>Courseinfo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on web page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Text Chapters 1 &amp; 2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asap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algn="l">
              <a:buFont typeface="Arial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Ch. 3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next week</a:t>
            </a:r>
            <a:r>
              <a:rPr lang="en-US" sz="4800" dirty="0" smtClean="0">
                <a:latin typeface="Comic Sans MS" pitchFamily="66" charset="0"/>
              </a:rPr>
              <a:t> 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 Reading Comments in</a:t>
            </a:r>
          </a:p>
          <a:p>
            <a:pPr algn="l">
              <a:defRPr/>
            </a:pPr>
            <a:r>
              <a:rPr lang="en-US" sz="4800" dirty="0" smtClean="0">
                <a:latin typeface="Comic Sans MS" pitchFamily="66" charset="0"/>
              </a:rPr>
              <a:t>   NB annotation system</a:t>
            </a:r>
          </a:p>
          <a:p>
            <a:pPr algn="l">
              <a:defRPr/>
            </a:pPr>
            <a:r>
              <a:rPr lang="en-US" sz="4800" dirty="0">
                <a:solidFill>
                  <a:srgbClr val="077F1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77F15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starting Monday</a:t>
            </a:r>
          </a:p>
          <a:p>
            <a:pPr marL="685800" indent="-685800" algn="l">
              <a:buFont typeface="Arial"/>
              <a:buChar char="•"/>
              <a:defRPr/>
            </a:pPr>
            <a:r>
              <a:rPr lang="en-US" sz="4800" dirty="0" smtClean="0">
                <a:latin typeface="Comic Sans MS" pitchFamily="66" charset="0"/>
              </a:rPr>
              <a:t>slide video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for Monday</a:t>
            </a:r>
            <a:endParaRPr lang="en-US" sz="4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0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4D204BE9-2F10-477E-9517-5A472BD6B7C3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6063" y="319088"/>
            <a:ext cx="6484937" cy="1123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chemeClr val="tx1"/>
                </a:solidFill>
              </a:rPr>
              <a:t>Reading Assignment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4251325" y="24574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     </a:t>
            </a:r>
            <a:r>
              <a:rPr lang="en-US" sz="1200" smtClean="0"/>
              <a:t>lec 1W.</a:t>
            </a:r>
            <a:fld id="{3930B7C9-902D-4F92-8BB5-73317A21B3E6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2575" y="290514"/>
            <a:ext cx="7441334" cy="112957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Active learning in Teams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407995" y="1489607"/>
            <a:ext cx="8532805" cy="450479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MWF </a:t>
            </a:r>
            <a:r>
              <a:rPr lang="en-US" sz="4800" dirty="0">
                <a:latin typeface="Comic Sans MS" pitchFamily="66" charset="0"/>
              </a:rPr>
              <a:t>1.5 hour </a:t>
            </a:r>
            <a:r>
              <a:rPr lang="en-US" sz="4800" dirty="0" smtClean="0">
                <a:latin typeface="Comic Sans MS" pitchFamily="66" charset="0"/>
              </a:rPr>
              <a:t>sessions:</a:t>
            </a:r>
            <a:endParaRPr lang="en-US" sz="4800" dirty="0">
              <a:latin typeface="Comic Sans MS" pitchFamily="66" charset="0"/>
            </a:endParaRP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team </a:t>
            </a:r>
            <a:r>
              <a:rPr lang="en-US" sz="4800" dirty="0">
                <a:latin typeface="Comic Sans MS" pitchFamily="66" charset="0"/>
              </a:rPr>
              <a:t>problem-</a:t>
            </a:r>
            <a:r>
              <a:rPr lang="en-US" sz="4800" dirty="0" smtClean="0">
                <a:latin typeface="Comic Sans MS" pitchFamily="66" charset="0"/>
              </a:rPr>
              <a:t>solving</a:t>
            </a:r>
          </a:p>
          <a:p>
            <a:pPr marL="685800" indent="-685800" algn="l">
              <a:buFont typeface="Arial"/>
              <a:buChar char="•"/>
            </a:pPr>
            <a:r>
              <a:rPr lang="en-US" sz="4800" dirty="0" smtClean="0">
                <a:latin typeface="Comic Sans MS" pitchFamily="66" charset="0"/>
              </a:rPr>
              <a:t>sometimes</a:t>
            </a:r>
            <a:endParaRPr lang="en-US" sz="4800" dirty="0">
              <a:latin typeface="Comic Sans MS" pitchFamily="66" charset="0"/>
            </a:endParaRPr>
          </a:p>
          <a:p>
            <a:pPr marL="1371600" lvl="1" indent="-914400" algn="l">
              <a:buFont typeface="Wingdings" charset="2"/>
              <a:buChar char="§"/>
            </a:pPr>
            <a:r>
              <a:rPr lang="en-US" sz="4800" dirty="0">
                <a:latin typeface="Comic Sans MS" pitchFamily="66" charset="0"/>
              </a:rPr>
              <a:t>initial 5-20 </a:t>
            </a:r>
            <a:r>
              <a:rPr lang="en-US" sz="4800" dirty="0" smtClean="0">
                <a:latin typeface="Comic Sans MS" pitchFamily="66" charset="0"/>
              </a:rPr>
              <a:t>min overview</a:t>
            </a:r>
            <a:endParaRPr lang="en-US" sz="4800" dirty="0">
              <a:latin typeface="Comic Sans MS" pitchFamily="66" charset="0"/>
            </a:endParaRPr>
          </a:p>
          <a:p>
            <a:pPr marL="1371600" lvl="1" indent="-914400" algn="l">
              <a:buFont typeface="Wingdings" charset="2"/>
              <a:buChar char="§"/>
            </a:pPr>
            <a:r>
              <a:rPr lang="en-US" sz="4800" dirty="0">
                <a:latin typeface="Comic Sans MS" pitchFamily="66" charset="0"/>
              </a:rPr>
              <a:t>solution presentations</a:t>
            </a:r>
          </a:p>
          <a:p>
            <a:pPr marL="685800" indent="-685800" algn="l">
              <a:buFont typeface="Arial"/>
              <a:buChar char="•"/>
            </a:pP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6373</TotalTime>
  <Words>989</Words>
  <Application>Microsoft Macintosh PowerPoint</Application>
  <PresentationFormat>On-screen Show (4:3)</PresentationFormat>
  <Paragraphs>286</Paragraphs>
  <Slides>35</Slides>
  <Notes>30</Notes>
  <HiddenSlides>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6.042 Lecture Template</vt:lpstr>
      <vt:lpstr>Equation</vt:lpstr>
      <vt:lpstr>Mathematics for Computer Science 6.042J/18.062J</vt:lpstr>
      <vt:lpstr>Mathematics for Computer Science 6.042J/18.062J</vt:lpstr>
      <vt:lpstr>Course Web site</vt:lpstr>
      <vt:lpstr>Online Tutor Registration</vt:lpstr>
      <vt:lpstr>Session/Table changes</vt:lpstr>
      <vt:lpstr>Quick Summary</vt:lpstr>
      <vt:lpstr>Vocabulary</vt:lpstr>
      <vt:lpstr>Reading Assignment</vt:lpstr>
      <vt:lpstr>Active learning in Teams</vt:lpstr>
      <vt:lpstr>How the Class Works</vt:lpstr>
      <vt:lpstr>Teamwork</vt:lpstr>
      <vt:lpstr>Teamwork</vt:lpstr>
      <vt:lpstr>Teamwork</vt:lpstr>
      <vt:lpstr>Active Lectures</vt:lpstr>
      <vt:lpstr>Active Lectures</vt:lpstr>
      <vt:lpstr>Getting started:  Pythagorean theorem </vt:lpstr>
      <vt:lpstr>A Cool Proof</vt:lpstr>
      <vt:lpstr>A Cool Proof</vt:lpstr>
      <vt:lpstr>A Cool Proof</vt:lpstr>
      <vt:lpstr>A Cool Proof</vt:lpstr>
      <vt:lpstr>A Cool Proof</vt:lpstr>
      <vt:lpstr>A Cool Proof</vt:lpstr>
      <vt:lpstr>A False Proof: Getting Rich By Diagram</vt:lpstr>
      <vt:lpstr>A False Proof: Getting Rich By Diagram</vt:lpstr>
      <vt:lpstr>A False Proof: Getting Rich By Diagram</vt:lpstr>
      <vt:lpstr>Getting Rich</vt:lpstr>
      <vt:lpstr>Another False Proof</vt:lpstr>
      <vt:lpstr>Another False proof</vt:lpstr>
      <vt:lpstr>Another false proof</vt:lpstr>
      <vt:lpstr>Another false proof</vt:lpstr>
      <vt:lpstr>1 = -1 ?</vt:lpstr>
      <vt:lpstr>1 = -1 ?</vt:lpstr>
      <vt:lpstr>Consequences of  1= -1</vt:lpstr>
      <vt:lpstr>Consequences of  1= -1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438</cp:revision>
  <cp:lastPrinted>2012-02-08T05:03:55Z</cp:lastPrinted>
  <dcterms:created xsi:type="dcterms:W3CDTF">2011-02-02T02:45:17Z</dcterms:created>
  <dcterms:modified xsi:type="dcterms:W3CDTF">2013-02-06T04:59:52Z</dcterms:modified>
</cp:coreProperties>
</file>