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8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9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3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4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5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6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7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18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19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20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21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2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23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4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25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26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27.xml" ContentType="application/vnd.openxmlformats-officedocument.presentationml.notesSlide+xml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28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notesSlides/notesSlide29.xml" ContentType="application/vnd.openxmlformats-officedocument.presentationml.notesSlide+xml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notesSlides/notesSlide30.xml" ContentType="application/vnd.openxmlformats-officedocument.presentationml.notesSlide+xml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notesSlides/notesSlide31.xml" ContentType="application/vnd.openxmlformats-officedocument.presentationml.notesSlide+xml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388" r:id="rId2"/>
    <p:sldId id="368" r:id="rId3"/>
    <p:sldId id="404" r:id="rId4"/>
    <p:sldId id="406" r:id="rId5"/>
    <p:sldId id="409" r:id="rId6"/>
    <p:sldId id="407" r:id="rId7"/>
    <p:sldId id="405" r:id="rId8"/>
    <p:sldId id="408" r:id="rId9"/>
    <p:sldId id="410" r:id="rId10"/>
    <p:sldId id="411" r:id="rId11"/>
    <p:sldId id="412" r:id="rId12"/>
    <p:sldId id="414" r:id="rId13"/>
    <p:sldId id="413" r:id="rId14"/>
    <p:sldId id="415" r:id="rId15"/>
    <p:sldId id="416" r:id="rId16"/>
    <p:sldId id="417" r:id="rId17"/>
    <p:sldId id="418" r:id="rId18"/>
    <p:sldId id="391" r:id="rId19"/>
    <p:sldId id="392" r:id="rId20"/>
    <p:sldId id="393" r:id="rId21"/>
    <p:sldId id="425" r:id="rId22"/>
    <p:sldId id="421" r:id="rId23"/>
    <p:sldId id="424" r:id="rId24"/>
    <p:sldId id="423" r:id="rId25"/>
    <p:sldId id="426" r:id="rId26"/>
    <p:sldId id="420" r:id="rId27"/>
    <p:sldId id="419" r:id="rId28"/>
    <p:sldId id="399" r:id="rId29"/>
    <p:sldId id="400" r:id="rId30"/>
    <p:sldId id="401" r:id="rId31"/>
    <p:sldId id="402" r:id="rId32"/>
  </p:sldIdLst>
  <p:sldSz cx="9144000" cy="6858000" type="screen4x3"/>
  <p:notesSz cx="9601200" cy="73152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5" autoAdjust="0"/>
  </p:normalViewPr>
  <p:slideViewPr>
    <p:cSldViewPr showGuides="1">
      <p:cViewPr>
        <p:scale>
          <a:sx n="125" d="100"/>
          <a:sy n="125" d="100"/>
        </p:scale>
        <p:origin x="-776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image" Target="../media/image3.emf"/><Relationship Id="rId2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2.emf"/><Relationship Id="rId3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5.emf"/><Relationship Id="rId2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9.emf"/><Relationship Id="rId3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1" Type="http://schemas.openxmlformats.org/officeDocument/2006/relationships/image" Target="../media/image25.emf"/><Relationship Id="rId2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11,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0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8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3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69.bin"/><Relationship Id="rId9" Type="http://schemas.openxmlformats.org/officeDocument/2006/relationships/image" Target="../media/image43.emf"/><Relationship Id="rId10" Type="http://schemas.openxmlformats.org/officeDocument/2006/relationships/oleObject" Target="../embeddings/oleObject70.bin"/><Relationship Id="rId11" Type="http://schemas.openxmlformats.org/officeDocument/2006/relationships/image" Target="../media/image44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74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48.wmf"/><Relationship Id="rId6" Type="http://schemas.openxmlformats.org/officeDocument/2006/relationships/oleObject" Target="../embeddings/oleObject76.bin"/><Relationship Id="rId7" Type="http://schemas.openxmlformats.org/officeDocument/2006/relationships/image" Target="../media/image45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78.bin"/><Relationship Id="rId7" Type="http://schemas.openxmlformats.org/officeDocument/2006/relationships/image" Target="../media/image49.wmf"/><Relationship Id="rId8" Type="http://schemas.openxmlformats.org/officeDocument/2006/relationships/oleObject" Target="../embeddings/oleObject79.bin"/><Relationship Id="rId9" Type="http://schemas.openxmlformats.org/officeDocument/2006/relationships/image" Target="../media/image50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algn="l" eaLnBrk="1" hangingPunct="1"/>
            <a:r>
              <a:rPr lang="en-US" sz="8000" b="1" dirty="0" smtClean="0"/>
              <a:t>  The Ring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51569"/>
              </p:ext>
            </p:extLst>
          </p:nvPr>
        </p:nvGraphicFramePr>
        <p:xfrm>
          <a:off x="6096000" y="2133600"/>
          <a:ext cx="1747038" cy="251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2133600"/>
                        <a:ext cx="1747038" cy="2511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69819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87264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02995"/>
              </p:ext>
            </p:extLst>
          </p:nvPr>
        </p:nvGraphicFramePr>
        <p:xfrm>
          <a:off x="985838" y="2514600"/>
          <a:ext cx="71278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8" imgW="1257300" imgH="292100" progId="Equation.DSMT4">
                  <p:embed/>
                </p:oleObj>
              </mc:Choice>
              <mc:Fallback>
                <p:oleObj name="Equation" r:id="rId8" imgW="1257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5838" y="2514600"/>
                        <a:ext cx="7127875" cy="165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2192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+mj-lt"/>
              </a:rPr>
              <a:t>no cancellation rule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60792"/>
              </p:ext>
            </p:extLst>
          </p:nvPr>
        </p:nvGraphicFramePr>
        <p:xfrm>
          <a:off x="955675" y="3886200"/>
          <a:ext cx="71675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10" imgW="1308100" imgH="292100" progId="Equation.DSMT4">
                  <p:embed/>
                </p:oleObj>
              </mc:Choice>
              <mc:Fallback>
                <p:oleObj name="Equation" r:id="rId10" imgW="13081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55675" y="3886200"/>
                        <a:ext cx="716756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1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29579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12613"/>
              </p:ext>
            </p:extLst>
          </p:nvPr>
        </p:nvGraphicFramePr>
        <p:xfrm>
          <a:off x="1449388" y="252413"/>
          <a:ext cx="717867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6" imgW="1955800" imgH="533400" progId="Equation.DSMT4">
                  <p:embed/>
                </p:oleObj>
              </mc:Choice>
              <mc:Fallback>
                <p:oleObj name="Equation" r:id="rId6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9388" y="252413"/>
                        <a:ext cx="7178675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57342"/>
              </p:ext>
            </p:extLst>
          </p:nvPr>
        </p:nvGraphicFramePr>
        <p:xfrm>
          <a:off x="466725" y="2438400"/>
          <a:ext cx="81438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8" imgW="1930400" imgH="812800" progId="Equation.DSMT4">
                  <p:embed/>
                </p:oleObj>
              </mc:Choice>
              <mc:Fallback>
                <p:oleObj name="Equation" r:id="rId8" imgW="19304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6725" y="2438400"/>
                        <a:ext cx="8143875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69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3271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623352"/>
              </p:ext>
            </p:extLst>
          </p:nvPr>
        </p:nvGraphicFramePr>
        <p:xfrm>
          <a:off x="1449388" y="252413"/>
          <a:ext cx="717867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6" imgW="1955800" imgH="533400" progId="Equation.DSMT4">
                  <p:embed/>
                </p:oleObj>
              </mc:Choice>
              <mc:Fallback>
                <p:oleObj name="Equation" r:id="rId6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9388" y="252413"/>
                        <a:ext cx="7178675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3636"/>
              </p:ext>
            </p:extLst>
          </p:nvPr>
        </p:nvGraphicFramePr>
        <p:xfrm>
          <a:off x="1957388" y="2362200"/>
          <a:ext cx="5129212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8" imgW="812800" imgH="355600" progId="Equation.DSMT4">
                  <p:embed/>
                </p:oleObj>
              </mc:Choice>
              <mc:Fallback>
                <p:oleObj name="Equation" r:id="rId8" imgW="812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388" y="2362200"/>
                        <a:ext cx="5129212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4044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3290"/>
              </p:ext>
            </p:extLst>
          </p:nvPr>
        </p:nvGraphicFramePr>
        <p:xfrm>
          <a:off x="1295400" y="1143000"/>
          <a:ext cx="637528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6" imgW="939800" imgH="292100" progId="Equation.DSMT4">
                  <p:embed/>
                </p:oleObj>
              </mc:Choice>
              <mc:Fallback>
                <p:oleObj name="Equation" r:id="rId6" imgW="939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375289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37947"/>
              </p:ext>
            </p:extLst>
          </p:nvPr>
        </p:nvGraphicFramePr>
        <p:xfrm>
          <a:off x="1295400" y="3289300"/>
          <a:ext cx="477188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8" imgW="736600" imgH="292100" progId="Equation.DSMT4">
                  <p:embed/>
                </p:oleObj>
              </mc:Choice>
              <mc:Fallback>
                <p:oleObj name="Equation" r:id="rId8" imgW="73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289300"/>
                        <a:ext cx="4771885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074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32694"/>
              </p:ext>
            </p:extLst>
          </p:nvPr>
        </p:nvGraphicFramePr>
        <p:xfrm>
          <a:off x="2819400" y="4419600"/>
          <a:ext cx="2717800" cy="176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6" imgW="469900" imgH="304800" progId="Equation.3">
                  <p:embed/>
                </p:oleObj>
              </mc:Choice>
              <mc:Fallback>
                <p:oleObj name="Equation" r:id="rId6" imgW="4699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4419600"/>
                        <a:ext cx="2717800" cy="1762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47369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8" imgW="596900" imgH="330200" progId="Equation.DSMT4">
                  <p:embed/>
                </p:oleObj>
              </mc:Choice>
              <mc:Fallback>
                <p:oleObj name="Equation" r:id="rId8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27398"/>
              </p:ext>
            </p:extLst>
          </p:nvPr>
        </p:nvGraphicFramePr>
        <p:xfrm>
          <a:off x="1295400" y="2895600"/>
          <a:ext cx="4324350" cy="160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10" imgW="787400" imgH="292100" progId="Equation.DSMT4">
                  <p:embed/>
                </p:oleObj>
              </mc:Choice>
              <mc:Fallback>
                <p:oleObj name="Equation" r:id="rId10" imgW="78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2895600"/>
                        <a:ext cx="4324350" cy="160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81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4471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03972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6" imgW="596900" imgH="330200" progId="Equation.DSMT4">
                  <p:embed/>
                </p:oleObj>
              </mc:Choice>
              <mc:Fallback>
                <p:oleObj name="Equation" r:id="rId6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39970"/>
              </p:ext>
            </p:extLst>
          </p:nvPr>
        </p:nvGraphicFramePr>
        <p:xfrm>
          <a:off x="924464" y="3124200"/>
          <a:ext cx="7457536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8" imgW="1689100" imgH="673100" progId="Equation.DSMT4">
                  <p:embed/>
                </p:oleObj>
              </mc:Choice>
              <mc:Fallback>
                <p:oleObj name="Equation" r:id="rId8" imgW="16891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464" y="3124200"/>
                        <a:ext cx="7457536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2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2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5156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37080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98839"/>
              </p:ext>
            </p:extLst>
          </p:nvPr>
        </p:nvGraphicFramePr>
        <p:xfrm>
          <a:off x="547688" y="1157288"/>
          <a:ext cx="468947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8" imgW="863600" imgH="292100" progId="Equation.DSMT4">
                  <p:embed/>
                </p:oleObj>
              </mc:Choice>
              <mc:Fallback>
                <p:oleObj name="Equation" r:id="rId8" imgW="863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7688" y="1157288"/>
                        <a:ext cx="4689475" cy="158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5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70780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17671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457545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91389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52218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3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71430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19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180638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2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592192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7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86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33767"/>
              </p:ext>
            </p:extLst>
          </p:nvPr>
        </p:nvGraphicFramePr>
        <p:xfrm>
          <a:off x="7620000" y="3810000"/>
          <a:ext cx="116619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3810000"/>
                        <a:ext cx="1166191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Just Remainders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352800"/>
            <a:ext cx="8839200" cy="2667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The integer interval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[0, n) </a:t>
            </a:r>
          </a:p>
          <a:p>
            <a:r>
              <a:rPr lang="en-US" sz="4800" dirty="0" smtClean="0">
                <a:solidFill>
                  <a:schemeClr val="tx2"/>
                </a:solidFill>
              </a:rPr>
              <a:t>under          </a:t>
            </a:r>
            <a:r>
              <a:rPr lang="en-US" sz="4800" dirty="0" smtClean="0">
                <a:solidFill>
                  <a:srgbClr val="0000E5"/>
                </a:solidFill>
              </a:rPr>
              <a:t>       </a:t>
            </a:r>
            <a:r>
              <a:rPr lang="en-US" sz="4800" dirty="0" smtClean="0">
                <a:latin typeface="Comic Sans MS"/>
                <a:cs typeface="Comic Sans MS"/>
              </a:rPr>
              <a:t>is called</a:t>
            </a:r>
          </a:p>
          <a:p>
            <a:r>
              <a:rPr lang="en-US" sz="4800" dirty="0" smtClean="0"/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ring of integers mod 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83491"/>
              </p:ext>
            </p:extLst>
          </p:nvPr>
        </p:nvGraphicFramePr>
        <p:xfrm>
          <a:off x="7620000" y="3843337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3843337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8600" y="3276600"/>
            <a:ext cx="8686800" cy="2971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48890"/>
              </p:ext>
            </p:extLst>
          </p:nvPr>
        </p:nvGraphicFramePr>
        <p:xfrm>
          <a:off x="1181100" y="990600"/>
          <a:ext cx="6781800" cy="195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8" imgW="1943100" imgH="558800" progId="Equation.DSMT4">
                  <p:embed/>
                </p:oleObj>
              </mc:Choice>
              <mc:Fallback>
                <p:oleObj name="Equation" r:id="rId8" imgW="1943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1100" y="990600"/>
                        <a:ext cx="6781800" cy="195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10200"/>
              </p:ext>
            </p:extLst>
          </p:nvPr>
        </p:nvGraphicFramePr>
        <p:xfrm>
          <a:off x="2057400" y="4038600"/>
          <a:ext cx="275844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10" imgW="660400" imgH="292100" progId="Equation.DSMT4">
                  <p:embed/>
                </p:oleObj>
              </mc:Choice>
              <mc:Fallback>
                <p:oleObj name="Equation" r:id="rId10" imgW="660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7400" y="4038600"/>
                        <a:ext cx="2758441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20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171619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1" name="Equation" r:id="rId4" imgW="203200" imgH="292100" progId="Equation.DSMT4">
                    <p:embed/>
                  </p:oleObj>
                </mc:Choice>
                <mc:Fallback>
                  <p:oleObj name="Equation" r:id="rId4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02540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6" imgW="368300" imgH="292100" progId="Equation.DSMT4">
                  <p:embed/>
                </p:oleObj>
              </mc:Choice>
              <mc:Fallback>
                <p:oleObj name="Equation" r:id="rId6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08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2181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8036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685712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77762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1928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6058"/>
              </p:ext>
            </p:extLst>
          </p:nvPr>
        </p:nvGraphicFramePr>
        <p:xfrm>
          <a:off x="1371600" y="1371601"/>
          <a:ext cx="620445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6" imgW="990600" imgH="292100" progId="Equation.DSMT4">
                  <p:embed/>
                </p:oleObj>
              </mc:Choice>
              <mc:Fallback>
                <p:oleObj name="Equation" r:id="rId6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1371601"/>
                        <a:ext cx="6204456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urved Connector 4"/>
          <p:cNvCxnSpPr/>
          <p:nvPr/>
        </p:nvCxnSpPr>
        <p:spPr bwMode="auto">
          <a:xfrm rot="16200000" flipH="1">
            <a:off x="1638300" y="3238500"/>
            <a:ext cx="1981200" cy="1143000"/>
          </a:xfrm>
          <a:prstGeom prst="curvedConnector3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998444" y="4648200"/>
            <a:ext cx="242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129873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3980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89052"/>
              </p:ext>
            </p:extLst>
          </p:nvPr>
        </p:nvGraphicFramePr>
        <p:xfrm>
          <a:off x="1402773" y="1344105"/>
          <a:ext cx="7284027" cy="330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6" imgW="1231900" imgH="558800" progId="Equation.DSMT4">
                  <p:embed/>
                </p:oleObj>
              </mc:Choice>
              <mc:Fallback>
                <p:oleObj name="Equation" r:id="rId6" imgW="12319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2773" y="1344105"/>
                        <a:ext cx="7284027" cy="330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8333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7362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086181"/>
              </p:ext>
            </p:extLst>
          </p:nvPr>
        </p:nvGraphicFramePr>
        <p:xfrm>
          <a:off x="1071563" y="1276350"/>
          <a:ext cx="71183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6" imgW="1206500" imgH="558800" progId="Equation.3">
                  <p:embed/>
                </p:oleObj>
              </mc:Choice>
              <mc:Fallback>
                <p:oleObj name="Equation" r:id="rId6" imgW="12065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63" y="1276350"/>
                        <a:ext cx="711835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371600" y="1143000"/>
            <a:ext cx="6019800" cy="3429000"/>
            <a:chOff x="1371600" y="1143000"/>
            <a:chExt cx="6019800" cy="3429000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1371600" y="11430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6096000" y="27432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4947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20495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803058"/>
              </p:ext>
            </p:extLst>
          </p:nvPr>
        </p:nvGraphicFramePr>
        <p:xfrm>
          <a:off x="990600" y="1647825"/>
          <a:ext cx="48704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6" imgW="825500" imgH="457200" progId="Equation.DSMT4">
                  <p:embed/>
                </p:oleObj>
              </mc:Choice>
              <mc:Fallback>
                <p:oleObj name="Equation" r:id="rId6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4870450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141853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7194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49903"/>
              </p:ext>
            </p:extLst>
          </p:nvPr>
        </p:nvGraphicFramePr>
        <p:xfrm>
          <a:off x="879475" y="1524000"/>
          <a:ext cx="50958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6" imgW="863600" imgH="279400" progId="Equation.3">
                  <p:embed/>
                </p:oleObj>
              </mc:Choice>
              <mc:Fallback>
                <p:oleObj name="Equation" r:id="rId6" imgW="863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9475" y="1524000"/>
                        <a:ext cx="50958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8158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9192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70653"/>
              </p:ext>
            </p:extLst>
          </p:nvPr>
        </p:nvGraphicFramePr>
        <p:xfrm>
          <a:off x="774700" y="4724400"/>
          <a:ext cx="3797300" cy="145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" y="4724400"/>
                        <a:ext cx="3797300" cy="1455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55823"/>
              </p:ext>
            </p:extLst>
          </p:nvPr>
        </p:nvGraphicFramePr>
        <p:xfrm>
          <a:off x="761999" y="2514600"/>
          <a:ext cx="7709149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8" imgW="1790700" imgH="584200" progId="Equation.DSMT4">
                  <p:embed/>
                </p:oleObj>
              </mc:Choice>
              <mc:Fallback>
                <p:oleObj name="Equation" r:id="rId8" imgW="179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1999" y="2514600"/>
                        <a:ext cx="7709149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85895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8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848849"/>
              </p:ext>
            </p:extLst>
          </p:nvPr>
        </p:nvGraphicFramePr>
        <p:xfrm>
          <a:off x="1574799" y="0"/>
          <a:ext cx="632895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4" imgW="1447800" imgH="292100" progId="Equation.DSMT4">
                  <p:embed/>
                </p:oleObj>
              </mc:Choice>
              <mc:Fallback>
                <p:oleObj name="Equation" r:id="rId4" imgW="1447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4799" y="0"/>
                        <a:ext cx="6328953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54793"/>
              </p:ext>
            </p:extLst>
          </p:nvPr>
        </p:nvGraphicFramePr>
        <p:xfrm>
          <a:off x="561109" y="1600200"/>
          <a:ext cx="802178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6" imgW="2451100" imgH="558800" progId="Equation.DSMT4">
                  <p:embed/>
                </p:oleObj>
              </mc:Choice>
              <mc:Fallback>
                <p:oleObj name="Equation" r:id="rId6" imgW="2451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109" y="1600200"/>
                        <a:ext cx="8021782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42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651776"/>
              </p:ext>
            </p:extLst>
          </p:nvPr>
        </p:nvGraphicFramePr>
        <p:xfrm>
          <a:off x="1855788" y="152400"/>
          <a:ext cx="5230812" cy="154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5788" y="152400"/>
                        <a:ext cx="5230812" cy="1541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86191"/>
              </p:ext>
            </p:extLst>
          </p:nvPr>
        </p:nvGraphicFramePr>
        <p:xfrm>
          <a:off x="1829593" y="2011363"/>
          <a:ext cx="5484813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6" imgW="1130300" imgH="292100" progId="Equation.DSMT4">
                  <p:embed/>
                </p:oleObj>
              </mc:Choice>
              <mc:Fallback>
                <p:oleObj name="Equation" r:id="rId6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9593" y="2011363"/>
                        <a:ext cx="5484813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11878"/>
              </p:ext>
            </p:extLst>
          </p:nvPr>
        </p:nvGraphicFramePr>
        <p:xfrm>
          <a:off x="1905000" y="3441843"/>
          <a:ext cx="5257800" cy="135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8" imgW="1130300" imgH="292100" progId="Equation.DSMT4">
                  <p:embed/>
                </p:oleObj>
              </mc:Choice>
              <mc:Fallback>
                <p:oleObj name="Equation" r:id="rId8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441843"/>
                        <a:ext cx="5257800" cy="1358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8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074" y="1803737"/>
            <a:ext cx="782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r(k)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err="1" smtClean="0">
                <a:latin typeface="+mj-lt"/>
              </a:rPr>
              <a:t>abbrevs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rem(</a:t>
            </a:r>
            <a:r>
              <a:rPr lang="en-US" sz="6000" dirty="0" err="1" smtClean="0">
                <a:solidFill>
                  <a:srgbClr val="0000FF"/>
                </a:solidFill>
                <a:latin typeface="+mj-lt"/>
              </a:rPr>
              <a:t>k,n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4610"/>
              </p:ext>
            </p:extLst>
          </p:nvPr>
        </p:nvGraphicFramePr>
        <p:xfrm>
          <a:off x="457200" y="2819400"/>
          <a:ext cx="812222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4" imgW="1701800" imgH="558800" progId="Equation.DSMT4">
                  <p:embed/>
                </p:oleObj>
              </mc:Choice>
              <mc:Fallback>
                <p:oleObj name="Equation" r:id="rId4" imgW="1701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8122228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1286"/>
              </p:ext>
            </p:extLst>
          </p:nvPr>
        </p:nvGraphicFramePr>
        <p:xfrm>
          <a:off x="2133601" y="152400"/>
          <a:ext cx="4876799" cy="160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6" imgW="889000" imgH="292100" progId="Equation.DSMT4">
                  <p:embed/>
                </p:oleObj>
              </mc:Choice>
              <mc:Fallback>
                <p:oleObj name="Equation" r:id="rId6" imgW="889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1" y="152400"/>
                        <a:ext cx="4876799" cy="1602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40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8284"/>
              </p:ext>
            </p:extLst>
          </p:nvPr>
        </p:nvGraphicFramePr>
        <p:xfrm>
          <a:off x="914400" y="2312988"/>
          <a:ext cx="7125496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312988"/>
                        <a:ext cx="7125496" cy="233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62532"/>
              </p:ext>
            </p:extLst>
          </p:nvPr>
        </p:nvGraphicFramePr>
        <p:xfrm>
          <a:off x="1323975" y="152400"/>
          <a:ext cx="68294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6" imgW="1562100" imgH="304800" progId="Equation.3">
                  <p:embed/>
                </p:oleObj>
              </mc:Choice>
              <mc:Fallback>
                <p:oleObj name="Equation" r:id="rId6" imgW="1562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3975" y="152400"/>
                        <a:ext cx="6829425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60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835149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04006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6" imgW="2616200" imgH="914400" progId="Equation.DSMT4">
                  <p:embed/>
                </p:oleObj>
              </mc:Choice>
              <mc:Fallback>
                <p:oleObj name="Equation" r:id="rId6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2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49594"/>
              </p:ext>
            </p:extLst>
          </p:nvPr>
        </p:nvGraphicFramePr>
        <p:xfrm>
          <a:off x="702733" y="1905000"/>
          <a:ext cx="798406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4" imgW="2336800" imgH="914400" progId="Equation.DSMT4">
                  <p:embed/>
                </p:oleObj>
              </mc:Choice>
              <mc:Fallback>
                <p:oleObj name="Equation" r:id="rId4" imgW="2336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733" y="1905000"/>
                        <a:ext cx="7984067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61772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1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202000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63490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46638"/>
              </p:ext>
            </p:extLst>
          </p:nvPr>
        </p:nvGraphicFramePr>
        <p:xfrm>
          <a:off x="1295400" y="1676400"/>
          <a:ext cx="6348491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8" imgW="1257300" imgH="685800" progId="Equation.DSMT4">
                  <p:embed/>
                </p:oleObj>
              </mc:Choice>
              <mc:Fallback>
                <p:oleObj name="Equation" r:id="rId8" imgW="1257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6348491" cy="345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7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308</Words>
  <Application>Microsoft Macintosh PowerPoint</Application>
  <PresentationFormat>On-screen Show (4:3)</PresentationFormat>
  <Paragraphs>149</Paragraphs>
  <Slides>31</Slides>
  <Notes>31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6.042 Lecture Template</vt:lpstr>
      <vt:lpstr>Equation</vt:lpstr>
      <vt:lpstr>MathType 6.0 Equation</vt:lpstr>
      <vt:lpstr>PowerPoint Presentation</vt:lpstr>
      <vt:lpstr>    Just Remainders</vt:lpstr>
      <vt:lpstr>PowerPoint Presentation</vt:lpstr>
      <vt:lpstr>PowerPoint Presentation</vt:lpstr>
      <vt:lpstr>PowerPoint Presentation</vt:lpstr>
      <vt:lpstr>PowerPoint Presentation</vt:lpstr>
      <vt:lpstr>    </vt:lpstr>
      <vt:lpstr>    </vt:lpstr>
      <vt:lpstr>    </vt:lpstr>
      <vt:lpstr>    </vt:lpstr>
      <vt:lpstr>PowerPoint Presentation</vt:lpstr>
      <vt:lpstr>PowerPoint Presentation</vt:lpstr>
      <vt:lpstr>Euler’s Theorem</vt:lpstr>
      <vt:lpstr>Lemma 1</vt:lpstr>
      <vt:lpstr>Lemma 1</vt:lpstr>
      <vt:lpstr>Lemma 2</vt:lpstr>
      <vt:lpstr>Corollary</vt:lpstr>
      <vt:lpstr>PowerPoint Presentation</vt:lpstr>
      <vt:lpstr>PowerPoint Presentation</vt:lpstr>
      <vt:lpstr>PowerPoint Presentation</vt:lpstr>
      <vt:lpstr>Corollary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472</cp:revision>
  <cp:lastPrinted>2013-03-06T19:17:33Z</cp:lastPrinted>
  <dcterms:created xsi:type="dcterms:W3CDTF">2011-03-02T01:35:54Z</dcterms:created>
  <dcterms:modified xsi:type="dcterms:W3CDTF">2013-03-11T04:09:56Z</dcterms:modified>
</cp:coreProperties>
</file>