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1" r:id="rId2"/>
    <p:sldId id="258" r:id="rId3"/>
    <p:sldId id="257" r:id="rId4"/>
    <p:sldId id="259" r:id="rId5"/>
    <p:sldId id="340" r:id="rId6"/>
    <p:sldId id="341" r:id="rId7"/>
    <p:sldId id="362" r:id="rId8"/>
    <p:sldId id="364" r:id="rId9"/>
    <p:sldId id="363" r:id="rId10"/>
    <p:sldId id="308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06" d="100"/>
          <a:sy n="106" d="100"/>
        </p:scale>
        <p:origin x="-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C7F8B-1DDD-7C4F-B997-F3B9DFEE2A92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F7F0-F657-E24C-AB04-76A97DFD7DA1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4BDA8-192D-6449-A809-DF02AE6031A8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7F1B5-3542-0A4D-B131-D5B971354064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DC8-1251-A04D-9633-B2ABACAEF91D}" type="slidenum">
              <a:rPr lang="en-US"/>
              <a:pPr/>
              <a:t>10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391400" y="6553200"/>
            <a:ext cx="1752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arithmetic-sum.</a:t>
            </a:r>
            <a:fld id="{BAD60C4D-E46A-6F4A-9374-7055D7F3B38F}" type="slidenum">
              <a:rPr lang="en-US" sz="1200" smtClean="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Arithmetic</a:t>
            </a:r>
          </a:p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Sums</a:t>
            </a:r>
            <a:endParaRPr lang="en-US" sz="7200" dirty="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531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D007C"/>
                </a:solidFill>
                <a:latin typeface="Comic Sans MS" charset="0"/>
              </a:rPr>
              <a:t>Example: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24384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+ 2 + </a:t>
            </a:r>
            <a:r>
              <a:rPr lang="en-US" sz="60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(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) + n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endParaRPr lang="en-US" sz="2800" b="1" dirty="0">
              <a:solidFill>
                <a:srgbClr val="3333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3704"/>
              </p:ext>
            </p:extLst>
          </p:nvPr>
        </p:nvGraphicFramePr>
        <p:xfrm>
          <a:off x="3105596" y="3505200"/>
          <a:ext cx="2838004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Equation" r:id="rId4" imgW="520700" imgH="469900" progId="Equation.DSMT4">
                  <p:embed/>
                </p:oleObj>
              </mc:Choice>
              <mc:Fallback>
                <p:oleObj name="Equation" r:id="rId4" imgW="520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5596" y="3505200"/>
                        <a:ext cx="2838004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800"/>
              <a:t>   </a:t>
            </a:r>
            <a:r>
              <a:rPr lang="en-US" sz="4800" b="0"/>
              <a:t>C. F. Gauss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3076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/>
              <a:t>Nine-year old Gauss saw</a:t>
            </a:r>
          </a:p>
          <a:p>
            <a:pPr algn="ctr">
              <a:buFontTx/>
              <a:buNone/>
            </a:pPr>
            <a:r>
              <a:rPr lang="en-US" sz="4800">
                <a:solidFill>
                  <a:srgbClr val="000099"/>
                </a:solidFill>
              </a:rPr>
              <a:t>30 numbers,</a:t>
            </a:r>
            <a:r>
              <a:rPr lang="en-US" sz="4800"/>
              <a:t> </a:t>
            </a:r>
            <a:r>
              <a:rPr lang="en-US" sz="4800">
                <a:solidFill>
                  <a:srgbClr val="000099"/>
                </a:solidFill>
              </a:rPr>
              <a:t>each 13 greater than the previous one</a:t>
            </a:r>
            <a:r>
              <a:rPr lang="en-US" sz="4800"/>
              <a:t>.</a:t>
            </a:r>
          </a:p>
          <a:p>
            <a:pPr>
              <a:buFontTx/>
              <a:buNone/>
            </a:pPr>
            <a:r>
              <a:rPr lang="en-US" sz="4400"/>
              <a:t>(So the story goes.)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6887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1</a:t>
            </a:r>
            <a:r>
              <a:rPr lang="en-US" sz="4200" baseline="30000" dirty="0">
                <a:latin typeface="Comic Sans MS" charset="0"/>
              </a:rPr>
              <a:t>st  </a:t>
            </a:r>
            <a:r>
              <a:rPr lang="en-US" sz="4200" dirty="0">
                <a:latin typeface="Comic Sans MS" charset="0"/>
              </a:rPr>
              <a:t>+ 30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 89 + 466          = 555</a:t>
            </a:r>
          </a:p>
          <a:p>
            <a:r>
              <a:rPr lang="en-US" sz="4200" dirty="0">
                <a:latin typeface="Comic Sans MS" charset="0"/>
              </a:rPr>
              <a:t>2</a:t>
            </a:r>
            <a:r>
              <a:rPr lang="en-US" sz="4200" baseline="30000" dirty="0">
                <a:latin typeface="Comic Sans MS" charset="0"/>
              </a:rPr>
              <a:t>nd </a:t>
            </a:r>
            <a:r>
              <a:rPr lang="en-US" sz="4200" dirty="0">
                <a:latin typeface="Comic Sans MS" charset="0"/>
              </a:rPr>
              <a:t>+ 29</a:t>
            </a:r>
            <a:r>
              <a:rPr lang="en-US" sz="4200" baseline="30000" dirty="0">
                <a:latin typeface="Comic Sans MS" charset="0"/>
              </a:rPr>
              <a:t>th 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30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  <a:p>
            <a:r>
              <a:rPr lang="en-US" sz="4200" dirty="0">
                <a:latin typeface="Comic Sans MS" charset="0"/>
              </a:rPr>
              <a:t>3</a:t>
            </a:r>
            <a:r>
              <a:rPr lang="en-US" sz="4200" baseline="30000" dirty="0">
                <a:latin typeface="Comic Sans MS" charset="0"/>
              </a:rPr>
              <a:t>rd</a:t>
            </a:r>
            <a:r>
              <a:rPr lang="en-US" sz="4200" dirty="0">
                <a:latin typeface="Comic Sans MS" charset="0"/>
              </a:rPr>
              <a:t> + 28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(2</a:t>
            </a:r>
            <a:r>
              <a:rPr lang="en-US" sz="4200" baseline="30000" dirty="0">
                <a:latin typeface="Comic Sans MS" charset="0"/>
              </a:rPr>
              <a:t>nd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29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0391"/>
              </p:ext>
            </p:extLst>
          </p:nvPr>
        </p:nvGraphicFramePr>
        <p:xfrm>
          <a:off x="2241550" y="3943350"/>
          <a:ext cx="32448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Equation" r:id="rId4" imgW="1016000" imgH="495300" progId="Equation.DSMT4">
                  <p:embed/>
                </p:oleObj>
              </mc:Choice>
              <mc:Fallback>
                <p:oleObj name="Equation" r:id="rId4" imgW="10160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943350"/>
                        <a:ext cx="32448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94468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Sum of </a:t>
            </a:r>
            <a:r>
              <a:rPr lang="en-US" sz="4200" dirty="0" err="1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 and (</a:t>
            </a:r>
            <a:r>
              <a:rPr lang="en-US" sz="4200" dirty="0" smtClean="0">
                <a:latin typeface="Comic Sans MS" charset="0"/>
              </a:rPr>
              <a:t>31－</a:t>
            </a:r>
            <a:r>
              <a:rPr lang="en-US" sz="4200" dirty="0" smtClean="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dirty="0">
                <a:latin typeface="Comic Sans MS" charset="0"/>
              </a:rPr>
              <a:t>)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</a:t>
            </a:r>
          </a:p>
          <a:p>
            <a:r>
              <a:rPr lang="en-US" sz="4200" dirty="0">
                <a:latin typeface="Comic Sans MS" charset="0"/>
              </a:rPr>
              <a:t>is </a:t>
            </a:r>
            <a:r>
              <a:rPr lang="en-US" sz="4200" dirty="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 dirty="0">
                <a:latin typeface="Comic Sans MS" charset="0"/>
              </a:rPr>
              <a:t>!  15 pairs of terms, so</a:t>
            </a:r>
          </a:p>
          <a:p>
            <a:r>
              <a:rPr lang="en-US" sz="4200" dirty="0">
                <a:latin typeface="Comic Sans MS" charset="0"/>
              </a:rPr>
              <a:t>Total = 555 </a:t>
            </a:r>
            <a:r>
              <a:rPr lang="en-US" sz="4200" dirty="0" smtClean="0">
                <a:latin typeface="Comic Sans MS" charset="0"/>
                <a:sym typeface="Symbol" charset="0"/>
              </a:rPr>
              <a:t>15</a:t>
            </a:r>
            <a:endParaRPr lang="en-US" sz="4200" dirty="0">
              <a:latin typeface="Comic Sans MS" charset="0"/>
            </a:endParaRPr>
          </a:p>
          <a:p>
            <a:r>
              <a:rPr lang="en-US" sz="4200" dirty="0">
                <a:latin typeface="Comic Sans MS" charset="0"/>
              </a:rPr>
              <a:t>         =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 + last</a:t>
            </a:r>
            <a:r>
              <a:rPr lang="en-US" sz="4200" dirty="0" smtClean="0">
                <a:latin typeface="Comic Sans MS" charset="0"/>
              </a:rPr>
              <a:t>) </a:t>
            </a:r>
            <a:r>
              <a:rPr lang="en-US" sz="44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 dirty="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 dirty="0">
                <a:latin typeface="Comic Sans MS" charset="0"/>
                <a:sym typeface="Symbol" charset="0"/>
              </a:rPr>
              <a:t>st </a:t>
            </a:r>
            <a:r>
              <a:rPr lang="en-US" sz="4200" dirty="0">
                <a:latin typeface="Comic Sans MS" charset="0"/>
                <a:sym typeface="Symbol" charset="0"/>
              </a:rPr>
              <a:t>+ last)/2 </a:t>
            </a:r>
            <a:r>
              <a:rPr lang="en-US" sz="4400" dirty="0">
                <a:latin typeface="Comic Sans MS" charset="0"/>
                <a:sym typeface="Symbol" charset="0"/>
              </a:rPr>
              <a:t> </a:t>
            </a:r>
            <a:r>
              <a:rPr lang="en-US" sz="4400" dirty="0" smtClean="0">
                <a:latin typeface="Comic Sans MS" charset="0"/>
                <a:sym typeface="Symbo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>
                <a:latin typeface="Comic Sans MS" charset="0"/>
              </a:rPr>
              <a:t>89 + (89+13) +      ⋯       +(89+29･</a:t>
            </a:r>
            <a:r>
              <a:rPr lang="en-US" sz="4000" dirty="0">
                <a:latin typeface="Comic Sans MS" charset="0"/>
              </a:rPr>
              <a:t>13)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3733800"/>
            <a:ext cx="85344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038600" y="1761530"/>
            <a:ext cx="35084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+(L-d)  +     L</a:t>
            </a:r>
            <a:endParaRPr lang="en-US" sz="44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761530"/>
            <a:ext cx="3797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F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 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⋯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81000" y="2752130"/>
            <a:ext cx="3689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L +  (L-d)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⋯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    </a:t>
            </a:r>
            <a:endParaRPr lang="en-US" sz="48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2759333"/>
            <a:ext cx="355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    F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7432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  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159" y="3741003"/>
            <a:ext cx="142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=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76200" y="3733800"/>
            <a:ext cx="7688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+(F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 +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⋯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 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(F+L)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endParaRPr lang="en-US" sz="4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806252"/>
              </p:ext>
            </p:extLst>
          </p:nvPr>
        </p:nvGraphicFramePr>
        <p:xfrm>
          <a:off x="1756832" y="43434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536700" imgH="457200" progId="Equation.DSMT4">
                  <p:embed/>
                </p:oleObj>
              </mc:Choice>
              <mc:Fallback>
                <p:oleObj name="Equation" r:id="rId4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6832" y="43434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34195"/>
              </p:ext>
            </p:extLst>
          </p:nvPr>
        </p:nvGraphicFramePr>
        <p:xfrm>
          <a:off x="1981200" y="5181600"/>
          <a:ext cx="32623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32623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08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2" grpId="0"/>
      <p:bldP spid="11" grpId="0"/>
      <p:bldP spid="13" grpId="0"/>
      <p:bldP spid="16" grpId="0"/>
      <p:bldP spid="17" grpId="0"/>
      <p:bldP spid="1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>
                <a:latin typeface="Comic Sans MS" charset="0"/>
              </a:rPr>
              <a:t>89 + (89+13) +      ⋯       +(89+29･</a:t>
            </a:r>
            <a:r>
              <a:rPr lang="en-US" sz="4000" dirty="0">
                <a:latin typeface="Comic Sans MS" charset="0"/>
              </a:rPr>
              <a:t>13)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3733800"/>
            <a:ext cx="85344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81000" y="1752600"/>
            <a:ext cx="7163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F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  +   (</a:t>
            </a:r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 +  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⋯   + (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F+nd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2819400"/>
            <a:ext cx="6169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(</a:t>
            </a:r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+nd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)+(F+(n-1)d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 +⋯+ F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7432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159" y="3741003"/>
            <a:ext cx="142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=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76200" y="3733800"/>
            <a:ext cx="77238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(2F+nd)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(2F+nd)+ 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⋯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+(2F+nd) </a:t>
            </a:r>
            <a:endParaRPr lang="en-US" sz="4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53855"/>
              </p:ext>
            </p:extLst>
          </p:nvPr>
        </p:nvGraphicFramePr>
        <p:xfrm>
          <a:off x="868363" y="4797425"/>
          <a:ext cx="74088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Equation" r:id="rId4" imgW="2235200" imgH="228600" progId="Equation.DSMT4">
                  <p:embed/>
                </p:oleObj>
              </mc:Choice>
              <mc:Fallback>
                <p:oleObj name="Equation" r:id="rId4" imgW="223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363" y="4797425"/>
                        <a:ext cx="7408862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76722"/>
              </p:ext>
            </p:extLst>
          </p:nvPr>
        </p:nvGraphicFramePr>
        <p:xfrm>
          <a:off x="1976772" y="4724400"/>
          <a:ext cx="343342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6" imgW="1016000" imgH="495300" progId="Equation.DSMT4">
                  <p:embed/>
                </p:oleObj>
              </mc:Choice>
              <mc:Fallback>
                <p:oleObj name="Equation" r:id="rId6" imgW="1016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772" y="4724400"/>
                        <a:ext cx="343342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9343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1" grpId="0"/>
      <p:bldP spid="13" grpId="0"/>
      <p:bldP spid="17" grpId="0"/>
      <p:bldP spid="18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73939"/>
              </p:ext>
            </p:extLst>
          </p:nvPr>
        </p:nvGraphicFramePr>
        <p:xfrm>
          <a:off x="1119188" y="3625850"/>
          <a:ext cx="68119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2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188" y="3625850"/>
                        <a:ext cx="6811962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Sum</a:t>
            </a:r>
            <a:endParaRPr lang="en-US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19995"/>
              </p:ext>
            </p:extLst>
          </p:nvPr>
        </p:nvGraphicFramePr>
        <p:xfrm>
          <a:off x="2057400" y="1905000"/>
          <a:ext cx="30829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3" name="Equation" r:id="rId5" imgW="965200" imgH="495300" progId="Equation.DSMT4">
                  <p:embed/>
                </p:oleObj>
              </mc:Choice>
              <mc:Fallback>
                <p:oleObj name="Equation" r:id="rId5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0829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08956"/>
              </p:ext>
            </p:extLst>
          </p:nvPr>
        </p:nvGraphicFramePr>
        <p:xfrm>
          <a:off x="1754716" y="9906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7" imgW="1536700" imgH="457200" progId="Equation.DSMT4">
                  <p:embed/>
                </p:oleObj>
              </mc:Choice>
              <mc:Fallback>
                <p:oleObj name="Equation" r:id="rId7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716" y="9906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35763"/>
              </p:ext>
            </p:extLst>
          </p:nvPr>
        </p:nvGraphicFramePr>
        <p:xfrm>
          <a:off x="6883400" y="44577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3400" y="44577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51402"/>
              </p:ext>
            </p:extLst>
          </p:nvPr>
        </p:nvGraphicFramePr>
        <p:xfrm>
          <a:off x="1066800" y="3567224"/>
          <a:ext cx="6477000" cy="16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6" name="Equation" r:id="rId11" imgW="2044700" imgH="533400" progId="Equation.DSMT4">
                  <p:embed/>
                </p:oleObj>
              </mc:Choice>
              <mc:Fallback>
                <p:oleObj name="Equation" r:id="rId11" imgW="2044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567224"/>
                        <a:ext cx="6477000" cy="169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21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414</Words>
  <Application>Microsoft Macintosh PowerPoint</Application>
  <PresentationFormat>On-screen Show (4:3)</PresentationFormat>
  <Paragraphs>60</Paragraphs>
  <Slides>10</Slides>
  <Notes>9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Default Design</vt:lpstr>
      <vt:lpstr>Equation</vt:lpstr>
      <vt:lpstr>MathType 6.0 Equation</vt:lpstr>
      <vt:lpstr>PowerPoint Presentation</vt:lpstr>
      <vt:lpstr>Sum for Children</vt:lpstr>
      <vt:lpstr>   C. F. Gauss</vt:lpstr>
      <vt:lpstr>Sum for Children</vt:lpstr>
      <vt:lpstr>Sum for Children</vt:lpstr>
      <vt:lpstr>Sum for Children</vt:lpstr>
      <vt:lpstr>Sum for Children</vt:lpstr>
      <vt:lpstr>Sum for Children</vt:lpstr>
      <vt:lpstr>Arithmetic Sum</vt:lpstr>
      <vt:lpstr>Sum for Children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293</cp:revision>
  <cp:lastPrinted>2013-04-07T21:58:27Z</cp:lastPrinted>
  <dcterms:created xsi:type="dcterms:W3CDTF">2002-03-12T04:04:58Z</dcterms:created>
  <dcterms:modified xsi:type="dcterms:W3CDTF">2013-04-07T22:16:18Z</dcterms:modified>
</cp:coreProperties>
</file>