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notesSlides/notesSlide4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5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412" r:id="rId2"/>
    <p:sldId id="440" r:id="rId3"/>
    <p:sldId id="441" r:id="rId4"/>
    <p:sldId id="442" r:id="rId5"/>
    <p:sldId id="443" r:id="rId6"/>
  </p:sldIdLst>
  <p:sldSz cx="9144000" cy="6858000" type="screen4x3"/>
  <p:notesSz cx="9601200" cy="7315200"/>
  <p:custDataLst>
    <p:tags r:id="rId1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hiddenSlides="1" frameSlides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7EF"/>
    <a:srgbClr val="B702A0"/>
    <a:srgbClr val="FF33CC"/>
    <a:srgbClr val="00A249"/>
    <a:srgbClr val="0000FF"/>
    <a:srgbClr val="0033CC"/>
    <a:srgbClr val="FF6600"/>
    <a:srgbClr val="DDDDDD"/>
    <a:srgbClr val="FF9933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5" autoAdjust="0"/>
    <p:restoredTop sz="94595" autoAdjust="0"/>
  </p:normalViewPr>
  <p:slideViewPr>
    <p:cSldViewPr showGuides="1">
      <p:cViewPr varScale="1">
        <p:scale>
          <a:sx n="101" d="100"/>
          <a:sy n="101" d="100"/>
        </p:scale>
        <p:origin x="-320" y="-120"/>
      </p:cViewPr>
      <p:guideLst>
        <p:guide orient="horz" pos="1968"/>
        <p:guide pos="2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3.wmf"/><Relationship Id="rId3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3.wmf"/><Relationship Id="rId3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/>
            </a:lvl1pPr>
          </a:lstStyle>
          <a:p>
            <a:pPr>
              <a:defRPr/>
            </a:pPr>
            <a:fld id="{5D190A98-0388-4064-BE2C-2675894912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043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7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7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A861E01B-B7A2-4F15-B2C8-5F733AB038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238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5166BA-D47E-4530-8863-522601616028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5DBC90-443F-4ED5-95EC-1EBDE6411DBF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A6E1E0-2EC4-424A-84F4-969E9FB60C3B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7BBA87-E421-4899-ABB1-56DEF29631E9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05E6AF-B680-49A1-B630-0C0DF0B5FEF6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152400"/>
            <a:ext cx="7239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7772400" y="6581001"/>
            <a:ext cx="1371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200" dirty="0" err="1" smtClean="0">
                <a:latin typeface="Comic Sans MS" pitchFamily="66" charset="0"/>
              </a:rPr>
              <a:t>Ohblunder</a:t>
            </a:r>
            <a:r>
              <a:rPr lang="en-US" sz="1200" dirty="0" smtClean="0">
                <a:latin typeface="Comic Sans MS" pitchFamily="66" charset="0"/>
              </a:rPr>
              <a:t>.</a:t>
            </a:r>
            <a:fld id="{CE304688-B858-4773-B640-F1307E7715AE}" type="slidenum">
              <a:rPr lang="en-US" sz="1200" smtClean="0"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dirty="0">
              <a:latin typeface="Comic Sans MS" pitchFamily="66" charset="0"/>
            </a:endParaRPr>
          </a:p>
        </p:txBody>
      </p:sp>
      <p:pic>
        <p:nvPicPr>
          <p:cNvPr id="25607" name="Picture 9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819400" y="6553200"/>
            <a:ext cx="35052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    April 10,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5" r:id="rId4"/>
    <p:sldLayoutId id="2147483896" r:id="rId5"/>
    <p:sldLayoutId id="2147483903" r:id="rId6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3.wmf"/><Relationship Id="rId8" Type="http://schemas.openxmlformats.org/officeDocument/2006/relationships/oleObject" Target="../embeddings/oleObject5.bin"/><Relationship Id="rId9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3.wmf"/><Relationship Id="rId8" Type="http://schemas.openxmlformats.org/officeDocument/2006/relationships/oleObject" Target="../embeddings/oleObject8.bin"/><Relationship Id="rId9" Type="http://schemas.openxmlformats.org/officeDocument/2006/relationships/image" Target="../media/image4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68300" y="1798638"/>
            <a:ext cx="8382000" cy="3230562"/>
          </a:xfrm>
        </p:spPr>
        <p:txBody>
          <a:bodyPr/>
          <a:lstStyle/>
          <a:p>
            <a:pPr eaLnBrk="1" hangingPunct="1">
              <a:defRPr/>
            </a:pPr>
            <a:r>
              <a:rPr lang="en-US" sz="8800" b="1" dirty="0" smtClean="0">
                <a:solidFill>
                  <a:srgbClr val="000000"/>
                </a:solidFill>
                <a:ea typeface="+mj-ea"/>
                <a:cs typeface="+mj-cs"/>
              </a:rPr>
              <a:t>Asymptotic</a:t>
            </a:r>
          </a:p>
          <a:p>
            <a:pPr eaLnBrk="1" hangingPunct="1">
              <a:defRPr/>
            </a:pPr>
            <a:r>
              <a:rPr lang="en-US" sz="8800" b="1" dirty="0" smtClean="0">
                <a:solidFill>
                  <a:srgbClr val="000000"/>
                </a:solidFill>
                <a:ea typeface="+mj-ea"/>
                <a:cs typeface="+mj-cs"/>
              </a:rPr>
              <a:t>Blunders</a:t>
            </a:r>
            <a:endParaRPr lang="en-US" sz="6600" b="1" dirty="0" smtClean="0"/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1611313" y="417513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99" name="Text Box 15"/>
          <p:cNvSpPr txBox="1">
            <a:spLocks noChangeArrowheads="1"/>
          </p:cNvSpPr>
          <p:nvPr/>
        </p:nvSpPr>
        <p:spPr bwMode="auto">
          <a:xfrm>
            <a:off x="152400" y="1035308"/>
            <a:ext cx="8839200" cy="504753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  </a:t>
            </a:r>
            <a:r>
              <a:rPr lang="en-US" sz="4800" dirty="0" smtClean="0">
                <a:latin typeface="Comic Sans MS" pitchFamily="66" charset="0"/>
              </a:rPr>
              <a:t> “</a:t>
            </a:r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∙</a:t>
            </a:r>
            <a:r>
              <a:rPr lang="en-US" sz="4800" dirty="0" smtClean="0">
                <a:latin typeface="Comic Sans MS" pitchFamily="66" charset="0"/>
                <a:sym typeface="Euclid Symbol"/>
              </a:rPr>
              <a:t> </a:t>
            </a:r>
            <a:r>
              <a:rPr lang="en-US" sz="4800" dirty="0" smtClean="0">
                <a:solidFill>
                  <a:srgbClr val="2525FF"/>
                </a:solidFill>
                <a:latin typeface="Comic Sans MS" pitchFamily="66" charset="0"/>
              </a:rPr>
              <a:t>=</a:t>
            </a:r>
            <a:r>
              <a:rPr lang="en-US" sz="4800" dirty="0" smtClean="0">
                <a:solidFill>
                  <a:srgbClr val="2525FF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800" dirty="0">
                <a:solidFill>
                  <a:srgbClr val="2525FF"/>
                </a:solidFill>
                <a:latin typeface="Comic Sans MS" pitchFamily="66" charset="0"/>
              </a:rPr>
              <a:t>O(</a:t>
            </a:r>
            <a:r>
              <a:rPr lang="en-US" sz="4800" dirty="0">
                <a:solidFill>
                  <a:srgbClr val="FF33CC"/>
                </a:solidFill>
                <a:latin typeface="Comic Sans MS" pitchFamily="66" charset="0"/>
              </a:rPr>
              <a:t>∙</a:t>
            </a:r>
            <a:r>
              <a:rPr lang="en-US" sz="4800" dirty="0" smtClean="0">
                <a:solidFill>
                  <a:srgbClr val="2525FF"/>
                </a:solidFill>
                <a:latin typeface="Comic Sans MS" pitchFamily="66" charset="0"/>
              </a:rPr>
              <a:t>)</a:t>
            </a:r>
            <a:r>
              <a:rPr lang="en-US" sz="4800" dirty="0" smtClean="0">
                <a:latin typeface="Comic Sans MS" pitchFamily="66" charset="0"/>
              </a:rPr>
              <a:t>” defines a relation 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400" dirty="0">
                <a:latin typeface="Comic Sans MS" pitchFamily="66" charset="0"/>
              </a:rPr>
              <a:t>Don’t write 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O(g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) </a:t>
            </a:r>
            <a:r>
              <a:rPr lang="en-US" sz="4400" b="1" dirty="0">
                <a:solidFill>
                  <a:srgbClr val="FF0000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4400" dirty="0">
                <a:latin typeface="Comic Sans MS" pitchFamily="66" charset="0"/>
              </a:rPr>
              <a:t>.</a:t>
            </a:r>
          </a:p>
          <a:p>
            <a:r>
              <a:rPr lang="en-US" sz="4400" dirty="0">
                <a:latin typeface="Comic Sans MS" pitchFamily="66" charset="0"/>
              </a:rPr>
              <a:t>Otherwise:</a:t>
            </a:r>
            <a:r>
              <a:rPr lang="en-US" sz="4400" dirty="0">
                <a:solidFill>
                  <a:srgbClr val="FF66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2525FF"/>
                </a:solidFill>
                <a:latin typeface="Comic Sans MS" pitchFamily="66" charset="0"/>
              </a:rPr>
              <a:t>x = O(x)</a:t>
            </a:r>
            <a:r>
              <a:rPr lang="en-US" sz="4400" dirty="0">
                <a:latin typeface="Comic Sans MS" pitchFamily="66" charset="0"/>
              </a:rPr>
              <a:t>, so</a:t>
            </a:r>
            <a:r>
              <a:rPr lang="en-US" sz="4400" dirty="0">
                <a:solidFill>
                  <a:srgbClr val="FF66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O(x) = x</a:t>
            </a:r>
            <a:r>
              <a:rPr lang="en-US" sz="4400" dirty="0">
                <a:latin typeface="Comic Sans MS" pitchFamily="66" charset="0"/>
              </a:rPr>
              <a:t>.</a:t>
            </a:r>
          </a:p>
          <a:p>
            <a:r>
              <a:rPr lang="en-US" sz="4400" dirty="0">
                <a:latin typeface="Comic Sans MS" pitchFamily="66" charset="0"/>
              </a:rPr>
              <a:t>But</a:t>
            </a:r>
            <a:r>
              <a:rPr lang="en-US" sz="4400" dirty="0">
                <a:solidFill>
                  <a:srgbClr val="FF66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2525FF"/>
                </a:solidFill>
                <a:latin typeface="Comic Sans MS" pitchFamily="66" charset="0"/>
              </a:rPr>
              <a:t>2x = O(x)</a:t>
            </a:r>
            <a:r>
              <a:rPr lang="en-US" sz="4400" dirty="0">
                <a:latin typeface="Comic Sans MS" pitchFamily="66" charset="0"/>
              </a:rPr>
              <a:t>, so</a:t>
            </a:r>
          </a:p>
          <a:p>
            <a:r>
              <a:rPr lang="en-US" sz="4400" dirty="0">
                <a:solidFill>
                  <a:srgbClr val="FF6600"/>
                </a:solidFill>
                <a:latin typeface="Comic Sans MS" pitchFamily="66" charset="0"/>
              </a:rPr>
              <a:t>                    </a:t>
            </a:r>
            <a:r>
              <a:rPr lang="en-US" sz="4400" dirty="0">
                <a:solidFill>
                  <a:srgbClr val="2525FF"/>
                </a:solidFill>
                <a:latin typeface="Comic Sans MS" pitchFamily="66" charset="0"/>
              </a:rPr>
              <a:t>2x </a:t>
            </a:r>
            <a:r>
              <a:rPr lang="en-US" sz="44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400" dirty="0" smtClean="0">
                <a:solidFill>
                  <a:srgbClr val="FF66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O(x)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400" b="1" dirty="0">
                <a:solidFill>
                  <a:srgbClr val="FF0000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x</a:t>
            </a:r>
            <a:r>
              <a:rPr lang="en-US" sz="4400" dirty="0">
                <a:latin typeface="Comic Sans MS" pitchFamily="66" charset="0"/>
              </a:rPr>
              <a:t>,</a:t>
            </a:r>
          </a:p>
          <a:p>
            <a:r>
              <a:rPr lang="en-US" sz="4400" dirty="0">
                <a:latin typeface="Comic Sans MS" pitchFamily="66" charset="0"/>
              </a:rPr>
              <a:t>therefore</a:t>
            </a:r>
            <a:r>
              <a:rPr lang="en-US" sz="4400" dirty="0">
                <a:solidFill>
                  <a:srgbClr val="FF6600"/>
                </a:solidFill>
                <a:latin typeface="Comic Sans MS" pitchFamily="66" charset="0"/>
              </a:rPr>
              <a:t>    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2x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400" b="1" dirty="0">
                <a:solidFill>
                  <a:srgbClr val="FF0000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x</a:t>
            </a:r>
            <a:r>
              <a:rPr lang="en-US" sz="4400" dirty="0">
                <a:latin typeface="Comic Sans MS" pitchFamily="66" charset="0"/>
              </a:rPr>
              <a:t>.</a:t>
            </a:r>
          </a:p>
          <a:p>
            <a:r>
              <a:rPr lang="en-US" sz="4400" dirty="0">
                <a:solidFill>
                  <a:srgbClr val="CC0000"/>
                </a:solidFill>
                <a:latin typeface="Comic Sans MS" pitchFamily="66" charset="0"/>
              </a:rPr>
              <a:t>               </a:t>
            </a:r>
            <a:r>
              <a:rPr lang="en-US" sz="4400" dirty="0">
                <a:solidFill>
                  <a:srgbClr val="B702A0"/>
                </a:solidFill>
                <a:latin typeface="Comic Sans MS" pitchFamily="66" charset="0"/>
              </a:rPr>
              <a:t>    Nonsense!</a:t>
            </a: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Big Oh </a:t>
            </a:r>
            <a:r>
              <a:rPr lang="en-US" dirty="0" smtClean="0">
                <a:solidFill>
                  <a:srgbClr val="FF0000"/>
                </a:solidFill>
              </a:rPr>
              <a:t>Mistakes</a:t>
            </a:r>
          </a:p>
        </p:txBody>
      </p:sp>
      <p:graphicFrame>
        <p:nvGraphicFramePr>
          <p:cNvPr id="19458" name="Object 10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29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27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27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5027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5027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5027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027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027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027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027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Big Oh Mistakes</a:t>
            </a:r>
          </a:p>
        </p:txBody>
      </p:sp>
      <p:graphicFrame>
        <p:nvGraphicFramePr>
          <p:cNvPr id="20482" name="Object 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55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Text Box 4"/>
          <p:cNvSpPr txBox="1">
            <a:spLocks noChangeArrowheads="1"/>
          </p:cNvSpPr>
          <p:nvPr/>
        </p:nvSpPr>
        <p:spPr bwMode="auto">
          <a:xfrm>
            <a:off x="570912" y="1074509"/>
            <a:ext cx="7849775" cy="470898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000" dirty="0">
                <a:latin typeface="Comic Sans MS" pitchFamily="66" charset="0"/>
              </a:rPr>
              <a:t>Lower bound blunder:</a:t>
            </a:r>
          </a:p>
          <a:p>
            <a:pPr>
              <a:spcAft>
                <a:spcPts val="1800"/>
              </a:spcAft>
            </a:pPr>
            <a:r>
              <a:rPr lang="en-US" sz="6600" dirty="0">
                <a:latin typeface="Comic Sans MS" pitchFamily="66" charset="0"/>
              </a:rPr>
              <a:t>“f is 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at least O(n</a:t>
            </a:r>
            <a:r>
              <a:rPr lang="en-US" sz="6600" baseline="30000" dirty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6600" dirty="0" smtClean="0">
                <a:latin typeface="Comic Sans MS" pitchFamily="66" charset="0"/>
              </a:rPr>
              <a:t>”</a:t>
            </a:r>
          </a:p>
          <a:p>
            <a:pPr algn="ctr">
              <a:spcAft>
                <a:spcPts val="1800"/>
              </a:spcAft>
            </a:pPr>
            <a:r>
              <a:rPr lang="en-US" sz="7200" dirty="0" smtClean="0">
                <a:latin typeface="Comic Sans MS" pitchFamily="66" charset="0"/>
              </a:rPr>
              <a:t>should say</a:t>
            </a:r>
          </a:p>
          <a:p>
            <a:pPr algn="ctr"/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</a:rPr>
              <a:t>      n</a:t>
            </a:r>
            <a:r>
              <a:rPr lang="en-US" sz="7200" baseline="30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</a:rPr>
              <a:t> = </a:t>
            </a:r>
            <a:r>
              <a:rPr lang="en-US" sz="7200" dirty="0">
                <a:solidFill>
                  <a:srgbClr val="0000FF"/>
                </a:solidFill>
                <a:latin typeface="Comic Sans MS" pitchFamily="66" charset="0"/>
              </a:rPr>
              <a:t>O</a:t>
            </a:r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7200" dirty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endParaRPr lang="en-US" sz="7200" dirty="0"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4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Big Oh Mistakes</a:t>
            </a:r>
          </a:p>
        </p:txBody>
      </p:sp>
      <p:sp>
        <p:nvSpPr>
          <p:cNvPr id="215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1143000"/>
            <a:ext cx="4064000" cy="114935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dirty="0" smtClean="0">
                <a:solidFill>
                  <a:srgbClr val="FE0000"/>
                </a:solidFill>
              </a:rPr>
              <a:t>False </a:t>
            </a:r>
            <a:r>
              <a:rPr lang="en-US" sz="4400" dirty="0" smtClean="0">
                <a:solidFill>
                  <a:srgbClr val="B702A0"/>
                </a:solidFill>
              </a:rPr>
              <a:t>Lemma:</a:t>
            </a:r>
            <a:r>
              <a:rPr lang="en-US" sz="4400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rgbClr val="C7030C"/>
                </a:solidFill>
              </a:rPr>
              <a:t> </a:t>
            </a:r>
          </a:p>
        </p:txBody>
      </p:sp>
      <p:graphicFrame>
        <p:nvGraphicFramePr>
          <p:cNvPr id="2150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012745"/>
              </p:ext>
            </p:extLst>
          </p:nvPr>
        </p:nvGraphicFramePr>
        <p:xfrm>
          <a:off x="4859338" y="533400"/>
          <a:ext cx="3222625" cy="215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7" name="Equation" r:id="rId4" imgW="723900" imgH="482600" progId="Equation.DSMT4">
                  <p:embed/>
                </p:oleObj>
              </mc:Choice>
              <mc:Fallback>
                <p:oleObj name="Equation" r:id="rId4" imgW="723900" imgH="482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533400"/>
                        <a:ext cx="3222625" cy="2151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8" name="Equation" r:id="rId6" imgW="114120" imgH="215640" progId="Equation.3">
                  <p:embed/>
                </p:oleObj>
              </mc:Choice>
              <mc:Fallback>
                <p:oleObj name="Equation" r:id="rId6" imgW="1141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1222" name="Text Box 6"/>
          <p:cNvSpPr txBox="1">
            <a:spLocks noChangeArrowheads="1"/>
          </p:cNvSpPr>
          <p:nvPr/>
        </p:nvSpPr>
        <p:spPr bwMode="auto">
          <a:xfrm>
            <a:off x="530225" y="2590800"/>
            <a:ext cx="6192838" cy="10064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000" dirty="0">
                <a:latin typeface="Comic Sans MS" pitchFamily="66" charset="0"/>
              </a:rPr>
              <a:t>Of course really:</a:t>
            </a:r>
          </a:p>
        </p:txBody>
      </p:sp>
      <p:graphicFrame>
        <p:nvGraphicFramePr>
          <p:cNvPr id="5212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6879377"/>
              </p:ext>
            </p:extLst>
          </p:nvPr>
        </p:nvGraphicFramePr>
        <p:xfrm>
          <a:off x="2786063" y="3308350"/>
          <a:ext cx="3582987" cy="233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9" name="Equation" r:id="rId8" imgW="762000" imgH="495300" progId="Equation.DSMT4">
                  <p:embed/>
                </p:oleObj>
              </mc:Choice>
              <mc:Fallback>
                <p:oleObj name="Equation" r:id="rId8" imgW="762000" imgH="495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3308350"/>
                        <a:ext cx="3582987" cy="2330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1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2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Big Oh Mistakes</a:t>
            </a:r>
          </a:p>
        </p:txBody>
      </p:sp>
      <p:sp>
        <p:nvSpPr>
          <p:cNvPr id="22535" name="Text Box 5"/>
          <p:cNvSpPr txBox="1">
            <a:spLocks noChangeArrowheads="1"/>
          </p:cNvSpPr>
          <p:nvPr/>
        </p:nvSpPr>
        <p:spPr bwMode="auto">
          <a:xfrm>
            <a:off x="923925" y="2033588"/>
            <a:ext cx="272449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F50320"/>
                </a:solidFill>
                <a:latin typeface="Comic Sans MS" pitchFamily="66" charset="0"/>
              </a:rPr>
              <a:t>false</a:t>
            </a:r>
            <a:r>
              <a:rPr lang="en-US" sz="3600" dirty="0">
                <a:solidFill>
                  <a:srgbClr val="B702A0"/>
                </a:solidFill>
                <a:latin typeface="Comic Sans MS" pitchFamily="66" charset="0"/>
              </a:rPr>
              <a:t> proof:</a:t>
            </a:r>
          </a:p>
        </p:txBody>
      </p:sp>
      <p:sp>
        <p:nvSpPr>
          <p:cNvPr id="503814" name="Text Box 6"/>
          <p:cNvSpPr txBox="1">
            <a:spLocks noChangeArrowheads="1"/>
          </p:cNvSpPr>
          <p:nvPr/>
        </p:nvSpPr>
        <p:spPr bwMode="auto">
          <a:xfrm>
            <a:off x="504825" y="2576513"/>
            <a:ext cx="8140700" cy="8239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0 = O(1), 1 = O(1), 2 = O(1),…</a:t>
            </a:r>
          </a:p>
        </p:txBody>
      </p:sp>
      <p:sp>
        <p:nvSpPr>
          <p:cNvPr id="503815" name="Text Box 7"/>
          <p:cNvSpPr txBox="1">
            <a:spLocks noChangeArrowheads="1"/>
          </p:cNvSpPr>
          <p:nvPr/>
        </p:nvSpPr>
        <p:spPr bwMode="auto">
          <a:xfrm>
            <a:off x="1127125" y="3535363"/>
            <a:ext cx="4659649" cy="80021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So each </a:t>
            </a:r>
            <a:r>
              <a:rPr lang="en-US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 = O(1)</a:t>
            </a:r>
            <a:r>
              <a:rPr lang="en-US" dirty="0">
                <a:latin typeface="Comic Sans MS" pitchFamily="66" charset="0"/>
              </a:rPr>
              <a:t>.</a:t>
            </a:r>
          </a:p>
        </p:txBody>
      </p:sp>
      <p:sp>
        <p:nvSpPr>
          <p:cNvPr id="503816" name="Text Box 8"/>
          <p:cNvSpPr txBox="1">
            <a:spLocks noChangeArrowheads="1"/>
          </p:cNvSpPr>
          <p:nvPr/>
        </p:nvSpPr>
        <p:spPr bwMode="auto">
          <a:xfrm>
            <a:off x="5826125" y="3541713"/>
            <a:ext cx="95567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So </a:t>
            </a:r>
          </a:p>
        </p:txBody>
      </p:sp>
      <p:graphicFrame>
        <p:nvGraphicFramePr>
          <p:cNvPr id="5038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543636"/>
              </p:ext>
            </p:extLst>
          </p:nvPr>
        </p:nvGraphicFramePr>
        <p:xfrm>
          <a:off x="608013" y="4037013"/>
          <a:ext cx="7648575" cy="189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57" name="Equation" r:id="rId4" imgW="1790700" imgH="444500" progId="Equation.DSMT4">
                  <p:embed/>
                </p:oleObj>
              </mc:Choice>
              <mc:Fallback>
                <p:oleObj name="Equation" r:id="rId4" imgW="1790700" imgH="4445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13" y="4037013"/>
                        <a:ext cx="7648575" cy="189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10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58" name="Equation" r:id="rId6" imgW="114120" imgH="215640" progId="Equation.3">
                  <p:embed/>
                </p:oleObj>
              </mc:Choice>
              <mc:Fallback>
                <p:oleObj name="Equation" r:id="rId6" imgW="114120" imgH="215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3819" name="Text Box 11"/>
          <p:cNvSpPr txBox="1">
            <a:spLocks noChangeArrowheads="1"/>
          </p:cNvSpPr>
          <p:nvPr/>
        </p:nvSpPr>
        <p:spPr bwMode="auto">
          <a:xfrm>
            <a:off x="1524000" y="5553670"/>
            <a:ext cx="6429375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 n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· O(1) </a:t>
            </a:r>
            <a:r>
              <a:rPr lang="en-US" sz="54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O(n)</a:t>
            </a:r>
            <a:r>
              <a:rPr lang="en-US" sz="5400" dirty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8878151"/>
              </p:ext>
            </p:extLst>
          </p:nvPr>
        </p:nvGraphicFramePr>
        <p:xfrm>
          <a:off x="4859338" y="533400"/>
          <a:ext cx="3222625" cy="215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59" name="Equation" r:id="rId8" imgW="723900" imgH="482600" progId="Equation.DSMT4">
                  <p:embed/>
                </p:oleObj>
              </mc:Choice>
              <mc:Fallback>
                <p:oleObj name="Equation" r:id="rId8" imgW="7239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533400"/>
                        <a:ext cx="3222625" cy="2151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76275" y="1066800"/>
            <a:ext cx="4064000" cy="114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/>
            <a:r>
              <a:rPr lang="en-US" sz="4400" smtClean="0">
                <a:solidFill>
                  <a:srgbClr val="FE0000"/>
                </a:solidFill>
              </a:rPr>
              <a:t>False </a:t>
            </a:r>
            <a:r>
              <a:rPr lang="en-US" sz="4400" smtClean="0">
                <a:solidFill>
                  <a:srgbClr val="B702A0"/>
                </a:solidFill>
              </a:rPr>
              <a:t>Lemma:</a:t>
            </a:r>
            <a:r>
              <a:rPr lang="en-US" sz="4400" smtClean="0">
                <a:solidFill>
                  <a:schemeClr val="accent2"/>
                </a:solidFill>
              </a:rPr>
              <a:t> </a:t>
            </a:r>
            <a:r>
              <a:rPr lang="en-US" smtClean="0">
                <a:solidFill>
                  <a:srgbClr val="C7030C"/>
                </a:solidFill>
              </a:rPr>
              <a:t> </a:t>
            </a:r>
            <a:endParaRPr lang="en-US" dirty="0" smtClean="0">
              <a:solidFill>
                <a:srgbClr val="C7030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0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03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03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503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4" grpId="0"/>
      <p:bldP spid="503815" grpId="0"/>
      <p:bldP spid="503816" grpId="0"/>
      <p:bldP spid="50381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slides}\pagestyle{empty}&#10;\begin{document}&#10;&#10;\end{document}&#10;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46"/>
  <p:tag name="DEFAULTHEIGHT" val="328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2719</TotalTime>
  <Words>169</Words>
  <Application>Microsoft Macintosh PowerPoint</Application>
  <PresentationFormat>On-screen Show (4:3)</PresentationFormat>
  <Paragraphs>31</Paragraphs>
  <Slides>5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Default Design</vt:lpstr>
      <vt:lpstr>Equation</vt:lpstr>
      <vt:lpstr>PowerPoint Presentation</vt:lpstr>
      <vt:lpstr>Big Oh Mistakes</vt:lpstr>
      <vt:lpstr>Big Oh Mistakes</vt:lpstr>
      <vt:lpstr>Big Oh Mistakes</vt:lpstr>
      <vt:lpstr>Big Oh Mistakes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R. Meyer</dc:creator>
  <cp:lastModifiedBy>Albert R Meyer</cp:lastModifiedBy>
  <cp:revision>415</cp:revision>
  <cp:lastPrinted>2012-03-19T05:56:43Z</cp:lastPrinted>
  <dcterms:created xsi:type="dcterms:W3CDTF">2011-04-06T17:41:41Z</dcterms:created>
  <dcterms:modified xsi:type="dcterms:W3CDTF">2013-04-08T17:58:35Z</dcterms:modified>
</cp:coreProperties>
</file>