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12" r:id="rId2"/>
    <p:sldId id="418" r:id="rId3"/>
    <p:sldId id="420" r:id="rId4"/>
    <p:sldId id="435" r:id="rId5"/>
    <p:sldId id="421" r:id="rId6"/>
    <p:sldId id="429" r:id="rId7"/>
    <p:sldId id="436" r:id="rId8"/>
    <p:sldId id="430" r:id="rId9"/>
    <p:sldId id="431" r:id="rId10"/>
    <p:sldId id="433" r:id="rId11"/>
    <p:sldId id="423" r:id="rId12"/>
    <p:sldId id="424" r:id="rId13"/>
    <p:sldId id="432" r:id="rId14"/>
    <p:sldId id="425" r:id="rId15"/>
    <p:sldId id="426" r:id="rId16"/>
    <p:sldId id="427" r:id="rId17"/>
    <p:sldId id="434" r:id="rId18"/>
    <p:sldId id="428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007E"/>
    <a:srgbClr val="FF07EF"/>
    <a:srgbClr val="B702A0"/>
    <a:srgbClr val="FF33CC"/>
    <a:srgbClr val="00A249"/>
    <a:srgbClr val="0000FF"/>
    <a:srgbClr val="0033CC"/>
    <a:srgbClr val="FF6600"/>
    <a:srgbClr val="DDDDDD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5" autoAdjust="0"/>
    <p:restoredTop sz="94595" autoAdjust="0"/>
  </p:normalViewPr>
  <p:slideViewPr>
    <p:cSldViewPr showGuides="1">
      <p:cViewPr varScale="1">
        <p:scale>
          <a:sx n="124" d="100"/>
          <a:sy n="124" d="100"/>
        </p:scale>
        <p:origin x="-960" y="-104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63671-35E8-40B9-9591-4504F594E34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63671-35E8-40B9-9591-4504F594E34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FEFEA-64E2-4B2C-839A-FDFAD00BA83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A3035-0C75-4571-954A-16C4CDFA353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6913F-4EC0-45E8-8167-966F0B3E208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8ED83-384D-48F6-809E-40BF361D6CF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ABE30-6A1E-49E8-9003-F54FD461BF7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ABE30-6A1E-49E8-9003-F54FD461BF7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ABE30-6A1E-49E8-9003-F54FD461BF7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Comic Sans MS" pitchFamily="66" charset="0"/>
              </a:rPr>
              <a:t>theOhs</a:t>
            </a:r>
            <a:r>
              <a:rPr lang="en-US" sz="1200" dirty="0" smtClean="0">
                <a:latin typeface="Comic Sans MS" pitchFamily="66" charset="0"/>
              </a:rPr>
              <a:t>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05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Notation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1066800" y="1066800"/>
            <a:ext cx="6858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000" b="1" kern="0" dirty="0" smtClean="0">
                <a:solidFill>
                  <a:srgbClr val="FF33CC"/>
                </a:solidFill>
                <a:latin typeface="Comic Sans MS"/>
                <a:ea typeface="+mj-ea"/>
                <a:cs typeface="+mj-cs"/>
              </a:rPr>
              <a:t>~ </a:t>
            </a:r>
            <a:r>
              <a:rPr lang="en-US" sz="6000" b="1" kern="0" dirty="0" smtClean="0">
                <a:latin typeface="Comic Sans MS"/>
                <a:ea typeface="+mj-ea"/>
                <a:cs typeface="+mj-cs"/>
              </a:rPr>
              <a:t>is a relation</a:t>
            </a:r>
          </a:p>
          <a:p>
            <a:pPr>
              <a:spcBef>
                <a:spcPct val="20000"/>
              </a:spcBef>
            </a:pPr>
            <a:r>
              <a:rPr lang="en-US" sz="6000" b="1" kern="0" dirty="0" smtClean="0">
                <a:latin typeface="Comic Sans MS"/>
                <a:ea typeface="+mj-ea"/>
                <a:cs typeface="+mj-cs"/>
              </a:rPr>
              <a:t>on </a:t>
            </a:r>
            <a:r>
              <a:rPr lang="en-US" sz="6000" b="1" kern="0" dirty="0" smtClean="0">
                <a:solidFill>
                  <a:srgbClr val="8D007E"/>
                </a:solidFill>
                <a:latin typeface="Comic Sans MS"/>
                <a:ea typeface="+mj-ea"/>
                <a:cs typeface="+mj-cs"/>
              </a:rPr>
              <a:t>functions</a:t>
            </a:r>
            <a:r>
              <a:rPr lang="en-US" sz="6000" b="1" kern="0" dirty="0" smtClean="0">
                <a:latin typeface="Comic Sans MS"/>
                <a:ea typeface="+mj-ea"/>
                <a:cs typeface="+mj-cs"/>
              </a:rPr>
              <a:t>:</a:t>
            </a:r>
          </a:p>
          <a:p>
            <a:pPr algn="ctr">
              <a:spcBef>
                <a:spcPct val="20000"/>
              </a:spcBef>
            </a:pP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(n)</a:t>
            </a:r>
            <a:r>
              <a:rPr lang="en-US" sz="8000" dirty="0">
                <a:latin typeface="Comic Sans MS" pitchFamily="66" charset="0"/>
              </a:rPr>
              <a:t> </a:t>
            </a:r>
            <a:r>
              <a:rPr lang="en-US" sz="8000" dirty="0" smtClean="0">
                <a:latin typeface="Comic Sans MS" pitchFamily="66" charset="0"/>
              </a:rPr>
              <a:t> </a:t>
            </a:r>
            <a:r>
              <a:rPr lang="en-US" sz="8000" dirty="0" smtClean="0">
                <a:solidFill>
                  <a:srgbClr val="FF33CC"/>
                </a:solidFill>
                <a:latin typeface="Comic Sans MS" pitchFamily="66" charset="0"/>
              </a:rPr>
              <a:t>~ 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(n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endParaRPr lang="en-US" sz="80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1295400" y="3429000"/>
            <a:ext cx="632460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00FF"/>
                </a:solidFill>
                <a:latin typeface="Comic Sans MS" pitchFamily="66" charset="0"/>
              </a:rPr>
              <a:t>    f  </a:t>
            </a:r>
            <a:r>
              <a:rPr lang="en-US" sz="9600" dirty="0" smtClean="0">
                <a:solidFill>
                  <a:srgbClr val="FF33CC"/>
                </a:solidFill>
                <a:latin typeface="Comic Sans MS" pitchFamily="66" charset="0"/>
              </a:rPr>
              <a:t>~  </a:t>
            </a:r>
            <a:r>
              <a:rPr lang="en-US" sz="9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9600" dirty="0" smtClean="0">
                <a:solidFill>
                  <a:srgbClr val="FF33CC"/>
                </a:solidFill>
                <a:latin typeface="Comic Sans MS" pitchFamily="66" charset="0"/>
              </a:rPr>
              <a:t>   </a:t>
            </a:r>
            <a:endParaRPr lang="en-US" sz="96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423410133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475" y="982663"/>
            <a:ext cx="7318375" cy="1035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Asymptotically smaller</a:t>
            </a:r>
            <a:endParaRPr lang="en-US" sz="4000" dirty="0" smtClean="0"/>
          </a:p>
        </p:txBody>
      </p:sp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1123950" y="1855788"/>
            <a:ext cx="6616700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dirty="0" smtClean="0">
                <a:solidFill>
                  <a:srgbClr val="B702A0"/>
                </a:solidFill>
                <a:latin typeface="Comic Sans MS" pitchFamily="66" charset="0"/>
              </a:rPr>
              <a:t>Def:</a:t>
            </a:r>
            <a:r>
              <a:rPr lang="en-US" sz="5400" i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</p:txBody>
      </p:sp>
      <p:sp useBgFill="1"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889666"/>
              </p:ext>
            </p:extLst>
          </p:nvPr>
        </p:nvGraphicFramePr>
        <p:xfrm>
          <a:off x="2146300" y="2981325"/>
          <a:ext cx="4865688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9" name="Equation" r:id="rId4" imgW="927100" imgH="457200" progId="Equation.DSMT4">
                  <p:embed/>
                </p:oleObj>
              </mc:Choice>
              <mc:Fallback>
                <p:oleObj name="Equation" r:id="rId4" imgW="927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981325"/>
                        <a:ext cx="4865688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136810"/>
              </p:ext>
            </p:extLst>
          </p:nvPr>
        </p:nvGraphicFramePr>
        <p:xfrm>
          <a:off x="2532063" y="830263"/>
          <a:ext cx="4065587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9" name="Equation" r:id="rId4" imgW="660400" imgH="241300" progId="Equation.DSMT4">
                  <p:embed/>
                </p:oleObj>
              </mc:Choice>
              <mc:Fallback>
                <p:oleObj name="Equation" r:id="rId4" imgW="6604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830263"/>
                        <a:ext cx="4065587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486214"/>
              </p:ext>
            </p:extLst>
          </p:nvPr>
        </p:nvGraphicFramePr>
        <p:xfrm>
          <a:off x="1033463" y="2628900"/>
          <a:ext cx="7038975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0" name="Equation" r:id="rId6" imgW="1130300" imgH="431800" progId="Equation.DSMT4">
                  <p:embed/>
                </p:oleObj>
              </mc:Choice>
              <mc:Fallback>
                <p:oleObj name="Equation" r:id="rId6" imgW="11303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628900"/>
                        <a:ext cx="7038975" cy="269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076957" y="1243548"/>
            <a:ext cx="6771643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8D007E"/>
                </a:solidFill>
                <a:latin typeface="Comic Sans MS" pitchFamily="66" charset="0"/>
              </a:rPr>
              <a:t>Lemma:</a:t>
            </a:r>
            <a:r>
              <a:rPr lang="en-US" sz="72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</a:p>
          <a:p>
            <a:r>
              <a:rPr lang="en-US" sz="6600" b="1" kern="0" dirty="0" smtClean="0">
                <a:solidFill>
                  <a:srgbClr val="FF33CC"/>
                </a:solidFill>
                <a:latin typeface="Comic Sans MS"/>
                <a:ea typeface="+mj-ea"/>
                <a:cs typeface="+mj-cs"/>
              </a:rPr>
              <a:t>o</a:t>
            </a:r>
            <a:r>
              <a:rPr lang="en-US" sz="6600" b="1" kern="0" dirty="0">
                <a:solidFill>
                  <a:srgbClr val="FF33CC"/>
                </a:solidFill>
                <a:latin typeface="Comic Sans MS"/>
                <a:ea typeface="+mj-ea"/>
                <a:cs typeface="+mj-cs"/>
              </a:rPr>
              <a:t>(∙)</a:t>
            </a:r>
            <a:r>
              <a:rPr lang="en-US" sz="80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rgbClr val="006600"/>
                </a:solidFill>
                <a:latin typeface="Comic Sans MS" pitchFamily="66" charset="0"/>
              </a:rPr>
              <a:t>is </a:t>
            </a:r>
            <a:r>
              <a:rPr lang="en-US" sz="8000" dirty="0" smtClean="0">
                <a:solidFill>
                  <a:srgbClr val="006600"/>
                </a:solidFill>
                <a:latin typeface="Comic Sans MS" pitchFamily="66" charset="0"/>
              </a:rPr>
              <a:t>a strict</a:t>
            </a:r>
          </a:p>
          <a:p>
            <a:r>
              <a:rPr lang="en-US" sz="8000" dirty="0" smtClean="0">
                <a:solidFill>
                  <a:srgbClr val="006600"/>
                </a:solidFill>
                <a:latin typeface="Comic Sans MS" pitchFamily="66" charset="0"/>
              </a:rPr>
              <a:t>partial order</a:t>
            </a:r>
            <a:endParaRPr lang="en-US" sz="8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 useBgFill="1"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  <p:extLst>
      <p:ext uri="{BB962C8B-B14F-4D97-AF65-F5344CB8AC3E}">
        <p14:creationId xmlns:p14="http://schemas.microsoft.com/office/powerpoint/2010/main" val="294565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76275" y="1147763"/>
            <a:ext cx="7989888" cy="17303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Asymptotic Order of Growth: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4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487429" name="Rectangle 1029"/>
          <p:cNvSpPr>
            <a:spLocks noChangeArrowheads="1"/>
          </p:cNvSpPr>
          <p:nvPr/>
        </p:nvSpPr>
        <p:spPr bwMode="auto">
          <a:xfrm>
            <a:off x="2209800" y="1752600"/>
            <a:ext cx="5219700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72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7200" b="1" dirty="0" smtClean="0">
                <a:latin typeface="Comic Sans MS" pitchFamily="66" charset="0"/>
              </a:rPr>
              <a:t> </a:t>
            </a:r>
            <a:r>
              <a:rPr lang="en-US" sz="7200" dirty="0" smtClean="0">
                <a:solidFill>
                  <a:srgbClr val="FF33CC"/>
                </a:solidFill>
                <a:latin typeface="Comic Sans MS" pitchFamily="66" charset="0"/>
              </a:rPr>
              <a:t>O</a:t>
            </a:r>
            <a:r>
              <a:rPr lang="en-US" sz="7200" dirty="0">
                <a:solidFill>
                  <a:srgbClr val="FF33CC"/>
                </a:solidFill>
                <a:latin typeface="Comic Sans MS" pitchFamily="66" charset="0"/>
              </a:rPr>
              <a:t>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solidFill>
                  <a:srgbClr val="FF33CC"/>
                </a:solidFill>
                <a:latin typeface="Comic Sans MS" pitchFamily="66" charset="0"/>
              </a:rPr>
              <a:t>)</a:t>
            </a:r>
            <a:endParaRPr lang="en-US" sz="72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graphicFrame>
        <p:nvGraphicFramePr>
          <p:cNvPr id="487430" name="Object 1030"/>
          <p:cNvGraphicFramePr>
            <a:graphicFrameLocks noChangeAspect="1"/>
          </p:cNvGraphicFramePr>
          <p:nvPr/>
        </p:nvGraphicFramePr>
        <p:xfrm>
          <a:off x="900113" y="3225800"/>
          <a:ext cx="73279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6" name="Equation" r:id="rId4" imgW="1689100" imgH="482600" progId="Equation.DSMT4">
                  <p:embed/>
                </p:oleObj>
              </mc:Choice>
              <mc:Fallback>
                <p:oleObj name="Equation" r:id="rId4" imgW="1689100" imgH="4826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25800"/>
                        <a:ext cx="7327900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1" name="Line 1031"/>
          <p:cNvSpPr>
            <a:spLocks noChangeShapeType="1"/>
          </p:cNvSpPr>
          <p:nvPr/>
        </p:nvSpPr>
        <p:spPr bwMode="auto">
          <a:xfrm>
            <a:off x="2748117" y="4243110"/>
            <a:ext cx="1061883" cy="4571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7432" name="Text Box 1032"/>
          <p:cNvSpPr txBox="1">
            <a:spLocks noChangeArrowheads="1"/>
          </p:cNvSpPr>
          <p:nvPr/>
        </p:nvSpPr>
        <p:spPr bwMode="auto">
          <a:xfrm>
            <a:off x="962025" y="5338763"/>
            <a:ext cx="7567697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80000"/>
                </a:solidFill>
                <a:latin typeface="Comic Sans MS" pitchFamily="66" charset="0"/>
              </a:rPr>
              <a:t>a technicality －ignore now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/>
      <p:bldP spid="4874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512052"/>
              </p:ext>
            </p:extLst>
          </p:nvPr>
        </p:nvGraphicFramePr>
        <p:xfrm>
          <a:off x="2141538" y="830263"/>
          <a:ext cx="4846637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3" name="Equation" r:id="rId4" imgW="787400" imgH="241300" progId="Equation.DSMT4">
                  <p:embed/>
                </p:oleObj>
              </mc:Choice>
              <mc:Fallback>
                <p:oleObj name="Equation" r:id="rId4" imgW="7874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830263"/>
                        <a:ext cx="4846637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0963" y="2590800"/>
          <a:ext cx="640556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4" name="Equation" r:id="rId6" imgW="1028700" imgH="444500" progId="Equation.DSMT4">
                  <p:embed/>
                </p:oleObj>
              </mc:Choice>
              <mc:Fallback>
                <p:oleObj name="Equation" r:id="rId6" imgW="10287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590800"/>
                        <a:ext cx="6405562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Theta:  </a:t>
            </a:r>
            <a:r>
              <a:rPr lang="en-US" sz="4800" b="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800" b="0" dirty="0" smtClean="0">
                <a:solidFill>
                  <a:srgbClr val="FF33CC"/>
                </a:solidFill>
              </a:rPr>
              <a:t>(∙)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743200" y="1741900"/>
            <a:ext cx="4483100" cy="138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b="1" dirty="0">
                <a:latin typeface="Euclid Symbol" charset="2"/>
                <a:cs typeface="Euclid Symbol" charset="2"/>
              </a:rPr>
              <a:t>=</a:t>
            </a:r>
            <a:r>
              <a:rPr lang="en-US" sz="7200" b="1" dirty="0" smtClean="0">
                <a:latin typeface="Comic Sans MS" pitchFamily="66" charset="0"/>
              </a:rPr>
              <a:t> </a:t>
            </a:r>
            <a:r>
              <a:rPr lang="en-US" sz="72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7200" dirty="0" smtClean="0">
                <a:solidFill>
                  <a:srgbClr val="FF33CC"/>
                </a:solidFill>
                <a:latin typeface="Comic Sans MS" pitchFamily="66" charset="0"/>
              </a:rPr>
              <a:t>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solidFill>
                  <a:srgbClr val="FF33CC"/>
                </a:solidFill>
                <a:latin typeface="Comic Sans MS" pitchFamily="66" charset="0"/>
              </a:rPr>
              <a:t>)</a:t>
            </a:r>
            <a:endParaRPr lang="en-US" sz="60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88454" name="Rectangle 6"/>
          <p:cNvSpPr>
            <a:spLocks noChangeArrowheads="1"/>
          </p:cNvSpPr>
          <p:nvPr/>
        </p:nvSpPr>
        <p:spPr bwMode="auto">
          <a:xfrm>
            <a:off x="1371600" y="2979179"/>
            <a:ext cx="5706419" cy="31930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B702A0"/>
                </a:solidFill>
                <a:latin typeface="Comic Sans MS" pitchFamily="66" charset="0"/>
              </a:rPr>
              <a:t>Def:</a:t>
            </a:r>
            <a:r>
              <a:rPr lang="en-US" sz="6600" i="1" dirty="0" smtClean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 = </a:t>
            </a:r>
            <a:r>
              <a:rPr lang="en-US" sz="6600" dirty="0" smtClean="0">
                <a:latin typeface="Comic Sans MS" pitchFamily="66" charset="0"/>
              </a:rPr>
              <a:t>O</a:t>
            </a:r>
            <a:r>
              <a:rPr lang="en-US" sz="6600" dirty="0">
                <a:latin typeface="Comic Sans MS" pitchFamily="66" charset="0"/>
              </a:rPr>
              <a:t>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dirty="0" smtClean="0">
                <a:latin typeface="Comic Sans MS" pitchFamily="66" charset="0"/>
              </a:rPr>
              <a:t>)   </a:t>
            </a:r>
          </a:p>
          <a:p>
            <a:r>
              <a:rPr lang="en-US" sz="6600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FF33CC"/>
                </a:solidFill>
                <a:latin typeface="Comic Sans MS" pitchFamily="66" charset="0"/>
              </a:rPr>
              <a:t>           and</a:t>
            </a:r>
            <a:endParaRPr lang="en-US" sz="66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     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 = </a:t>
            </a:r>
            <a:r>
              <a:rPr lang="en-US" sz="6600" dirty="0" smtClean="0">
                <a:latin typeface="Comic Sans MS" pitchFamily="66" charset="0"/>
              </a:rPr>
              <a:t>O</a:t>
            </a:r>
            <a:r>
              <a:rPr lang="en-US" sz="6600" dirty="0">
                <a:latin typeface="Comic Sans MS" pitchFamily="66" charset="0"/>
              </a:rPr>
              <a:t>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1418413" y="1066897"/>
            <a:ext cx="6369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Same Order of Growth: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392076" y="990600"/>
            <a:ext cx="6207448" cy="50167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8D007E"/>
                </a:solidFill>
                <a:latin typeface="Comic Sans MS" pitchFamily="66" charset="0"/>
              </a:rPr>
              <a:t>Lemma:</a:t>
            </a:r>
            <a:r>
              <a:rPr lang="en-US" sz="80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</a:p>
          <a:p>
            <a:r>
              <a:rPr lang="en-US" sz="8000" kern="0" dirty="0" smtClean="0">
                <a:solidFill>
                  <a:srgbClr val="FF33CC"/>
                </a:solidFill>
                <a:latin typeface="Comic Sans MS"/>
                <a:ea typeface="+mj-ea"/>
                <a:cs typeface="+mj-cs"/>
                <a:sym typeface="Symbol" pitchFamily="18" charset="2"/>
              </a:rPr>
              <a:t>  </a:t>
            </a:r>
            <a:r>
              <a:rPr lang="en-US" sz="8000" kern="0" dirty="0" err="1" smtClean="0">
                <a:solidFill>
                  <a:srgbClr val="FF33CC"/>
                </a:solidFill>
                <a:latin typeface="Comic Sans MS"/>
                <a:ea typeface="+mj-ea"/>
                <a:cs typeface="+mj-cs"/>
                <a:sym typeface="Symbol" pitchFamily="18" charset="2"/>
              </a:rPr>
              <a:t>Θ</a:t>
            </a:r>
            <a:r>
              <a:rPr lang="en-US" sz="8000" kern="0" dirty="0">
                <a:solidFill>
                  <a:srgbClr val="FF33CC"/>
                </a:solidFill>
                <a:latin typeface="Comic Sans MS"/>
                <a:ea typeface="+mj-ea"/>
                <a:cs typeface="+mj-cs"/>
              </a:rPr>
              <a:t>(∙)</a:t>
            </a:r>
            <a:r>
              <a:rPr lang="en-US" sz="80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rgbClr val="006600"/>
                </a:solidFill>
                <a:latin typeface="Comic Sans MS" pitchFamily="66" charset="0"/>
              </a:rPr>
              <a:t>is </a:t>
            </a:r>
            <a:r>
              <a:rPr lang="en-US" sz="8000" dirty="0" smtClean="0">
                <a:solidFill>
                  <a:srgbClr val="006600"/>
                </a:solidFill>
                <a:latin typeface="Comic Sans MS" pitchFamily="66" charset="0"/>
              </a:rPr>
              <a:t>an </a:t>
            </a:r>
          </a:p>
          <a:p>
            <a:r>
              <a:rPr lang="en-US" sz="8000" dirty="0" smtClean="0">
                <a:solidFill>
                  <a:srgbClr val="006600"/>
                </a:solidFill>
                <a:latin typeface="Comic Sans MS" pitchFamily="66" charset="0"/>
              </a:rPr>
              <a:t>  equivalence</a:t>
            </a:r>
          </a:p>
          <a:p>
            <a:r>
              <a:rPr lang="en-US" sz="8000" dirty="0" smtClean="0">
                <a:solidFill>
                  <a:srgbClr val="006600"/>
                </a:solidFill>
                <a:latin typeface="Comic Sans MS" pitchFamily="66" charset="0"/>
              </a:rPr>
              <a:t>  relation</a:t>
            </a:r>
            <a:endParaRPr lang="en-US" sz="8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Theta:  </a:t>
            </a:r>
            <a:r>
              <a:rPr lang="en-US" sz="4800" b="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800" b="0" dirty="0" smtClean="0">
                <a:solidFill>
                  <a:srgbClr val="FF33CC"/>
                </a:solidFill>
              </a:rPr>
              <a:t>(∙)</a:t>
            </a:r>
          </a:p>
        </p:txBody>
      </p:sp>
    </p:spTree>
    <p:extLst>
      <p:ext uri="{BB962C8B-B14F-4D97-AF65-F5344CB8AC3E}">
        <p14:creationId xmlns:p14="http://schemas.microsoft.com/office/powerpoint/2010/main" val="398267172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Asymptotics: Intuitive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638300"/>
            <a:ext cx="8208963" cy="3540125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	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99"/>
                </a:solidFill>
              </a:rPr>
              <a:t> </a:t>
            </a:r>
            <a:r>
              <a:rPr lang="en-US" sz="4400" dirty="0" smtClean="0">
                <a:solidFill>
                  <a:srgbClr val="8D007E"/>
                </a:solidFill>
              </a:rPr>
              <a:t>nearly equal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8D007E"/>
                </a:solidFill>
              </a:rPr>
              <a:t>much less</a:t>
            </a:r>
            <a:r>
              <a:rPr lang="en-US" sz="4400" dirty="0" smtClean="0">
                <a:solidFill>
                  <a:srgbClr val="FF3399"/>
                </a:solidFill>
              </a:rPr>
              <a:t> </a:t>
            </a:r>
            <a:r>
              <a:rPr lang="en-US" sz="4400" dirty="0" smtClean="0"/>
              <a:t>than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8D007E"/>
                </a:solidFill>
              </a:rPr>
              <a:t>roughly </a:t>
            </a:r>
            <a:r>
              <a:rPr lang="en-US" sz="4400" b="1" dirty="0" smtClean="0">
                <a:solidFill>
                  <a:srgbClr val="8D007E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400" dirty="0" smtClean="0">
                <a:solidFill>
                  <a:srgbClr val="FF33CC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8D007E"/>
                </a:solidFill>
              </a:rPr>
              <a:t>roughly </a:t>
            </a:r>
            <a:r>
              <a:rPr lang="en-US" sz="4400" dirty="0" smtClean="0">
                <a:solidFill>
                  <a:srgbClr val="8D007E"/>
                </a:solidFill>
                <a:sym typeface="Euclid Symbol"/>
              </a:rPr>
              <a:t>equal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FF"/>
                </a:solidFill>
              </a:rPr>
              <a:t>Asymptotic Equivalence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5400" dirty="0">
                <a:solidFill>
                  <a:srgbClr val="8D007E"/>
                </a:solidFill>
                <a:latin typeface="Comic Sans MS" pitchFamily="66" charset="0"/>
              </a:rPr>
              <a:t>Def: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endParaRPr lang="en-US" sz="5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454811"/>
              </p:ext>
            </p:extLst>
          </p:nvPr>
        </p:nvGraphicFramePr>
        <p:xfrm>
          <a:off x="2246313" y="2981325"/>
          <a:ext cx="4665662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5" name="Equation" r:id="rId4" imgW="889000" imgH="457200" progId="Equation.DSMT4">
                  <p:embed/>
                </p:oleObj>
              </mc:Choice>
              <mc:Fallback>
                <p:oleObj name="Equation" r:id="rId4" imgW="889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981325"/>
                        <a:ext cx="4665662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133011"/>
              </p:ext>
            </p:extLst>
          </p:nvPr>
        </p:nvGraphicFramePr>
        <p:xfrm>
          <a:off x="2532063" y="908050"/>
          <a:ext cx="4065587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0" name="Equation" r:id="rId4" imgW="660400" imgH="215900" progId="Equation.DSMT4">
                  <p:embed/>
                </p:oleObj>
              </mc:Choice>
              <mc:Fallback>
                <p:oleObj name="Equation" r:id="rId4" imgW="660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908050"/>
                        <a:ext cx="4065587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973033"/>
              </p:ext>
            </p:extLst>
          </p:nvPr>
        </p:nvGraphicFramePr>
        <p:xfrm>
          <a:off x="968375" y="2971800"/>
          <a:ext cx="700405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1" name="Equation" r:id="rId6" imgW="1498600" imgH="431800" progId="Equation.DSMT4">
                  <p:embed/>
                </p:oleObj>
              </mc:Choice>
              <mc:Fallback>
                <p:oleObj name="Equation" r:id="rId6" imgW="1498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2971800"/>
                        <a:ext cx="7004050" cy="2019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8D007E"/>
                </a:solidFill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962025" y="2279650"/>
            <a:ext cx="6180673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8D007E"/>
                </a:solidFill>
                <a:latin typeface="Comic Sans MS" pitchFamily="66" charset="0"/>
              </a:rPr>
              <a:t>Proof: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Say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>
                <a:latin typeface="Comic Sans MS" pitchFamily="66" charset="0"/>
              </a:rPr>
              <a:t>. 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Now</a:t>
            </a:r>
          </a:p>
        </p:txBody>
      </p:sp>
      <p:graphicFrame>
        <p:nvGraphicFramePr>
          <p:cNvPr id="526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145738"/>
              </p:ext>
            </p:extLst>
          </p:nvPr>
        </p:nvGraphicFramePr>
        <p:xfrm>
          <a:off x="1038225" y="3419475"/>
          <a:ext cx="7067550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6" name="Equation" r:id="rId4" imgW="1816100" imgH="685800" progId="Equation.DSMT4">
                  <p:embed/>
                </p:oleObj>
              </mc:Choice>
              <mc:Fallback>
                <p:oleObj name="Equation" r:id="rId4" imgW="18161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419475"/>
                        <a:ext cx="7067550" cy="266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8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Equivalence </a:t>
            </a:r>
            <a:r>
              <a:rPr lang="en-US" smtClean="0">
                <a:solidFill>
                  <a:srgbClr val="CC0099"/>
                </a:solidFill>
              </a:rPr>
              <a:t>~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8D007E"/>
                </a:solidFill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FF07EF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FF07E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is symmetric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962025" y="2214563"/>
            <a:ext cx="5581977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8D007E"/>
                </a:solidFill>
                <a:latin typeface="Comic Sans MS" pitchFamily="66" charset="0"/>
              </a:rPr>
              <a:t>Proof:</a:t>
            </a:r>
            <a:r>
              <a:rPr lang="en-US" sz="6000" dirty="0">
                <a:latin typeface="Comic Sans MS" pitchFamily="66" charset="0"/>
              </a:rPr>
              <a:t>  so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 </a:t>
            </a:r>
            <a:r>
              <a:rPr lang="en-US" sz="60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>
                <a:latin typeface="Comic Sans MS" pitchFamily="66" charset="0"/>
              </a:rPr>
              <a:t>. </a:t>
            </a:r>
            <a:r>
              <a:rPr lang="en-US" sz="3600" dirty="0">
                <a:latin typeface="Comic Sans MS" pitchFamily="66" charset="0"/>
                <a:sym typeface="Euclid Math One" pitchFamily="18" charset="2"/>
              </a:rPr>
              <a:t>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6840"/>
              </p:ext>
            </p:extLst>
          </p:nvPr>
        </p:nvGraphicFramePr>
        <p:xfrm>
          <a:off x="1038225" y="3419475"/>
          <a:ext cx="7067550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3" name="Equation" r:id="rId4" imgW="1816100" imgH="685800" progId="Equation.DSMT4">
                  <p:embed/>
                </p:oleObj>
              </mc:Choice>
              <mc:Fallback>
                <p:oleObj name="Equation" r:id="rId4" imgW="18161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419475"/>
                        <a:ext cx="7067550" cy="266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transitivity of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7239000" cy="22098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dirty="0" err="1" smtClean="0">
                <a:solidFill>
                  <a:srgbClr val="FF07EF"/>
                </a:solidFill>
              </a:rPr>
              <a:t>~</a:t>
            </a:r>
            <a:r>
              <a:rPr lang="en-US" sz="5400" dirty="0" err="1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FF"/>
                </a:solidFill>
              </a:rPr>
              <a:t>g</a:t>
            </a:r>
            <a:r>
              <a:rPr lang="en-US" sz="5400" dirty="0" err="1" smtClean="0">
                <a:solidFill>
                  <a:srgbClr val="FF07EF"/>
                </a:solidFill>
              </a:rPr>
              <a:t>~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5400" dirty="0" smtClean="0"/>
              <a:t>prove 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dirty="0" err="1" smtClean="0">
                <a:solidFill>
                  <a:srgbClr val="FF07EF"/>
                </a:solidFill>
              </a:rPr>
              <a:t>~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5400" dirty="0">
              <a:solidFill>
                <a:srgbClr val="00000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03732"/>
              </p:ext>
            </p:extLst>
          </p:nvPr>
        </p:nvGraphicFramePr>
        <p:xfrm>
          <a:off x="840377" y="2819400"/>
          <a:ext cx="7310846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1854200" imgH="889000" progId="Equation.DSMT4">
                  <p:embed/>
                </p:oleObj>
              </mc:Choice>
              <mc:Fallback>
                <p:oleObj name="Equation" r:id="rId4" imgW="18542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0377" y="2819400"/>
                        <a:ext cx="7310846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34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transitivity of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7239000" cy="22098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dirty="0" err="1" smtClean="0">
                <a:solidFill>
                  <a:srgbClr val="FF07EF"/>
                </a:solidFill>
              </a:rPr>
              <a:t>~</a:t>
            </a:r>
            <a:r>
              <a:rPr lang="en-US" sz="5400" dirty="0" err="1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FF"/>
                </a:solidFill>
              </a:rPr>
              <a:t>g</a:t>
            </a:r>
            <a:r>
              <a:rPr lang="en-US" sz="5400" dirty="0" err="1" smtClean="0">
                <a:solidFill>
                  <a:srgbClr val="FF07EF"/>
                </a:solidFill>
              </a:rPr>
              <a:t>~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5400" dirty="0" smtClean="0"/>
              <a:t>prove 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dirty="0" err="1" smtClean="0">
                <a:solidFill>
                  <a:srgbClr val="FF07EF"/>
                </a:solidFill>
              </a:rPr>
              <a:t>~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5400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143338"/>
              </p:ext>
            </p:extLst>
          </p:nvPr>
        </p:nvGraphicFramePr>
        <p:xfrm>
          <a:off x="839788" y="2820988"/>
          <a:ext cx="7312025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2" name="Equation" r:id="rId4" imgW="1854200" imgH="889000" progId="Equation.DSMT4">
                  <p:embed/>
                </p:oleObj>
              </mc:Choice>
              <mc:Fallback>
                <p:oleObj name="Equation" r:id="rId4" imgW="18542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788" y="2820988"/>
                        <a:ext cx="7312025" cy="350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01131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transitivity of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</a:p>
        </p:txBody>
      </p:sp>
      <p:graphicFrame>
        <p:nvGraphicFramePr>
          <p:cNvPr id="1229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86537"/>
              </p:ext>
            </p:extLst>
          </p:nvPr>
        </p:nvGraphicFramePr>
        <p:xfrm>
          <a:off x="1416050" y="1041400"/>
          <a:ext cx="6127750" cy="293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6" name="Equation" r:id="rId4" imgW="1854200" imgH="889000" progId="Equation.DSMT4">
                  <p:embed/>
                </p:oleObj>
              </mc:Choice>
              <mc:Fallback>
                <p:oleObj name="Equation" r:id="rId4" imgW="18542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1041400"/>
                        <a:ext cx="6127750" cy="293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729402"/>
              </p:ext>
            </p:extLst>
          </p:nvPr>
        </p:nvGraphicFramePr>
        <p:xfrm>
          <a:off x="1625600" y="3505201"/>
          <a:ext cx="4927600" cy="258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7" name="Equation" r:id="rId6" imgW="1282700" imgH="673100" progId="Equation.DSMT4">
                  <p:embed/>
                </p:oleObj>
              </mc:Choice>
              <mc:Fallback>
                <p:oleObj name="Equation" r:id="rId6" imgW="12827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5600" y="3505201"/>
                        <a:ext cx="4927600" cy="258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28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72344" y="2035076"/>
            <a:ext cx="8666856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8D007E"/>
                </a:solidFill>
                <a:latin typeface="Comic Sans MS" pitchFamily="66" charset="0"/>
              </a:rPr>
              <a:t>Corollary:</a:t>
            </a:r>
            <a:r>
              <a:rPr lang="en-US" sz="72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72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7200" dirty="0">
                <a:solidFill>
                  <a:srgbClr val="006600"/>
                </a:solidFill>
                <a:latin typeface="Comic Sans MS" pitchFamily="66" charset="0"/>
              </a:rPr>
              <a:t> is </a:t>
            </a:r>
            <a:r>
              <a:rPr lang="en-US" sz="7200" dirty="0" smtClean="0">
                <a:solidFill>
                  <a:srgbClr val="006600"/>
                </a:solidFill>
                <a:latin typeface="Comic Sans MS" pitchFamily="66" charset="0"/>
              </a:rPr>
              <a:t>an </a:t>
            </a:r>
          </a:p>
          <a:p>
            <a:r>
              <a:rPr lang="en-US" sz="7200" dirty="0" smtClean="0">
                <a:solidFill>
                  <a:srgbClr val="006600"/>
                </a:solidFill>
                <a:latin typeface="Comic Sans MS" pitchFamily="66" charset="0"/>
              </a:rPr>
              <a:t>equivalence relation</a:t>
            </a:r>
            <a:endParaRPr lang="en-US" sz="7200" dirty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2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286</Words>
  <Application>Microsoft Macintosh PowerPoint</Application>
  <PresentationFormat>On-screen Show (4:3)</PresentationFormat>
  <Paragraphs>78</Paragraphs>
  <Slides>18</Slides>
  <Notes>18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Default Design</vt:lpstr>
      <vt:lpstr>Equation</vt:lpstr>
      <vt:lpstr>MathType 6.0 Equation</vt:lpstr>
      <vt:lpstr>PowerPoint Presentation</vt:lpstr>
      <vt:lpstr>Asymptotic Equivalence</vt:lpstr>
      <vt:lpstr>Asymptotic Equivalence ~</vt:lpstr>
      <vt:lpstr>Asymptotic Equivalence ~</vt:lpstr>
      <vt:lpstr>Asymptotic Equivalence ~</vt:lpstr>
      <vt:lpstr>transitivity of ~</vt:lpstr>
      <vt:lpstr>transitivity of ~</vt:lpstr>
      <vt:lpstr>transitivity of ~</vt:lpstr>
      <vt:lpstr>Asymptotic Equivalence ~</vt:lpstr>
      <vt:lpstr>Asymptotic Equivalence ~</vt:lpstr>
      <vt:lpstr>Little Oh:   o(∙)</vt:lpstr>
      <vt:lpstr>Little Oh:   o(∙)</vt:lpstr>
      <vt:lpstr>Little Oh:   o(∙)</vt:lpstr>
      <vt:lpstr>Big Oh: O(∙)</vt:lpstr>
      <vt:lpstr>Big Oh: O(∙)</vt:lpstr>
      <vt:lpstr>Theta:  Θ(∙)</vt:lpstr>
      <vt:lpstr>Theta:  Θ(∙)</vt:lpstr>
      <vt:lpstr>Asymptotics: Intuitive Summary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431</cp:revision>
  <cp:lastPrinted>2012-04-08T22:32:04Z</cp:lastPrinted>
  <dcterms:created xsi:type="dcterms:W3CDTF">2011-04-06T17:41:41Z</dcterms:created>
  <dcterms:modified xsi:type="dcterms:W3CDTF">2013-03-27T03:39:53Z</dcterms:modified>
</cp:coreProperties>
</file>