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2" r:id="rId2"/>
    <p:sldId id="429" r:id="rId3"/>
    <p:sldId id="430" r:id="rId4"/>
    <p:sldId id="431" r:id="rId5"/>
    <p:sldId id="434" r:id="rId6"/>
    <p:sldId id="435" r:id="rId7"/>
    <p:sldId id="436" r:id="rId8"/>
    <p:sldId id="437" r:id="rId9"/>
    <p:sldId id="439" r:id="rId10"/>
    <p:sldId id="447" r:id="rId11"/>
    <p:sldId id="432" r:id="rId12"/>
    <p:sldId id="446" r:id="rId13"/>
    <p:sldId id="44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124" d="100"/>
          <a:sy n="124" d="100"/>
        </p:scale>
        <p:origin x="-960" y="-104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smtClean="0">
                <a:latin typeface="Comic Sans MS" pitchFamily="66" charset="0"/>
              </a:rPr>
              <a:t>Oh-props.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smtClean="0">
                <a:solidFill>
                  <a:srgbClr val="000000"/>
                </a:solidFill>
                <a:ea typeface="+mj-ea"/>
                <a:cs typeface="+mj-cs"/>
              </a:rPr>
              <a:t>Properties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7E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10"/>
          <p:cNvSpPr txBox="1">
            <a:spLocks noChangeArrowheads="1"/>
          </p:cNvSpPr>
          <p:nvPr/>
        </p:nvSpPr>
        <p:spPr>
          <a:xfrm>
            <a:off x="1143000" y="152400"/>
            <a:ext cx="72390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  <a:endParaRPr lang="en-US" dirty="0" smtClean="0">
              <a:solidFill>
                <a:srgbClr val="FF33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0"/>
            <a:ext cx="3801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Why  </a:t>
            </a:r>
            <a:r>
              <a:rPr lang="en-US" dirty="0" err="1" smtClean="0">
                <a:solidFill>
                  <a:srgbClr val="0033CC"/>
                </a:solidFill>
                <a:latin typeface="Comic Sans MS"/>
                <a:cs typeface="Comic Sans MS"/>
              </a:rPr>
              <a:t>limsup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8662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f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≤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2g  </a:t>
            </a:r>
            <a:r>
              <a:rPr lang="en-US" sz="5400" dirty="0" smtClean="0">
                <a:latin typeface="Comic Sans MS"/>
                <a:cs typeface="Comic Sans MS"/>
                <a:sym typeface="Symbol" pitchFamily="18" charset="2"/>
              </a:rPr>
              <a:t>then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f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O(g)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but maybe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f/g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 has no limit.</a:t>
            </a:r>
          </a:p>
          <a:p>
            <a:r>
              <a:rPr lang="en-US" sz="4400" dirty="0" smtClean="0">
                <a:solidFill>
                  <a:srgbClr val="B702A0"/>
                </a:solidFill>
                <a:latin typeface="Comic Sans MS"/>
                <a:cs typeface="Comic Sans MS"/>
                <a:sym typeface="Symbol" pitchFamily="18" charset="2"/>
              </a:rPr>
              <a:t>example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B702A0"/>
                </a:solidFill>
                <a:latin typeface="Comic Sans MS"/>
                <a:cs typeface="Comic Sans MS"/>
              </a:rPr>
              <a:t>but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948"/>
              </p:ext>
            </p:extLst>
          </p:nvPr>
        </p:nvGraphicFramePr>
        <p:xfrm>
          <a:off x="1638300" y="4114800"/>
          <a:ext cx="6210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333500" imgH="508000" progId="Equation.DSMT4">
                  <p:embed/>
                </p:oleObj>
              </mc:Choice>
              <mc:Fallback>
                <p:oleObj name="Equation" r:id="rId5" imgW="1333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8300" y="4114800"/>
                        <a:ext cx="62103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60098"/>
              </p:ext>
            </p:extLst>
          </p:nvPr>
        </p:nvGraphicFramePr>
        <p:xfrm>
          <a:off x="2351088" y="2438400"/>
          <a:ext cx="6640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1803400" imgH="558800" progId="Equation.DSMT4">
                  <p:embed/>
                </p:oleObj>
              </mc:Choice>
              <mc:Fallback>
                <p:oleObj name="Equation" r:id="rId7" imgW="1803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1088" y="2438400"/>
                        <a:ext cx="6640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89784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B702A0"/>
                </a:solidFill>
                <a:latin typeface="+mj-lt"/>
              </a:rPr>
              <a:t>lemma</a:t>
            </a:r>
            <a:r>
              <a:rPr lang="en-US" sz="4400" dirty="0">
                <a:solidFill>
                  <a:srgbClr val="B702A0"/>
                </a:solidFill>
                <a:latin typeface="+mj-lt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2525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79" name="Equation" r:id="rId5" imgW="152280" imgH="419040" progId="Equation.DSMT4">
                    <p:embed/>
                  </p:oleObj>
                </mc:Choice>
                <mc:Fallback>
                  <p:oleObj name="Equation" r:id="rId5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30575" cy="1587500"/>
            <a:chOff x="726" y="2002"/>
            <a:chExt cx="2098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b="1" dirty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4800" dirty="0" smtClean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80" name="Equation" r:id="rId7" imgW="152280" imgH="444240" progId="Equation.DSMT4">
                    <p:embed/>
                  </p:oleObj>
                </mc:Choice>
                <mc:Fallback>
                  <p:oleObj name="Equation" r:id="rId7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5022"/>
              </p:ext>
            </p:extLst>
          </p:nvPr>
        </p:nvGraphicFramePr>
        <p:xfrm>
          <a:off x="2062163" y="2147888"/>
          <a:ext cx="27320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5" name="Equation" r:id="rId5" imgW="685800" imgH="431800" progId="Equation.DSMT4">
                  <p:embed/>
                </p:oleObj>
              </mc:Choice>
              <mc:Fallback>
                <p:oleObj name="Equation" r:id="rId5" imgW="685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147888"/>
                        <a:ext cx="2732087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8255"/>
              </p:ext>
            </p:extLst>
          </p:nvPr>
        </p:nvGraphicFramePr>
        <p:xfrm>
          <a:off x="5080000" y="4140200"/>
          <a:ext cx="26241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6" name="Equation" r:id="rId7" imgW="660400" imgH="419100" progId="Equation.DSMT4">
                  <p:embed/>
                </p:oleObj>
              </mc:Choice>
              <mc:Fallback>
                <p:oleObj name="Equation" r:id="rId7" imgW="6604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140200"/>
                        <a:ext cx="2624138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>
                <a:solidFill>
                  <a:srgbClr val="8D007E"/>
                </a:solidFill>
              </a:rPr>
              <a:t>Lemma:</a:t>
            </a:r>
            <a:endParaRPr lang="en-US" sz="4400" dirty="0" smtClean="0">
              <a:solidFill>
                <a:srgbClr val="8D007E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4" y="1147763"/>
            <a:ext cx="7858125" cy="909637"/>
          </a:xfrm>
        </p:spPr>
        <p:txBody>
          <a:bodyPr/>
          <a:lstStyle/>
          <a:p>
            <a:pPr marL="0" indent="0" eaLnBrk="1" hangingPunct="1"/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33CC"/>
                </a:solidFill>
              </a:rPr>
              <a:t>ln</a:t>
            </a:r>
            <a:r>
              <a:rPr lang="en-US" sz="4400" dirty="0" smtClean="0">
                <a:solidFill>
                  <a:srgbClr val="0033CC"/>
                </a:solidFill>
              </a:rPr>
              <a:t> x 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33CC"/>
                </a:solidFill>
              </a:rPr>
              <a:t> o(</a:t>
            </a:r>
            <a:r>
              <a:rPr lang="en-US" sz="4400" dirty="0" err="1" smtClean="0">
                <a:solidFill>
                  <a:srgbClr val="0033CC"/>
                </a:solidFill>
              </a:rPr>
              <a:t>x</a:t>
            </a:r>
            <a:r>
              <a:rPr lang="en-US" sz="4400" baseline="30000" dirty="0" err="1" smtClean="0">
                <a:solidFill>
                  <a:srgbClr val="0033CC"/>
                </a:solidFill>
                <a:sym typeface="Symbol" pitchFamily="18" charset="2"/>
              </a:rPr>
              <a:t>ε</a:t>
            </a:r>
            <a:r>
              <a:rPr lang="en-US" sz="4400" dirty="0" smtClean="0">
                <a:solidFill>
                  <a:srgbClr val="0033CC"/>
                </a:solidFill>
              </a:rPr>
              <a:t>)</a:t>
            </a:r>
            <a:r>
              <a:rPr lang="en-US" sz="4400" dirty="0" smtClean="0"/>
              <a:t> for </a:t>
            </a:r>
            <a:r>
              <a:rPr lang="en-US" sz="4400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 &gt;</a:t>
            </a:r>
            <a:r>
              <a:rPr lang="en-US" sz="4400" dirty="0" smtClean="0">
                <a:solidFill>
                  <a:srgbClr val="0033CC"/>
                </a:solidFill>
                <a:sym typeface="Symbol" pitchFamily="18" charset="2"/>
              </a:rPr>
              <a:t> 0</a:t>
            </a:r>
            <a:r>
              <a:rPr lang="en-US" sz="4400" dirty="0" smtClean="0">
                <a:sym typeface="Symbol" pitchFamily="18" charset="2"/>
              </a:rPr>
              <a:t>.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981200"/>
            <a:ext cx="18605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0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0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80127"/>
              </p:ext>
            </p:extLst>
          </p:nvPr>
        </p:nvGraphicFramePr>
        <p:xfrm>
          <a:off x="304800" y="2514600"/>
          <a:ext cx="3657600" cy="185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9" name="Equation" r:id="rId5" imgW="1003300" imgH="508000" progId="Equation.DSMT4">
                  <p:embed/>
                </p:oleObj>
              </mc:Choice>
              <mc:Fallback>
                <p:oleObj name="Equation" r:id="rId5" imgW="10033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514600"/>
                        <a:ext cx="3657600" cy="185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48728"/>
              </p:ext>
            </p:extLst>
          </p:nvPr>
        </p:nvGraphicFramePr>
        <p:xfrm>
          <a:off x="4136390" y="2438400"/>
          <a:ext cx="477901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0" name="Equation" r:id="rId7" imgW="1346200" imgH="508000" progId="Equation.DSMT4">
                  <p:embed/>
                </p:oleObj>
              </mc:Choice>
              <mc:Fallback>
                <p:oleObj name="Equation" r:id="rId7" imgW="1346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90" y="2438400"/>
                        <a:ext cx="477901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42902"/>
              </p:ext>
            </p:extLst>
          </p:nvPr>
        </p:nvGraphicFramePr>
        <p:xfrm>
          <a:off x="1219200" y="3856037"/>
          <a:ext cx="62484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1" name="Equation" r:id="rId9" imgW="1193800" imgH="457200" progId="Equation.DSMT4">
                  <p:embed/>
                </p:oleObj>
              </mc:Choice>
              <mc:Fallback>
                <p:oleObj name="Equation" r:id="rId9" imgW="1193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3856037"/>
                        <a:ext cx="6248400" cy="239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47225"/>
              </p:ext>
            </p:extLst>
          </p:nvPr>
        </p:nvGraphicFramePr>
        <p:xfrm>
          <a:off x="6430963" y="2085975"/>
          <a:ext cx="2336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3" name="Equation" r:id="rId5" imgW="558800" imgH="266700" progId="Equation.DSMT4">
                  <p:embed/>
                </p:oleObj>
              </mc:Choice>
              <mc:Fallback>
                <p:oleObj name="Equation" r:id="rId5" imgW="5588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2085975"/>
                        <a:ext cx="23368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4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78919"/>
              </p:ext>
            </p:extLst>
          </p:nvPr>
        </p:nvGraphicFramePr>
        <p:xfrm>
          <a:off x="1658938" y="3354388"/>
          <a:ext cx="29352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5" name="Equation" r:id="rId9" imgW="762000" imgH="431800" progId="Equation.DSMT4">
                  <p:embed/>
                </p:oleObj>
              </mc:Choice>
              <mc:Fallback>
                <p:oleObj name="Equation" r:id="rId9" imgW="762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354388"/>
                        <a:ext cx="2935287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01278"/>
              </p:ext>
            </p:extLst>
          </p:nvPr>
        </p:nvGraphicFramePr>
        <p:xfrm>
          <a:off x="1560513" y="4841875"/>
          <a:ext cx="43021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6" name="Equation" r:id="rId11" imgW="1117600" imgH="431800" progId="Equation.DSMT4">
                  <p:embed/>
                </p:oleObj>
              </mc:Choice>
              <mc:Fallback>
                <p:oleObj name="Equation" r:id="rId11" imgW="1117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841875"/>
                        <a:ext cx="4302125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219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00706"/>
              </p:ext>
            </p:extLst>
          </p:nvPr>
        </p:nvGraphicFramePr>
        <p:xfrm>
          <a:off x="2133600" y="1816359"/>
          <a:ext cx="2438400" cy="18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7" name="Equation" r:id="rId13" imgW="622300" imgH="469900" progId="Equation.DSMT4">
                  <p:embed/>
                </p:oleObj>
              </mc:Choice>
              <mc:Fallback>
                <p:oleObj name="Equation" r:id="rId13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3600" y="1816359"/>
                        <a:ext cx="2438400" cy="184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6274" y="1147763"/>
            <a:ext cx="7858125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ln</a:t>
            </a:r>
            <a:r>
              <a:rPr lang="en-US" sz="4400" dirty="0" smtClean="0">
                <a:solidFill>
                  <a:srgbClr val="0000FF"/>
                </a:solidFill>
              </a:rPr>
              <a:t> x 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o(</a:t>
            </a:r>
            <a:r>
              <a:rPr lang="en-US" sz="4400" dirty="0" err="1" smtClean="0">
                <a:solidFill>
                  <a:srgbClr val="0000FF"/>
                </a:solidFill>
              </a:rPr>
              <a:t>x</a:t>
            </a:r>
            <a:r>
              <a:rPr lang="en-US" sz="4400" baseline="30000" dirty="0" err="1" smtClean="0">
                <a:solidFill>
                  <a:srgbClr val="0000FF"/>
                </a:solidFill>
                <a:sym typeface="Symbol" pitchFamily="18" charset="2"/>
              </a:rPr>
              <a:t>ε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dirty="0" smtClean="0"/>
              <a:t> for </a:t>
            </a:r>
            <a:r>
              <a:rPr lang="en-US" sz="4400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sym typeface="Symbol" pitchFamily="18" charset="2"/>
              </a:rPr>
              <a:t> 0</a:t>
            </a:r>
            <a:r>
              <a:rPr lang="en-US" sz="4400" dirty="0" smtClean="0">
                <a:sym typeface="Symbol" pitchFamily="18" charset="2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6144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B702A0"/>
                </a:solidFill>
              </a:rPr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smtClean="0">
                <a:solidFill>
                  <a:srgbClr val="2525FF"/>
                </a:solidFill>
              </a:rPr>
              <a:t>x</a:t>
            </a:r>
            <a:r>
              <a:rPr lang="en-US" sz="6600" baseline="30000" dirty="0" smtClean="0">
                <a:solidFill>
                  <a:srgbClr val="2525FF"/>
                </a:solidFill>
              </a:rPr>
              <a:t>c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3|8.8|3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6|4.7|8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.8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5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380</Words>
  <Application>Microsoft Macintosh PowerPoint</Application>
  <PresentationFormat>On-screen Show (4:3)</PresentationFormat>
  <Paragraphs>84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The Oh’s</vt:lpstr>
      <vt:lpstr>The Oh’s</vt:lpstr>
      <vt:lpstr>The Oh’s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Oh:   O(∙)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434</cp:revision>
  <cp:lastPrinted>2012-04-09T03:49:56Z</cp:lastPrinted>
  <dcterms:created xsi:type="dcterms:W3CDTF">2011-04-06T17:41:41Z</dcterms:created>
  <dcterms:modified xsi:type="dcterms:W3CDTF">2013-03-27T03:48:14Z</dcterms:modified>
</cp:coreProperties>
</file>