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2.bin" ContentType="application/vnd.openxmlformats-officedocument.oleObject"/>
  <Override PartName="/ppt/notesSlides/notesSlide13.xml" ContentType="application/vnd.openxmlformats-officedocument.presentationml.notesSlide+xml"/>
  <Override PartName="/ppt/embeddings/oleObject3.bin" ContentType="application/vnd.openxmlformats-officedocument.oleObject"/>
  <Override PartName="/ppt/notesSlides/notesSlide14.xml" ContentType="application/vnd.openxmlformats-officedocument.presentationml.notesSlide+xml"/>
  <Override PartName="/ppt/embeddings/oleObject4.bin" ContentType="application/vnd.openxmlformats-officedocument.oleObject"/>
  <Override PartName="/ppt/notesSlides/notesSlide15.xml" ContentType="application/vnd.openxmlformats-officedocument.presentationml.notesSlide+xml"/>
  <Override PartName="/ppt/embeddings/oleObject5.bin" ContentType="application/vnd.openxmlformats-officedocument.oleObject"/>
  <Override PartName="/ppt/notesSlides/notesSlide16.xml" ContentType="application/vnd.openxmlformats-officedocument.presentationml.notesSlide+xml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8"/>
  </p:notesMasterIdLst>
  <p:handoutMasterIdLst>
    <p:handoutMasterId r:id="rId19"/>
  </p:handoutMasterIdLst>
  <p:sldIdLst>
    <p:sldId id="322" r:id="rId2"/>
    <p:sldId id="435" r:id="rId3"/>
    <p:sldId id="439" r:id="rId4"/>
    <p:sldId id="468" r:id="rId5"/>
    <p:sldId id="452" r:id="rId6"/>
    <p:sldId id="446" r:id="rId7"/>
    <p:sldId id="448" r:id="rId8"/>
    <p:sldId id="401" r:id="rId9"/>
    <p:sldId id="424" r:id="rId10"/>
    <p:sldId id="432" r:id="rId11"/>
    <p:sldId id="470" r:id="rId12"/>
    <p:sldId id="450" r:id="rId13"/>
    <p:sldId id="471" r:id="rId14"/>
    <p:sldId id="472" r:id="rId15"/>
    <p:sldId id="473" r:id="rId16"/>
    <p:sldId id="451" r:id="rId17"/>
  </p:sldIdLst>
  <p:sldSz cx="9144000" cy="6858000" type="screen4x3"/>
  <p:notesSz cx="9601200" cy="7315200"/>
  <p:custDataLst>
    <p:tags r:id="rId21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8A3CC4"/>
    <a:srgbClr val="008000"/>
    <a:srgbClr val="FF00FF"/>
    <a:srgbClr val="B89500"/>
    <a:srgbClr val="DAB000"/>
    <a:srgbClr val="FFCC00"/>
    <a:srgbClr val="00FFFF"/>
    <a:srgbClr val="704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6" autoAdjust="0"/>
    <p:restoredTop sz="94669" autoAdjust="0"/>
  </p:normalViewPr>
  <p:slideViewPr>
    <p:cSldViewPr snapToObjects="1" showGuides="1">
      <p:cViewPr varScale="1">
        <p:scale>
          <a:sx n="131" d="100"/>
          <a:sy n="131" d="100"/>
        </p:scale>
        <p:origin x="-192" y="-112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fld id="{326B4E52-57BF-4D98-824B-DA597332E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74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fld id="{03996F86-6DDF-426A-AC81-A0DF594CE7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36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E7B1E8-B54F-4F55-96A7-7765322F3BED}" type="slidenum">
              <a:rPr lang="en-US"/>
              <a:pPr/>
              <a:t>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FE193-E6D8-4302-8829-B738D60601C8}" type="slidenum">
              <a:rPr lang="en-US"/>
              <a:pPr/>
              <a:t>10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5FE193-E6D8-4302-8829-B738D60601C8}" type="slidenum">
              <a:rPr lang="en-US"/>
              <a:pPr/>
              <a:t>11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333075-51F7-4CD4-B655-66EECC2B2624}" type="slidenum">
              <a:rPr lang="en-US"/>
              <a:pPr/>
              <a:t>12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13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14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34BC24-E21E-4334-825D-0E76781BF979}" type="slidenum">
              <a:rPr lang="en-US"/>
              <a:pPr/>
              <a:t>15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DAC816-5C19-43B0-A078-952C16CEB211}" type="slidenum">
              <a:rPr lang="en-US"/>
              <a:pPr/>
              <a:t>16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2900A-ACB3-4253-A6AD-8E95B389A7F7}" type="slidenum">
              <a:rPr lang="en-US"/>
              <a:pPr/>
              <a:t>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9B53D-629C-4EC8-A174-EF528B2C27B9}" type="slidenum">
              <a:rPr lang="en-US"/>
              <a:pPr/>
              <a:t>3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996F86-6DDF-426A-AC81-A0DF594CE70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21ADA-8C10-4565-A5E5-114788AB32D7}" type="slidenum">
              <a:rPr lang="en-US"/>
              <a:pPr/>
              <a:t>5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87E6A-247F-4B01-BF4D-C64EAE196CB8}" type="slidenum">
              <a:rPr lang="en-US"/>
              <a:pPr/>
              <a:t>6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98CDC9-0E3E-4756-87A9-CF36BB41DB35}" type="slidenum">
              <a:rPr lang="en-US"/>
              <a:pPr/>
              <a:t>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A1285-2B05-4685-B6D3-E03C0C9BD034}" type="slidenum">
              <a:rPr lang="en-US"/>
              <a:pPr/>
              <a:t>8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28A9F5-5CF1-4ED4-919C-B9452B0F5D57}" type="slidenum">
              <a:rPr lang="en-US"/>
              <a:pPr/>
              <a:t>9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59D30190-4BB1-492F-A407-3062FE93FA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98B0E1D1-22E3-4CC1-B6FA-DF55DA8E78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830A9B50-708D-4A44-9DE6-5809C42CA60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28A8D130-5471-470D-8B41-5C7B9362E3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dirty="0" err="1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69D5B163-A3FA-4490-BF47-D2D4336659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933700" y="6553200"/>
            <a:ext cx="3276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April 17,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199EA383-E516-4FE7-9763-1F26AED9E10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419100" y="2133600"/>
            <a:ext cx="8305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8800" b="1" dirty="0" err="1">
                <a:solidFill>
                  <a:schemeClr val="tx2"/>
                </a:solidFill>
                <a:latin typeface="Comic Sans MS" pitchFamily="66" charset="0"/>
              </a:rPr>
              <a:t>Bijections</a:t>
            </a:r>
            <a:endParaRPr lang="en-US" sz="8800" b="1" dirty="0">
              <a:solidFill>
                <a:schemeClr val="tx2"/>
              </a:solidFill>
              <a:latin typeface="Comic Sans MS" pitchFamily="66" charset="0"/>
            </a:endParaRPr>
          </a:p>
          <a:p>
            <a:pPr algn="ctr">
              <a:spcBef>
                <a:spcPct val="0"/>
              </a:spcBef>
            </a:pPr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for Counting</a:t>
            </a:r>
          </a:p>
          <a:p>
            <a:pPr algn="ctr">
              <a:spcBef>
                <a:spcPct val="0"/>
              </a:spcBef>
            </a:pPr>
            <a:endParaRPr lang="en-US" sz="20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1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862228"/>
              </p:ext>
            </p:extLst>
          </p:nvPr>
        </p:nvGraphicFramePr>
        <p:xfrm>
          <a:off x="457200" y="4348163"/>
          <a:ext cx="5821363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4" imgW="1320800" imgH="533400" progId="Equation.3">
                  <p:embed/>
                </p:oleObj>
              </mc:Choice>
              <mc:Fallback>
                <p:oleObj name="Equation" r:id="rId4" imgW="1320800" imgH="533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348163"/>
                        <a:ext cx="5821363" cy="235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2CE45375-A98A-46BD-BCF3-2BE85CEECAA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112000" cy="1092200"/>
          </a:xfrm>
        </p:spPr>
        <p:txBody>
          <a:bodyPr/>
          <a:lstStyle/>
          <a:p>
            <a:pPr eaLnBrk="1" hangingPunct="1"/>
            <a:r>
              <a:rPr lang="en-US" sz="3200" dirty="0" err="1" smtClean="0"/>
              <a:t>Bijection</a:t>
            </a:r>
            <a:r>
              <a:rPr lang="en-US" sz="3200" dirty="0" smtClean="0"/>
              <a:t>: </a:t>
            </a:r>
            <a:r>
              <a:rPr lang="en-US" sz="3600" dirty="0" smtClean="0">
                <a:solidFill>
                  <a:srgbClr val="0033CC"/>
                </a:solidFill>
                <a:latin typeface="Brush Script MT Italic"/>
                <a:cs typeface="Brush Script MT Italic"/>
              </a:rPr>
              <a:t>P</a:t>
            </a:r>
            <a:r>
              <a:rPr lang="en-US" sz="3200" dirty="0" smtClean="0">
                <a:solidFill>
                  <a:srgbClr val="0033CC"/>
                </a:solidFill>
              </a:rPr>
              <a:t>(A)</a:t>
            </a:r>
            <a:r>
              <a:rPr lang="en-US" sz="3200" dirty="0" smtClean="0"/>
              <a:t> and Binary Strings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33400" y="1397000"/>
            <a:ext cx="800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6516688" algn="l"/>
              </a:tabLst>
            </a:pP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	:        {a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2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4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5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, …  , a</a:t>
            </a:r>
            <a:r>
              <a:rPr lang="en-US" sz="4000" baseline="-25000" dirty="0">
                <a:solidFill>
                  <a:srgbClr val="0033CC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457200" y="3060700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</a:tabLst>
            </a:pPr>
            <a:r>
              <a:rPr lang="en-US" sz="4000" dirty="0">
                <a:latin typeface="Comic Sans MS" pitchFamily="66" charset="0"/>
              </a:rPr>
              <a:t>string:</a:t>
            </a:r>
            <a:r>
              <a:rPr lang="en-US" sz="4000" dirty="0">
                <a:solidFill>
                  <a:srgbClr val="0066FF"/>
                </a:solidFill>
                <a:latin typeface="Comic Sans MS" pitchFamily="66" charset="0"/>
              </a:rPr>
              <a:t>   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1    0   1   1  0   …     1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57200" y="2220913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1139825" algn="r"/>
                <a:tab pos="1366838" algn="l"/>
                <a:tab pos="5538788" algn="l"/>
                <a:tab pos="6454775" algn="l"/>
              </a:tabLst>
            </a:pPr>
            <a:r>
              <a:rPr lang="en-US" sz="4000" dirty="0">
                <a:latin typeface="Comic Sans MS" pitchFamily="66" charset="0"/>
              </a:rPr>
              <a:t>	subset: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{a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1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,      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3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, 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4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,      …  , a</a:t>
            </a:r>
            <a:r>
              <a:rPr lang="en-US" sz="4000" baseline="-25000" dirty="0">
                <a:solidFill>
                  <a:srgbClr val="7030A0"/>
                </a:solidFill>
                <a:latin typeface="Comic Sans MS" pitchFamily="66" charset="0"/>
              </a:rPr>
              <a:t>n</a:t>
            </a:r>
            <a:r>
              <a:rPr lang="en-US" sz="4000" dirty="0">
                <a:solidFill>
                  <a:srgbClr val="7030A0"/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533400" y="3886200"/>
            <a:ext cx="8229600" cy="165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This is a </a:t>
            </a:r>
            <a:r>
              <a:rPr lang="en-US" sz="4400" dirty="0" err="1">
                <a:solidFill>
                  <a:schemeClr val="tx2"/>
                </a:solidFill>
                <a:latin typeface="Comic Sans MS" pitchFamily="66" charset="0"/>
              </a:rPr>
              <a:t>bijection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, so</a:t>
            </a:r>
          </a:p>
          <a:p>
            <a:pPr>
              <a:tabLst>
                <a:tab pos="1366838" algn="l"/>
              </a:tabLst>
            </a:pP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|n</a:t>
            </a:r>
            <a:r>
              <a:rPr lang="en-US" sz="4400" dirty="0">
                <a:latin typeface="Comic Sans MS" pitchFamily="66" charset="0"/>
              </a:rPr>
              <a:t>-bit binary strings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sz="4400" dirty="0">
                <a:latin typeface="Comic Sans MS" pitchFamily="66" charset="0"/>
              </a:rPr>
              <a:t> = 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sz="4800" dirty="0" smtClean="0">
                <a:solidFill>
                  <a:srgbClr val="0033CC"/>
                </a:solidFill>
                <a:latin typeface="Brush Script MT Italic"/>
                <a:cs typeface="Brush Script MT Italic"/>
              </a:rPr>
              <a:t>P</a:t>
            </a:r>
            <a:r>
              <a:rPr lang="en-US" sz="4400" dirty="0" smtClean="0">
                <a:solidFill>
                  <a:srgbClr val="0033CC"/>
                </a:solidFill>
                <a:latin typeface="Comic Sans MS" pitchFamily="66" charset="0"/>
              </a:rPr>
              <a:t>(A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)|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340998" grpId="1"/>
      <p:bldP spid="8199" grpId="0"/>
      <p:bldP spid="341000" grpId="0" build="allAtOnce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2CE45375-A98A-46BD-BCF3-2BE85CEECAA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3733800" cy="1092200"/>
          </a:xfrm>
        </p:spPr>
        <p:txBody>
          <a:bodyPr/>
          <a:lstStyle/>
          <a:p>
            <a:pPr eaLnBrk="1" hangingPunct="1"/>
            <a:r>
              <a:rPr lang="en-US" dirty="0" smtClean="0"/>
              <a:t>Size of </a:t>
            </a:r>
            <a:r>
              <a:rPr lang="en-US" dirty="0" smtClean="0">
                <a:solidFill>
                  <a:srgbClr val="0033CC"/>
                </a:solidFill>
                <a:latin typeface="Mathematica5" pitchFamily="2" charset="2"/>
              </a:rPr>
              <a:t>P</a:t>
            </a:r>
            <a:r>
              <a:rPr lang="en-US" dirty="0" smtClean="0">
                <a:solidFill>
                  <a:srgbClr val="0033CC"/>
                </a:solidFill>
              </a:rPr>
              <a:t>(A)</a:t>
            </a:r>
            <a:endParaRPr lang="en-US" dirty="0" smtClean="0"/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838200" y="2321004"/>
            <a:ext cx="7315200" cy="1569660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366838" algn="l"/>
              </a:tabLst>
            </a:pPr>
            <a:r>
              <a:rPr lang="en-US" sz="8800" dirty="0" smtClean="0">
                <a:latin typeface="Comic Sans MS" pitchFamily="66" charset="0"/>
              </a:rPr>
              <a:t> </a:t>
            </a:r>
            <a:r>
              <a:rPr lang="en-US" sz="8800" dirty="0" smtClean="0">
                <a:solidFill>
                  <a:srgbClr val="0033CC"/>
                </a:solidFill>
                <a:latin typeface="Comic Sans MS" pitchFamily="66" charset="0"/>
              </a:rPr>
              <a:t>|</a:t>
            </a:r>
            <a:r>
              <a:rPr lang="en-US" sz="9600" dirty="0" smtClean="0">
                <a:solidFill>
                  <a:srgbClr val="0033CC"/>
                </a:solidFill>
                <a:latin typeface="Brush Script MT Italic"/>
                <a:cs typeface="Brush Script MT Italic"/>
              </a:rPr>
              <a:t>P</a:t>
            </a:r>
            <a:r>
              <a:rPr lang="en-US" sz="8800" dirty="0" smtClean="0">
                <a:solidFill>
                  <a:srgbClr val="0033CC"/>
                </a:solidFill>
                <a:latin typeface="Comic Sans MS" pitchFamily="66" charset="0"/>
              </a:rPr>
              <a:t>(A)| = 2</a:t>
            </a:r>
            <a:r>
              <a:rPr lang="en-US" sz="8800" baseline="30000" dirty="0" smtClean="0">
                <a:solidFill>
                  <a:srgbClr val="0033CC"/>
                </a:solidFill>
                <a:latin typeface="Comic Sans MS" pitchFamily="66" charset="0"/>
              </a:rPr>
              <a:t>|A|</a:t>
            </a:r>
            <a:endParaRPr lang="en-US" sz="8800" baseline="30000" dirty="0">
              <a:solidFill>
                <a:srgbClr val="0033CC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61610"/>
          </a:xfrm>
          <a:noFill/>
        </p:spPr>
        <p:txBody>
          <a:bodyPr/>
          <a:lstStyle/>
          <a:p>
            <a:r>
              <a:rPr lang="en-US" sz="1050" dirty="0" err="1" smtClean="0"/>
              <a:t>bijectcount</a:t>
            </a:r>
            <a:r>
              <a:rPr lang="en-US" sz="1050" dirty="0" smtClean="0"/>
              <a:t>.</a:t>
            </a:r>
            <a:fld id="{E53DAB80-C578-4077-948A-EA14497F2876}" type="slidenum">
              <a:rPr lang="en-US" sz="1050" smtClean="0"/>
              <a:pPr/>
              <a:t>12</a:t>
            </a:fld>
            <a:endParaRPr lang="en-US" sz="1050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990600" y="1263650"/>
            <a:ext cx="7173759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From </a:t>
            </a:r>
            <a:r>
              <a:rPr lang="en-US" sz="4400" dirty="0" smtClean="0">
                <a:solidFill>
                  <a:schemeClr val="tx2"/>
                </a:solidFill>
                <a:latin typeface="Comic Sans MS" pitchFamily="66" charset="0"/>
              </a:rPr>
              <a:t>5 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kinds of doughnuts</a:t>
            </a:r>
          </a:p>
          <a:p>
            <a:pPr marL="342900" indent="-342900">
              <a:spcBef>
                <a:spcPts val="0"/>
              </a:spcBef>
            </a:pPr>
            <a:r>
              <a:rPr lang="en-US" sz="4400" dirty="0">
                <a:solidFill>
                  <a:srgbClr val="8A3CC4"/>
                </a:solidFill>
                <a:latin typeface="Comic Sans MS" pitchFamily="66" charset="0"/>
              </a:rPr>
              <a:t>select a </a:t>
            </a:r>
            <a:r>
              <a:rPr lang="en-US" sz="4400" dirty="0" smtClean="0">
                <a:solidFill>
                  <a:srgbClr val="8A3CC4"/>
                </a:solidFill>
                <a:latin typeface="Comic Sans MS" pitchFamily="66" charset="0"/>
              </a:rPr>
              <a:t>dozen.</a:t>
            </a:r>
            <a:endParaRPr lang="en-US" sz="4800" dirty="0">
              <a:solidFill>
                <a:srgbClr val="8A3CC4"/>
              </a:solidFill>
              <a:latin typeface="Comic Sans MS" pitchFamily="66" charset="0"/>
            </a:endParaRPr>
          </a:p>
        </p:txBody>
      </p:sp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990600" y="2606695"/>
            <a:ext cx="7020788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800" dirty="0" smtClean="0">
                <a:latin typeface="Comic Sans MS" pitchFamily="66" charset="0"/>
              </a:rPr>
              <a:t>let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A</a:t>
            </a:r>
            <a:r>
              <a:rPr lang="en-US" sz="4800" dirty="0" smtClean="0">
                <a:solidFill>
                  <a:srgbClr val="8A3CC4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::= all selections </a:t>
            </a:r>
            <a:r>
              <a:rPr lang="en-US" sz="4400" dirty="0" smtClean="0">
                <a:latin typeface="Comic Sans MS" pitchFamily="66" charset="0"/>
              </a:rPr>
              <a:t>of</a:t>
            </a:r>
          </a:p>
          <a:p>
            <a:pPr marL="342900" indent="-342900">
              <a:spcBef>
                <a:spcPts val="0"/>
              </a:spcBef>
            </a:pP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             12 doughnuts</a:t>
            </a:r>
            <a:endParaRPr lang="en-US" sz="4400" dirty="0">
              <a:latin typeface="Comic Sans MS" pitchFamily="66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31850" y="3962400"/>
            <a:ext cx="7196138" cy="1695450"/>
            <a:chOff x="831850" y="3962400"/>
            <a:chExt cx="7196138" cy="1695450"/>
          </a:xfrm>
        </p:grpSpPr>
        <p:graphicFrame>
          <p:nvGraphicFramePr>
            <p:cNvPr id="14" name="Object 27"/>
            <p:cNvGraphicFramePr>
              <a:graphicFrameLocks noChangeAspect="1"/>
            </p:cNvGraphicFramePr>
            <p:nvPr/>
          </p:nvGraphicFramePr>
          <p:xfrm>
            <a:off x="831850" y="3962400"/>
            <a:ext cx="7196138" cy="169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4" name="Equation" r:id="rId4" imgW="1943100" imgH="457200" progId="Equation.DSMT4">
                    <p:embed/>
                  </p:oleObj>
                </mc:Choice>
                <mc:Fallback>
                  <p:oleObj name="Equation" r:id="rId4" imgW="1943100" imgH="4572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850" y="3962400"/>
                          <a:ext cx="7196138" cy="1695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2286000" y="4262735"/>
              <a:ext cx="1208985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2800" dirty="0">
                  <a:solidFill>
                    <a:srgbClr val="8A3CC4"/>
                  </a:solidFill>
                  <a:latin typeface="Comic Sans MS" pitchFamily="66" charset="0"/>
                </a:rPr>
                <a:t>(</a:t>
              </a:r>
              <a:r>
                <a:rPr lang="en-US" sz="2800" dirty="0" smtClean="0">
                  <a:solidFill>
                    <a:srgbClr val="8A3CC4"/>
                  </a:solidFill>
                  <a:latin typeface="Comic Sans MS" pitchFamily="66" charset="0"/>
                </a:rPr>
                <a:t>none)</a:t>
              </a:r>
              <a:endParaRPr lang="en-US" sz="2800" dirty="0">
                <a:solidFill>
                  <a:srgbClr val="8A3CC4"/>
                </a:solidFill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757974"/>
              </p:ext>
            </p:extLst>
          </p:nvPr>
        </p:nvGraphicFramePr>
        <p:xfrm>
          <a:off x="831850" y="3962400"/>
          <a:ext cx="719613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4" name="Equation" r:id="rId4" imgW="1943100" imgH="457200" progId="Equation.DSMT4">
                  <p:embed/>
                </p:oleObj>
              </mc:Choice>
              <mc:Fallback>
                <p:oleObj name="Equation" r:id="rId4" imgW="1943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3962400"/>
                        <a:ext cx="7196138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AEBBE140-696B-4ED3-9F77-625F9EBC968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379934" name="Text Box 30"/>
          <p:cNvSpPr txBox="1">
            <a:spLocks noChangeArrowheads="1"/>
          </p:cNvSpPr>
          <p:nvPr/>
        </p:nvSpPr>
        <p:spPr bwMode="auto">
          <a:xfrm>
            <a:off x="1828800" y="2209800"/>
            <a:ext cx="53335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0011000000100100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1981200" y="4114800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3352800" y="4114800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5867400" y="4114800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6858000" y="4114800"/>
            <a:ext cx="533400" cy="786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1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37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34" grpId="0"/>
      <p:bldP spid="13" grpId="0"/>
      <p:bldP spid="14" grpId="0"/>
      <p:bldP spid="15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921960"/>
              </p:ext>
            </p:extLst>
          </p:nvPr>
        </p:nvGraphicFramePr>
        <p:xfrm>
          <a:off x="881062" y="3943350"/>
          <a:ext cx="719613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9" name="Equation" r:id="rId4" imgW="1943100" imgH="457200" progId="Equation.DSMT4">
                  <p:embed/>
                </p:oleObj>
              </mc:Choice>
              <mc:Fallback>
                <p:oleObj name="Equation" r:id="rId4" imgW="1943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2" y="3943350"/>
                        <a:ext cx="7196138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1219200" y="4078239"/>
            <a:ext cx="6880225" cy="776882"/>
            <a:chOff x="1219200" y="4078239"/>
            <a:chExt cx="6880225" cy="776882"/>
          </a:xfrm>
        </p:grpSpPr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1219200" y="4078239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3625160" y="4085680"/>
              <a:ext cx="237241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000000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6172200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7185025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035175" y="4060776"/>
            <a:ext cx="5470525" cy="816024"/>
            <a:chOff x="2035175" y="4060776"/>
            <a:chExt cx="5470525" cy="816024"/>
          </a:xfrm>
        </p:grpSpPr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2035175" y="406077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3330575" y="4085680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5845175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6972300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AEBBE140-696B-4ED3-9F77-625F9EBC968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1.94444E-6 -0.0844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7 L -1.38889E-6 -0.0849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AEBBE140-696B-4ED3-9F77-625F9EBC968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245" name="Text Box 26"/>
          <p:cNvSpPr txBox="1">
            <a:spLocks noChangeArrowheads="1"/>
          </p:cNvSpPr>
          <p:nvPr/>
        </p:nvSpPr>
        <p:spPr bwMode="auto">
          <a:xfrm>
            <a:off x="392113" y="1319213"/>
            <a:ext cx="821090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B</a:t>
            </a:r>
            <a:r>
              <a:rPr lang="en-US" sz="4400" dirty="0">
                <a:latin typeface="Comic Sans MS" pitchFamily="66" charset="0"/>
              </a:rPr>
              <a:t>::= 16-bit words with four </a:t>
            </a:r>
            <a:r>
              <a:rPr lang="en-US" sz="4400" dirty="0" smtClean="0">
                <a:latin typeface="Comic Sans MS" pitchFamily="66" charset="0"/>
              </a:rPr>
              <a:t>1’s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Counting </a:t>
            </a:r>
            <a:r>
              <a:rPr lang="en-US" sz="3600" dirty="0" smtClean="0">
                <a:solidFill>
                  <a:schemeClr val="tx1"/>
                </a:solidFill>
              </a:rPr>
              <a:t>Doughnut Selections</a:t>
            </a:r>
          </a:p>
        </p:txBody>
      </p:sp>
      <p:graphicFrame>
        <p:nvGraphicFramePr>
          <p:cNvPr id="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16638"/>
              </p:ext>
            </p:extLst>
          </p:nvPr>
        </p:nvGraphicFramePr>
        <p:xfrm>
          <a:off x="881062" y="3943350"/>
          <a:ext cx="719613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9" name="Equation" r:id="rId4" imgW="1943100" imgH="457200" progId="Equation.DSMT4">
                  <p:embed/>
                </p:oleObj>
              </mc:Choice>
              <mc:Fallback>
                <p:oleObj name="Equation" r:id="rId4" imgW="1943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2" y="3943350"/>
                        <a:ext cx="7196138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1219200" y="4078239"/>
            <a:ext cx="6880225" cy="776882"/>
            <a:chOff x="1219200" y="4078239"/>
            <a:chExt cx="6880225" cy="776882"/>
          </a:xfrm>
        </p:grpSpPr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1219200" y="4078239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3625160" y="4085680"/>
              <a:ext cx="237241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000000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6172200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7185025" y="4085680"/>
              <a:ext cx="9144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00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35175" y="4060776"/>
            <a:ext cx="5470525" cy="816024"/>
            <a:chOff x="2035175" y="4060776"/>
            <a:chExt cx="5470525" cy="816024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2035175" y="406077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3330575" y="4085680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5845175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6972300" y="4089896"/>
              <a:ext cx="533400" cy="786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sz="4400" dirty="0" smtClean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  <a:endParaRPr lang="en-US" sz="4000" dirty="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sp>
        <p:nvSpPr>
          <p:cNvPr id="63" name="Text Box 30"/>
          <p:cNvSpPr txBox="1">
            <a:spLocks noChangeArrowheads="1"/>
          </p:cNvSpPr>
          <p:nvPr/>
        </p:nvSpPr>
        <p:spPr bwMode="auto">
          <a:xfrm>
            <a:off x="1905000" y="2507159"/>
            <a:ext cx="53335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0011000000100100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1.94444E-6 -0.0844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7 L -1.38889E-6 -0.0849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F6382285-46B9-4638-A756-AEAB0B54955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Bijection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392113" y="1416050"/>
            <a:ext cx="298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3600"/>
              <a:t> </a:t>
            </a:r>
            <a:endParaRPr lang="en-US" sz="4400"/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195263" y="1709738"/>
            <a:ext cx="8751887" cy="14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dirty="0">
                <a:solidFill>
                  <a:srgbClr val="704B00"/>
                </a:solidFill>
                <a:latin typeface="Comic Sans MS" pitchFamily="66" charset="0"/>
              </a:rPr>
              <a:t>c</a:t>
            </a:r>
            <a:r>
              <a:rPr lang="en-US" dirty="0">
                <a:latin typeface="Comic Sans MS" pitchFamily="66" charset="0"/>
              </a:rPr>
              <a:t> chocolate, </a:t>
            </a:r>
            <a:r>
              <a:rPr lang="en-US" dirty="0">
                <a:solidFill>
                  <a:srgbClr val="FFFF00"/>
                </a:solidFill>
                <a:latin typeface="cmmib7" pitchFamily="34" charset="0"/>
              </a:rPr>
              <a:t>l</a:t>
            </a:r>
            <a:r>
              <a:rPr lang="en-US" dirty="0">
                <a:latin typeface="Comic Sans MS" pitchFamily="66" charset="0"/>
              </a:rPr>
              <a:t> lemon,</a:t>
            </a:r>
            <a:r>
              <a:rPr lang="en-US" dirty="0">
                <a:solidFill>
                  <a:srgbClr val="FF00FF"/>
                </a:solidFill>
                <a:latin typeface="Comic Sans MS" pitchFamily="66" charset="0"/>
              </a:rPr>
              <a:t> s</a:t>
            </a:r>
            <a:r>
              <a:rPr lang="en-US" dirty="0">
                <a:latin typeface="Comic Sans MS" pitchFamily="66" charset="0"/>
              </a:rPr>
              <a:t> sugar, </a:t>
            </a:r>
            <a:r>
              <a:rPr lang="en-US" dirty="0">
                <a:solidFill>
                  <a:srgbClr val="B89500"/>
                </a:solidFill>
                <a:latin typeface="Comic Sans MS" pitchFamily="66" charset="0"/>
              </a:rPr>
              <a:t>g</a:t>
            </a:r>
            <a:r>
              <a:rPr lang="en-US" dirty="0">
                <a:latin typeface="Comic Sans MS" pitchFamily="66" charset="0"/>
              </a:rPr>
              <a:t> glazed, </a:t>
            </a:r>
            <a:r>
              <a:rPr lang="en-US" dirty="0">
                <a:solidFill>
                  <a:srgbClr val="00B0F0"/>
                </a:solidFill>
                <a:latin typeface="Comic Sans MS" pitchFamily="66" charset="0"/>
              </a:rPr>
              <a:t>p</a:t>
            </a:r>
            <a:r>
              <a:rPr lang="en-US" dirty="0">
                <a:latin typeface="Comic Sans MS" pitchFamily="66" charset="0"/>
              </a:rPr>
              <a:t> plain</a:t>
            </a:r>
          </a:p>
          <a:p>
            <a:pPr marL="342900" indent="-342900" algn="ctr"/>
            <a:r>
              <a:rPr lang="en-US" sz="4800" dirty="0">
                <a:latin typeface="Comic Sans MS" pitchFamily="66" charset="0"/>
              </a:rPr>
              <a:t>maps to</a:t>
            </a:r>
          </a:p>
        </p:txBody>
      </p:sp>
      <p:sp>
        <p:nvSpPr>
          <p:cNvPr id="381961" name="Text Box 9"/>
          <p:cNvSpPr txBox="1">
            <a:spLocks noChangeArrowheads="1"/>
          </p:cNvSpPr>
          <p:nvPr/>
        </p:nvSpPr>
        <p:spPr bwMode="auto">
          <a:xfrm>
            <a:off x="1779588" y="3429000"/>
            <a:ext cx="618630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7200" dirty="0">
                <a:latin typeface="Comic Sans MS" pitchFamily="66" charset="0"/>
              </a:rPr>
              <a:t>0</a:t>
            </a:r>
            <a:r>
              <a:rPr lang="en-US" sz="7200" baseline="30000" dirty="0">
                <a:solidFill>
                  <a:srgbClr val="704B00"/>
                </a:solidFill>
                <a:latin typeface="Comic Sans MS" pitchFamily="66" charset="0"/>
              </a:rPr>
              <a:t>c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FFFF00"/>
                </a:solidFill>
                <a:latin typeface="cmmib7" pitchFamily="34" charset="0"/>
              </a:rPr>
              <a:t>l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FF00FF"/>
                </a:solidFill>
                <a:latin typeface="Comic Sans MS" pitchFamily="66" charset="0"/>
              </a:rPr>
              <a:t>s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B89500"/>
                </a:solidFill>
                <a:latin typeface="Comic Sans MS" pitchFamily="66" charset="0"/>
              </a:rPr>
              <a:t>g</a:t>
            </a:r>
            <a:r>
              <a:rPr lang="en-US" sz="7200" dirty="0">
                <a:latin typeface="Comic Sans MS" pitchFamily="66" charset="0"/>
              </a:rPr>
              <a:t>10</a:t>
            </a:r>
            <a:r>
              <a:rPr lang="en-US" sz="7200" baseline="30000" dirty="0">
                <a:solidFill>
                  <a:srgbClr val="00B0F0"/>
                </a:solidFill>
                <a:latin typeface="Comic Sans MS" pitchFamily="66" charset="0"/>
              </a:rPr>
              <a:t>p</a:t>
            </a:r>
          </a:p>
        </p:txBody>
      </p:sp>
      <p:graphicFrame>
        <p:nvGraphicFramePr>
          <p:cNvPr id="381962" name="Object 10"/>
          <p:cNvGraphicFramePr>
            <a:graphicFrameLocks noChangeAspect="1"/>
          </p:cNvGraphicFramePr>
          <p:nvPr/>
        </p:nvGraphicFramePr>
        <p:xfrm>
          <a:off x="3128962" y="4800600"/>
          <a:ext cx="2886075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4" imgW="469800" imgH="253800" progId="Equation.DSMT4">
                  <p:embed/>
                </p:oleObj>
              </mc:Choice>
              <mc:Fallback>
                <p:oleObj name="Equation" r:id="rId4" imgW="46980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2" y="4800600"/>
                        <a:ext cx="2886075" cy="156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0563" y="4800600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so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1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D976DC80-1CD7-4100-A55E-2DD559440D8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Counting </a:t>
            </a:r>
            <a:r>
              <a:rPr lang="en-US" dirty="0" smtClean="0">
                <a:solidFill>
                  <a:srgbClr val="008000"/>
                </a:solidFill>
              </a:rPr>
              <a:t>Passwords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153400" cy="3352800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characters are digits &amp; letters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between 6 &amp; 8 characters long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starts with a letter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dirty="0" smtClean="0"/>
              <a:t>case sensitive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09600" y="1447800"/>
            <a:ext cx="5599610" cy="76944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Password</a:t>
            </a:r>
            <a:r>
              <a:rPr lang="en-US" sz="4400" dirty="0">
                <a:latin typeface="Comic Sans MS" pitchFamily="66" charset="0"/>
              </a:rPr>
              <a:t> conditions: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F53D1246-CE8C-4802-BF7B-CC4A005CA92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219200"/>
            <a:ext cx="8458200" cy="533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L ::= {</a:t>
            </a:r>
            <a:r>
              <a:rPr lang="en-US" sz="6000" dirty="0" err="1" smtClean="0">
                <a:latin typeface="Comic Sans MS" pitchFamily="66" charset="0"/>
              </a:rPr>
              <a:t>a,b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err="1" smtClean="0">
                <a:latin typeface="Comic Sans MS" pitchFamily="66" charset="0"/>
              </a:rPr>
              <a:t>z,A,B</a:t>
            </a:r>
            <a:r>
              <a:rPr lang="en-US" sz="6000" dirty="0" smtClean="0">
                <a:latin typeface="Comic Sans MS" pitchFamily="66" charset="0"/>
              </a:rPr>
              <a:t>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</a:t>
            </a:r>
            <a:r>
              <a:rPr lang="en-US" sz="6000" dirty="0" smtClean="0">
                <a:latin typeface="Comic Sans MS" pitchFamily="66" charset="0"/>
              </a:rPr>
              <a:t>,Z}</a:t>
            </a:r>
          </a:p>
          <a:p>
            <a:r>
              <a:rPr lang="en-US" sz="6000" dirty="0" smtClean="0">
                <a:latin typeface="Comic Sans MS" pitchFamily="66" charset="0"/>
              </a:rPr>
              <a:t>D ::= {0,1,</a:t>
            </a:r>
            <a:r>
              <a:rPr lang="en-US" sz="6000" dirty="0" smtClean="0">
                <a:latin typeface="Comic Sans MS" pitchFamily="66" charset="0"/>
                <a:sym typeface="Euclid Symbol"/>
              </a:rPr>
              <a:t>……</a:t>
            </a:r>
            <a:r>
              <a:rPr lang="en-US" sz="6000" dirty="0" smtClean="0">
                <a:latin typeface="Comic Sans MS" pitchFamily="66" charset="0"/>
              </a:rPr>
              <a:t>,9}</a:t>
            </a:r>
          </a:p>
          <a:p>
            <a:r>
              <a:rPr lang="en-US" sz="5400" dirty="0" err="1" smtClean="0">
                <a:latin typeface="Comic Sans MS" pitchFamily="66" charset="0"/>
              </a:rPr>
              <a:t>P</a:t>
            </a:r>
            <a:r>
              <a:rPr lang="en-US" sz="54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baseline="-25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::= length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r>
              <a:rPr lang="en-US" sz="5400" dirty="0" smtClean="0">
                <a:latin typeface="Comic Sans MS" pitchFamily="66" charset="0"/>
              </a:rPr>
              <a:t> words    </a:t>
            </a:r>
          </a:p>
          <a:p>
            <a:pPr>
              <a:spcBef>
                <a:spcPts val="0"/>
              </a:spcBef>
            </a:pPr>
            <a:r>
              <a:rPr lang="en-US" sz="5400" dirty="0" smtClean="0">
                <a:latin typeface="Comic Sans MS" pitchFamily="66" charset="0"/>
              </a:rPr>
              <a:t>          starting w/letter</a:t>
            </a:r>
          </a:p>
          <a:p>
            <a:r>
              <a:rPr lang="en-US" sz="5400" dirty="0" smtClean="0">
                <a:latin typeface="Comic Sans MS" pitchFamily="66" charset="0"/>
              </a:rPr>
              <a:t>     </a:t>
            </a:r>
            <a:r>
              <a:rPr lang="en-US" sz="6600" dirty="0" smtClean="0">
                <a:latin typeface="Comic Sans MS" pitchFamily="66" charset="0"/>
              </a:rPr>
              <a:t>= L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 (L </a:t>
            </a:r>
            <a:r>
              <a:rPr lang="en-US" sz="66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600" b="1" dirty="0" smtClean="0">
                <a:latin typeface="Comic Sans MS" pitchFamily="66" charset="0"/>
                <a:sym typeface="Euclid Symbol"/>
              </a:rPr>
              <a:t> </a:t>
            </a:r>
            <a:r>
              <a:rPr lang="en-US" sz="6600" dirty="0" smtClean="0">
                <a:latin typeface="Comic Sans MS" pitchFamily="66" charset="0"/>
                <a:sym typeface="Euclid Symbol"/>
              </a:rPr>
              <a:t>D)</a:t>
            </a:r>
            <a:r>
              <a:rPr lang="en-US" sz="6600" baseline="30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/>
              </a:rPr>
              <a:t>n-1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6781800" cy="4419600"/>
          </a:xfrm>
        </p:spPr>
        <p:txBody>
          <a:bodyPr/>
          <a:lstStyle/>
          <a:p>
            <a:r>
              <a:rPr lang="en-US" sz="6000" dirty="0" smtClean="0"/>
              <a:t>|L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/>
              </a:rPr>
              <a:t>×</a:t>
            </a:r>
            <a:r>
              <a:rPr lang="en-US" sz="6000" dirty="0" smtClean="0">
                <a:sym typeface="Euclid Symbol"/>
              </a:rPr>
              <a:t> (L 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b="1" dirty="0" smtClean="0"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D)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  <a:r>
              <a:rPr lang="en-US" sz="6000" dirty="0" smtClean="0">
                <a:sym typeface="Euclid Symbol"/>
              </a:rPr>
              <a:t>|</a:t>
            </a:r>
          </a:p>
          <a:p>
            <a:r>
              <a:rPr lang="en-US" sz="6000" dirty="0" smtClean="0">
                <a:sym typeface="Euclid Symbol"/>
              </a:rPr>
              <a:t>= </a:t>
            </a:r>
            <a:r>
              <a:rPr lang="en-US" sz="6000" dirty="0" smtClean="0"/>
              <a:t>|L|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Euclid Symbol"/>
              </a:rPr>
              <a:t>|(L 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b="1" dirty="0" smtClean="0">
                <a:sym typeface="Euclid Symbol"/>
              </a:rPr>
              <a:t> </a:t>
            </a:r>
            <a:r>
              <a:rPr lang="en-US" sz="6000" dirty="0" smtClean="0">
                <a:sym typeface="Euclid Symbol"/>
              </a:rPr>
              <a:t>D)|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</a:p>
          <a:p>
            <a:r>
              <a:rPr lang="en-US" sz="6000" dirty="0" smtClean="0">
                <a:sym typeface="Euclid Symbol"/>
              </a:rPr>
              <a:t>= </a:t>
            </a:r>
            <a:r>
              <a:rPr lang="en-US" sz="6000" dirty="0" smtClean="0"/>
              <a:t>|L|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Euclid Symbol"/>
              </a:rPr>
              <a:t>(|L| + |D|)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</a:p>
          <a:p>
            <a:r>
              <a:rPr lang="en-US" sz="6000" dirty="0" smtClean="0"/>
              <a:t>= 52</a:t>
            </a:r>
            <a:r>
              <a:rPr lang="en-US" sz="6000" dirty="0" smtClean="0">
                <a:cs typeface="Times New Roman" pitchFamily="18" charset="0"/>
              </a:rPr>
              <a:t>·</a:t>
            </a:r>
            <a:r>
              <a:rPr lang="en-US" sz="6000" dirty="0" smtClean="0">
                <a:sym typeface="Symbol"/>
              </a:rPr>
              <a:t>(5</a:t>
            </a:r>
            <a:r>
              <a:rPr lang="en-US" sz="6000" dirty="0" smtClean="0">
                <a:sym typeface="Euclid Symbol"/>
              </a:rPr>
              <a:t>2+10)</a:t>
            </a:r>
            <a:r>
              <a:rPr lang="en-US" sz="6000" baseline="30000" dirty="0" smtClean="0">
                <a:solidFill>
                  <a:schemeClr val="accent1">
                    <a:lumMod val="50000"/>
                  </a:schemeClr>
                </a:solidFill>
                <a:sym typeface="Euclid Symbol"/>
              </a:rPr>
              <a:t>n-1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98B0E1D1-22E3-4CC1-B6FA-DF55DA8E78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1A5D8267-F4DE-41EB-BB46-259FBFEC12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5410200" cy="1085850"/>
          </a:xfrm>
        </p:spPr>
        <p:txBody>
          <a:bodyPr/>
          <a:lstStyle/>
          <a:p>
            <a:pPr eaLnBrk="1" hangingPunct="1"/>
            <a:r>
              <a:rPr lang="en-US" dirty="0" smtClean="0"/>
              <a:t>Counting Passwords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1127125" y="1390650"/>
            <a:ext cx="184150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21940" y="990600"/>
            <a:ext cx="6526660" cy="513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set of </a:t>
            </a:r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passwords</a:t>
            </a:r>
            <a:r>
              <a:rPr lang="en-US" sz="5400" dirty="0" smtClean="0">
                <a:latin typeface="Comic Sans MS" pitchFamily="66" charset="0"/>
              </a:rPr>
              <a:t>:</a:t>
            </a:r>
            <a:endParaRPr lang="en-US" sz="5400" dirty="0" smtClean="0">
              <a:solidFill>
                <a:srgbClr val="00B050"/>
              </a:solidFill>
              <a:latin typeface="Comic Sans MS" pitchFamily="66" charset="0"/>
            </a:endParaRPr>
          </a:p>
          <a:p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  </a:t>
            </a:r>
            <a:r>
              <a:rPr lang="en-US" sz="6000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r>
              <a:rPr lang="en-US" sz="6000" dirty="0" smtClean="0">
                <a:latin typeface="Comic Sans MS" pitchFamily="66" charset="0"/>
              </a:rPr>
              <a:t> ::= 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6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dirty="0" smtClean="0">
                <a:sym typeface="Euclid Symbol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7</a:t>
            </a:r>
            <a:r>
              <a:rPr lang="en-US" sz="6000" dirty="0" smtClean="0">
                <a:solidFill>
                  <a:srgbClr val="000000"/>
                </a:solidFill>
                <a:sym typeface="Symbol" pitchFamily="18" charset="2"/>
              </a:rPr>
              <a:t>∪</a:t>
            </a:r>
            <a:r>
              <a:rPr lang="en-US" sz="6000" dirty="0" smtClean="0">
                <a:latin typeface="Comic Sans MS" pitchFamily="66" charset="0"/>
              </a:rPr>
              <a:t>P</a:t>
            </a:r>
            <a:r>
              <a:rPr lang="en-US" sz="6000" baseline="-25000" dirty="0" smtClean="0">
                <a:solidFill>
                  <a:srgbClr val="0033CC"/>
                </a:solidFill>
                <a:latin typeface="Comic Sans MS" pitchFamily="66" charset="0"/>
              </a:rPr>
              <a:t>8</a:t>
            </a:r>
            <a:endParaRPr lang="en-US" sz="5400" baseline="-25000" dirty="0" smtClean="0">
              <a:solidFill>
                <a:srgbClr val="0033CC"/>
              </a:solidFill>
              <a:latin typeface="Comic Sans MS" pitchFamily="66" charset="0"/>
            </a:endParaRPr>
          </a:p>
          <a:p>
            <a:r>
              <a:rPr lang="en-US" sz="5400" dirty="0" smtClean="0">
                <a:latin typeface="Comic Sans MS" pitchFamily="66" charset="0"/>
              </a:rPr>
              <a:t>|</a:t>
            </a:r>
            <a:r>
              <a:rPr lang="en-US" sz="5400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| = |P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6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|+|</a:t>
            </a:r>
            <a:r>
              <a:rPr lang="en-US" sz="5400" dirty="0" smtClean="0">
                <a:latin typeface="Comic Sans MS" pitchFamily="66" charset="0"/>
              </a:rPr>
              <a:t>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7</a:t>
            </a:r>
            <a:r>
              <a:rPr lang="en-US" sz="5400" dirty="0" smtClean="0">
                <a:latin typeface="Comic Sans MS" pitchFamily="66" charset="0"/>
              </a:rPr>
              <a:t>|</a:t>
            </a:r>
            <a:r>
              <a:rPr lang="en-US" sz="5400" dirty="0" smtClean="0">
                <a:latin typeface="Comic Sans MS" pitchFamily="66" charset="0"/>
                <a:sym typeface="Euclid Symbol"/>
              </a:rPr>
              <a:t>+|</a:t>
            </a:r>
            <a:r>
              <a:rPr lang="en-US" sz="5400" dirty="0" smtClean="0">
                <a:latin typeface="Comic Sans MS" pitchFamily="66" charset="0"/>
              </a:rPr>
              <a:t>P</a:t>
            </a:r>
            <a:r>
              <a:rPr lang="en-US" sz="5400" baseline="-25000" dirty="0" smtClean="0">
                <a:solidFill>
                  <a:srgbClr val="0033CC"/>
                </a:solidFill>
                <a:latin typeface="Comic Sans MS" pitchFamily="66" charset="0"/>
              </a:rPr>
              <a:t>8</a:t>
            </a:r>
            <a:r>
              <a:rPr lang="en-US" sz="5400" dirty="0" smtClean="0">
                <a:latin typeface="Comic Sans MS" pitchFamily="66" charset="0"/>
              </a:rPr>
              <a:t>|</a:t>
            </a:r>
          </a:p>
          <a:p>
            <a:r>
              <a:rPr lang="en-US" sz="5400" dirty="0" smtClean="0">
                <a:latin typeface="Comic Sans MS" pitchFamily="66" charset="0"/>
              </a:rPr>
              <a:t> = 52</a:t>
            </a:r>
            <a:r>
              <a:rPr lang="en-US" sz="5400" dirty="0" smtClean="0">
                <a:cs typeface="Times New Roman" pitchFamily="18" charset="0"/>
              </a:rPr>
              <a:t>·</a:t>
            </a:r>
            <a:r>
              <a:rPr lang="en-US" sz="5400" dirty="0" smtClean="0">
                <a:latin typeface="Comic Sans MS" pitchFamily="66" charset="0"/>
              </a:rPr>
              <a:t>(62</a:t>
            </a:r>
            <a:r>
              <a:rPr lang="en-US" sz="5400" baseline="30000" dirty="0" smtClean="0">
                <a:latin typeface="Comic Sans MS" pitchFamily="66" charset="0"/>
              </a:rPr>
              <a:t>5</a:t>
            </a:r>
            <a:r>
              <a:rPr lang="en-US" sz="5400" dirty="0" smtClean="0">
                <a:latin typeface="Comic Sans MS" pitchFamily="66" charset="0"/>
              </a:rPr>
              <a:t>+62</a:t>
            </a:r>
            <a:r>
              <a:rPr lang="en-US" sz="5400" baseline="30000" dirty="0" smtClean="0">
                <a:latin typeface="Comic Sans MS" pitchFamily="66" charset="0"/>
              </a:rPr>
              <a:t>6</a:t>
            </a:r>
            <a:r>
              <a:rPr lang="en-US" sz="5400" dirty="0" smtClean="0">
                <a:latin typeface="Comic Sans MS" pitchFamily="66" charset="0"/>
              </a:rPr>
              <a:t>+62</a:t>
            </a:r>
            <a:r>
              <a:rPr lang="en-US" sz="5400" baseline="30000" dirty="0" smtClean="0">
                <a:latin typeface="Comic Sans MS" pitchFamily="66" charset="0"/>
              </a:rPr>
              <a:t>7</a:t>
            </a:r>
            <a:r>
              <a:rPr lang="en-US" sz="5400" dirty="0" smtClean="0">
                <a:latin typeface="Comic Sans MS" pitchFamily="66" charset="0"/>
              </a:rPr>
              <a:t>)</a:t>
            </a:r>
          </a:p>
          <a:p>
            <a:r>
              <a:rPr lang="en-US" sz="5400" dirty="0" smtClean="0">
                <a:latin typeface="Comic Sans MS" pitchFamily="66" charset="0"/>
              </a:rPr>
              <a:t> ≈ 19</a:t>
            </a:r>
            <a:r>
              <a:rPr lang="en-US" sz="5400" dirty="0" smtClean="0">
                <a:cs typeface="Times New Roman" pitchFamily="18" charset="0"/>
              </a:rPr>
              <a:t>·</a:t>
            </a:r>
            <a:r>
              <a:rPr lang="en-US" sz="5400" dirty="0" smtClean="0">
                <a:latin typeface="Comic Sans MS" pitchFamily="66" charset="0"/>
              </a:rPr>
              <a:t>10</a:t>
            </a:r>
            <a:r>
              <a:rPr lang="en-US" sz="5400" baseline="30000" dirty="0" smtClean="0">
                <a:latin typeface="Comic Sans MS" pitchFamily="66" charset="0"/>
              </a:rPr>
              <a:t>14</a:t>
            </a:r>
            <a:endParaRPr lang="en-US" sz="5400" baseline="300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32131BEB-8BF7-42C4-8263-F9F58D3D34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7630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/>
              <a:t>cases  by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FF00FF"/>
                </a:solidFill>
              </a:rPr>
              <a:t>1st occurrence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of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>
                <a:solidFill>
                  <a:srgbClr val="0033CC"/>
                </a:solidFill>
              </a:rPr>
              <a:t>7</a:t>
            </a:r>
            <a:r>
              <a:rPr lang="en-US" sz="4400" dirty="0" smtClean="0"/>
              <a:t>:</a:t>
            </a:r>
          </a:p>
          <a:p>
            <a:pPr marL="342900" lvl="1" indent="-342900" eaLnBrk="1" hangingPunct="1">
              <a:lnSpc>
                <a:spcPct val="90000"/>
              </a:lnSpc>
            </a:pP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x</a:t>
            </a:r>
            <a:r>
              <a:rPr lang="en-US" sz="4800" dirty="0" smtClean="0"/>
              <a:t>: any digit   </a:t>
            </a:r>
            <a:r>
              <a:rPr lang="en-US" sz="4800" dirty="0" smtClean="0">
                <a:solidFill>
                  <a:srgbClr val="00B050"/>
                </a:solidFill>
              </a:rPr>
              <a:t>o</a:t>
            </a:r>
            <a:r>
              <a:rPr lang="en-US" sz="4800" dirty="0" smtClean="0"/>
              <a:t>: any digit </a:t>
            </a:r>
            <a:r>
              <a:rPr lang="en-US" sz="4800" b="1" dirty="0" smtClean="0">
                <a:solidFill>
                  <a:srgbClr val="C00000"/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</a:pP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xxx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 </a:t>
            </a:r>
            <a:r>
              <a:rPr lang="en-US" sz="4800" dirty="0" smtClean="0">
                <a:solidFill>
                  <a:srgbClr val="00B050"/>
                </a:solidFill>
              </a:rPr>
              <a:t>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B050"/>
                </a:solidFill>
              </a:rPr>
              <a:t>oo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r>
              <a:rPr 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4800" dirty="0" smtClean="0"/>
              <a:t> </a:t>
            </a:r>
            <a:r>
              <a:rPr lang="en-US" sz="4800" dirty="0" smtClean="0">
                <a:sym typeface="Symbol" pitchFamily="18" charset="2"/>
              </a:rPr>
              <a:t>or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B050"/>
                </a:solidFill>
              </a:rPr>
              <a:t>ooo</a:t>
            </a:r>
            <a:r>
              <a:rPr lang="en-US" sz="4800" dirty="0" smtClean="0">
                <a:solidFill>
                  <a:srgbClr val="0033CC"/>
                </a:solidFill>
              </a:rPr>
              <a:t>7</a:t>
            </a:r>
            <a:endParaRPr lang="en-US" sz="4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  10</a:t>
            </a:r>
            <a:r>
              <a:rPr lang="en-US" sz="4800" baseline="30000" dirty="0" smtClean="0"/>
              <a:t>3</a:t>
            </a:r>
            <a:endParaRPr lang="en-US" sz="4800" dirty="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4800" dirty="0" smtClean="0"/>
              <a:t>= </a:t>
            </a:r>
            <a:r>
              <a:rPr lang="en-US" sz="4800" dirty="0" smtClean="0">
                <a:solidFill>
                  <a:srgbClr val="008000"/>
                </a:solidFill>
              </a:rPr>
              <a:t>3439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</a:t>
            </a:r>
            <a:r>
              <a:rPr lang="en-US" dirty="0" smtClean="0">
                <a:solidFill>
                  <a:srgbClr val="0033CC"/>
                </a:solidFill>
              </a:rPr>
              <a:t>4</a:t>
            </a:r>
            <a:r>
              <a:rPr lang="en-US" dirty="0" smtClean="0"/>
              <a:t>-digit </a:t>
            </a:r>
            <a:r>
              <a:rPr lang="en-US" dirty="0" err="1" smtClean="0"/>
              <a:t>nums</a:t>
            </a: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dirty="0" smtClean="0"/>
              <a:t>/ </a:t>
            </a:r>
            <a:r>
              <a:rPr lang="en-US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dirty="0" smtClean="0"/>
              <a:t> one </a:t>
            </a:r>
            <a:r>
              <a:rPr lang="en-US" dirty="0" smtClean="0">
                <a:solidFill>
                  <a:srgbClr val="0033CC"/>
                </a:solidFill>
              </a:rPr>
              <a:t>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78640" y="3733800"/>
            <a:ext cx="2281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+  9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10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n-US" sz="6000" dirty="0" smtClean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0034" y="3741003"/>
            <a:ext cx="4278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+  9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2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rPr>
              <a:t>·</a:t>
            </a:r>
            <a:r>
              <a:rPr lang="en-US" sz="4800" kern="0" dirty="0" smtClean="0">
                <a:solidFill>
                  <a:srgbClr val="000000"/>
                </a:solidFill>
                <a:latin typeface="Comic Sans MS" pitchFamily="66" charset="0"/>
              </a:rPr>
              <a:t>10  +   9</a:t>
            </a:r>
            <a:r>
              <a:rPr lang="en-US" sz="4800" kern="0" baseline="30000" dirty="0" smtClean="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n-US" sz="4800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758C4126-0672-4A74-9D17-7F72C919EF1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at least one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en-US" dirty="0" smtClean="0"/>
              <a:t>: another way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4495800"/>
          </a:xfrm>
        </p:spPr>
        <p:txBody>
          <a:bodyPr/>
          <a:lstStyle/>
          <a:p>
            <a:pPr eaLnBrk="1" hangingPunct="1"/>
            <a:r>
              <a:rPr lang="en-US" sz="5400" b="1" dirty="0" smtClean="0"/>
              <a:t>|</a:t>
            </a:r>
            <a:r>
              <a:rPr lang="en-US" sz="5400" dirty="0" smtClean="0">
                <a:solidFill>
                  <a:srgbClr val="0033CC"/>
                </a:solidFill>
              </a:rPr>
              <a:t>4</a:t>
            </a:r>
            <a:r>
              <a:rPr lang="en-US" sz="5400" dirty="0" smtClean="0"/>
              <a:t>-digit </a:t>
            </a:r>
            <a:r>
              <a:rPr lang="en-US" sz="5400" dirty="0" err="1" smtClean="0"/>
              <a:t>nums</a:t>
            </a:r>
            <a:r>
              <a:rPr lang="en-US" sz="5400" dirty="0" smtClean="0"/>
              <a:t> w/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800000"/>
                </a:solidFill>
              </a:rPr>
              <a:t>one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33CC"/>
                </a:solidFill>
              </a:rPr>
              <a:t>7</a:t>
            </a:r>
            <a:r>
              <a:rPr lang="en-US" sz="5400" b="1" dirty="0" smtClean="0"/>
              <a:t>| </a:t>
            </a:r>
          </a:p>
          <a:p>
            <a:pPr eaLnBrk="1" hangingPunct="1"/>
            <a:r>
              <a:rPr lang="en-US" sz="5400" b="1" dirty="0" smtClean="0"/>
              <a:t>  </a:t>
            </a:r>
            <a:r>
              <a:rPr lang="en-US" sz="6000" dirty="0" smtClean="0"/>
              <a:t>=</a:t>
            </a:r>
            <a:r>
              <a:rPr lang="en-US" sz="6000" b="1" dirty="0" smtClean="0"/>
              <a:t> |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en-US" sz="6000" dirty="0" smtClean="0"/>
              <a:t>-digit </a:t>
            </a:r>
            <a:r>
              <a:rPr lang="en-US" sz="6000" dirty="0" err="1" smtClean="0"/>
              <a:t>nums</a:t>
            </a:r>
            <a:r>
              <a:rPr lang="en-US" sz="6000" b="1" dirty="0" smtClean="0"/>
              <a:t>|</a:t>
            </a:r>
          </a:p>
          <a:p>
            <a:pPr eaLnBrk="1" hangingPunct="1">
              <a:buFontTx/>
              <a:buNone/>
            </a:pPr>
            <a:r>
              <a:rPr lang="en-US" sz="6000" b="1" dirty="0" smtClean="0">
                <a:sym typeface="Euclid Symbol" pitchFamily="18" charset="2"/>
              </a:rPr>
              <a:t>    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6000" b="1" dirty="0" smtClean="0">
                <a:sym typeface="Euclid Symbol" pitchFamily="18" charset="2"/>
              </a:rPr>
              <a:t> </a:t>
            </a:r>
            <a:r>
              <a:rPr lang="en-US" sz="6000" b="1" dirty="0" smtClean="0"/>
              <a:t>|</a:t>
            </a:r>
            <a:r>
              <a:rPr lang="en-US" sz="6000" dirty="0" smtClean="0"/>
              <a:t>those w/ </a:t>
            </a:r>
            <a:r>
              <a:rPr lang="en-US" sz="6000" dirty="0" smtClean="0">
                <a:solidFill>
                  <a:srgbClr val="FF0000"/>
                </a:solidFill>
              </a:rPr>
              <a:t>no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7</a:t>
            </a:r>
            <a:r>
              <a:rPr lang="en-US" sz="6000" b="1" dirty="0" smtClean="0"/>
              <a:t>|</a:t>
            </a:r>
            <a:endParaRPr lang="en-US" sz="6000" dirty="0" smtClean="0"/>
          </a:p>
          <a:p>
            <a:pPr eaLnBrk="1" hangingPunct="1"/>
            <a:r>
              <a:rPr lang="en-US" sz="6000" dirty="0" smtClean="0"/>
              <a:t>  = </a:t>
            </a:r>
            <a:r>
              <a:rPr lang="en-US" sz="6600" dirty="0" smtClean="0"/>
              <a:t>  10</a:t>
            </a:r>
            <a:r>
              <a:rPr lang="en-US" sz="6600" baseline="30000" dirty="0" smtClean="0"/>
              <a:t>4 </a:t>
            </a:r>
            <a:r>
              <a:rPr lang="en-US" sz="66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6600" dirty="0" smtClean="0"/>
              <a:t> 9</a:t>
            </a:r>
            <a:r>
              <a:rPr lang="en-US" sz="6600" baseline="30000" dirty="0" smtClean="0"/>
              <a:t>4</a:t>
            </a:r>
            <a:r>
              <a:rPr lang="en-US" sz="6600" dirty="0" smtClean="0"/>
              <a:t> = </a:t>
            </a:r>
            <a:r>
              <a:rPr lang="en-US" sz="6600" dirty="0" smtClean="0">
                <a:solidFill>
                  <a:srgbClr val="008000"/>
                </a:solidFill>
              </a:rPr>
              <a:t>3439</a:t>
            </a:r>
            <a:endParaRPr lang="en-US" sz="4800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3A1BEF78-D25F-4A13-A70B-7C823786996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Mapping Rule: Bijections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563"/>
            <a:ext cx="8305800" cy="1766637"/>
          </a:xfrm>
          <a:noFill/>
        </p:spPr>
        <p:txBody>
          <a:bodyPr>
            <a:spAutoFit/>
          </a:bodyPr>
          <a:lstStyle/>
          <a:p>
            <a:pPr algn="ctr" eaLnBrk="1" hangingPunct="1">
              <a:buFontTx/>
              <a:buNone/>
            </a:pPr>
            <a:r>
              <a:rPr lang="en-US" sz="4400" dirty="0" smtClean="0"/>
              <a:t>If </a:t>
            </a:r>
            <a:r>
              <a:rPr lang="en-US" sz="4400" dirty="0" smtClean="0">
                <a:solidFill>
                  <a:srgbClr val="0033CC"/>
                </a:solidFill>
              </a:rPr>
              <a:t>f</a:t>
            </a:r>
            <a:r>
              <a:rPr lang="en-US" sz="4400" dirty="0" smtClean="0"/>
              <a:t> is a </a:t>
            </a:r>
            <a:r>
              <a:rPr lang="en-US" sz="4400" dirty="0" err="1" smtClean="0">
                <a:solidFill>
                  <a:srgbClr val="008000"/>
                </a:solidFill>
              </a:rPr>
              <a:t>bijection</a:t>
            </a:r>
            <a:r>
              <a:rPr lang="en-US" sz="4400" dirty="0" smtClean="0"/>
              <a:t> from </a:t>
            </a: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,</a:t>
            </a:r>
          </a:p>
          <a:p>
            <a:pPr algn="ctr" eaLnBrk="1" hangingPunct="1">
              <a:buFontTx/>
              <a:buNone/>
            </a:pPr>
            <a:r>
              <a:rPr lang="en-US" sz="4400" dirty="0" smtClean="0"/>
              <a:t>then </a:t>
            </a:r>
            <a:r>
              <a:rPr lang="en-US" sz="5400" dirty="0" smtClean="0"/>
              <a:t>|</a:t>
            </a:r>
            <a:r>
              <a:rPr lang="en-US" sz="5400" dirty="0" smtClean="0">
                <a:solidFill>
                  <a:srgbClr val="0033CC"/>
                </a:solidFill>
              </a:rPr>
              <a:t>A</a:t>
            </a:r>
            <a:r>
              <a:rPr lang="en-US" sz="5400" dirty="0" smtClean="0"/>
              <a:t>| = |</a:t>
            </a:r>
            <a:r>
              <a:rPr lang="en-US" sz="5400" dirty="0" smtClean="0">
                <a:solidFill>
                  <a:srgbClr val="0033CC"/>
                </a:solidFill>
              </a:rPr>
              <a:t>B</a:t>
            </a:r>
            <a:r>
              <a:rPr lang="en-US" sz="5400" dirty="0" smtClean="0"/>
              <a:t>|</a:t>
            </a:r>
          </a:p>
        </p:txBody>
      </p:sp>
      <p:grpSp>
        <p:nvGrpSpPr>
          <p:cNvPr id="27653" name="Group 27"/>
          <p:cNvGrpSpPr>
            <a:grpSpLocks/>
          </p:cNvGrpSpPr>
          <p:nvPr/>
        </p:nvGrpSpPr>
        <p:grpSpPr bwMode="auto">
          <a:xfrm>
            <a:off x="1644650" y="3276600"/>
            <a:ext cx="5975351" cy="2743200"/>
            <a:chOff x="1036" y="2064"/>
            <a:chExt cx="3764" cy="1728"/>
          </a:xfrm>
        </p:grpSpPr>
        <p:grpSp>
          <p:nvGrpSpPr>
            <p:cNvPr id="27661" name="Group 26"/>
            <p:cNvGrpSpPr>
              <a:grpSpLocks/>
            </p:cNvGrpSpPr>
            <p:nvPr/>
          </p:nvGrpSpPr>
          <p:grpSpPr bwMode="auto">
            <a:xfrm>
              <a:off x="1036" y="2064"/>
              <a:ext cx="3764" cy="1728"/>
              <a:chOff x="1036" y="2064"/>
              <a:chExt cx="3764" cy="1728"/>
            </a:xfrm>
          </p:grpSpPr>
          <p:sp>
            <p:nvSpPr>
              <p:cNvPr id="308228" name="Oval 4"/>
              <p:cNvSpPr>
                <a:spLocks noChangeArrowheads="1"/>
              </p:cNvSpPr>
              <p:nvPr/>
            </p:nvSpPr>
            <p:spPr bwMode="auto">
              <a:xfrm>
                <a:off x="1424" y="2096"/>
                <a:ext cx="1016" cy="16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308229" name="Oval 5"/>
              <p:cNvSpPr>
                <a:spLocks noChangeArrowheads="1"/>
              </p:cNvSpPr>
              <p:nvPr/>
            </p:nvSpPr>
            <p:spPr bwMode="auto">
              <a:xfrm>
                <a:off x="3320" y="2064"/>
                <a:ext cx="1016" cy="16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7674" name="Text Box 6"/>
              <p:cNvSpPr txBox="1">
                <a:spLocks noChangeArrowheads="1"/>
              </p:cNvSpPr>
              <p:nvPr/>
            </p:nvSpPr>
            <p:spPr bwMode="auto">
              <a:xfrm>
                <a:off x="1036" y="2503"/>
                <a:ext cx="376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4400" dirty="0">
                    <a:solidFill>
                      <a:srgbClr val="0033CC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27675" name="Text Box 7"/>
              <p:cNvSpPr txBox="1">
                <a:spLocks noChangeArrowheads="1"/>
              </p:cNvSpPr>
              <p:nvPr/>
            </p:nvSpPr>
            <p:spPr bwMode="auto">
              <a:xfrm>
                <a:off x="4460" y="2463"/>
                <a:ext cx="340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4400" dirty="0">
                    <a:solidFill>
                      <a:srgbClr val="0033CC"/>
                    </a:solidFill>
                    <a:latin typeface="Comic Sans MS" pitchFamily="66" charset="0"/>
                  </a:rPr>
                  <a:t>B</a:t>
                </a:r>
              </a:p>
            </p:txBody>
          </p:sp>
        </p:grpSp>
        <p:sp>
          <p:nvSpPr>
            <p:cNvPr id="27662" name="Oval 8"/>
            <p:cNvSpPr>
              <a:spLocks noChangeArrowheads="1"/>
            </p:cNvSpPr>
            <p:nvPr/>
          </p:nvSpPr>
          <p:spPr bwMode="auto">
            <a:xfrm>
              <a:off x="1876" y="2272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3" name="Oval 9"/>
            <p:cNvSpPr>
              <a:spLocks noChangeArrowheads="1"/>
            </p:cNvSpPr>
            <p:nvPr/>
          </p:nvSpPr>
          <p:spPr bwMode="auto">
            <a:xfrm>
              <a:off x="1876" y="2528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4" name="Oval 10"/>
            <p:cNvSpPr>
              <a:spLocks noChangeArrowheads="1"/>
            </p:cNvSpPr>
            <p:nvPr/>
          </p:nvSpPr>
          <p:spPr bwMode="auto">
            <a:xfrm>
              <a:off x="1876" y="2792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5" name="Oval 11"/>
            <p:cNvSpPr>
              <a:spLocks noChangeArrowheads="1"/>
            </p:cNvSpPr>
            <p:nvPr/>
          </p:nvSpPr>
          <p:spPr bwMode="auto">
            <a:xfrm>
              <a:off x="1876" y="3408"/>
              <a:ext cx="112" cy="12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6" name="Text Box 12"/>
            <p:cNvSpPr txBox="1">
              <a:spLocks noChangeArrowheads="1"/>
            </p:cNvSpPr>
            <p:nvPr/>
          </p:nvSpPr>
          <p:spPr bwMode="auto">
            <a:xfrm>
              <a:off x="1826" y="3010"/>
              <a:ext cx="224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4000" b="1" dirty="0" smtClean="0">
                  <a:latin typeface="MT Extra"/>
                  <a:sym typeface="MT Extra"/>
                </a:rPr>
                <a:t></a:t>
              </a:r>
              <a:endParaRPr lang="en-US" sz="4000" b="1" dirty="0">
                <a:latin typeface="MT Extra"/>
              </a:endParaRPr>
            </a:p>
          </p:txBody>
        </p:sp>
        <p:sp>
          <p:nvSpPr>
            <p:cNvPr id="27667" name="Oval 13"/>
            <p:cNvSpPr>
              <a:spLocks noChangeArrowheads="1"/>
            </p:cNvSpPr>
            <p:nvPr/>
          </p:nvSpPr>
          <p:spPr bwMode="auto">
            <a:xfrm>
              <a:off x="3772" y="2264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8" name="Oval 14"/>
            <p:cNvSpPr>
              <a:spLocks noChangeArrowheads="1"/>
            </p:cNvSpPr>
            <p:nvPr/>
          </p:nvSpPr>
          <p:spPr bwMode="auto">
            <a:xfrm>
              <a:off x="3772" y="2520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9" name="Oval 15"/>
            <p:cNvSpPr>
              <a:spLocks noChangeArrowheads="1"/>
            </p:cNvSpPr>
            <p:nvPr/>
          </p:nvSpPr>
          <p:spPr bwMode="auto">
            <a:xfrm>
              <a:off x="3772" y="2784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70" name="Oval 16"/>
            <p:cNvSpPr>
              <a:spLocks noChangeArrowheads="1"/>
            </p:cNvSpPr>
            <p:nvPr/>
          </p:nvSpPr>
          <p:spPr bwMode="auto">
            <a:xfrm>
              <a:off x="3772" y="3400"/>
              <a:ext cx="112" cy="12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71" name="Text Box 23"/>
            <p:cNvSpPr txBox="1">
              <a:spLocks noChangeArrowheads="1"/>
            </p:cNvSpPr>
            <p:nvPr/>
          </p:nvSpPr>
          <p:spPr bwMode="auto">
            <a:xfrm>
              <a:off x="3722" y="2956"/>
              <a:ext cx="11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en-US" sz="3600" dirty="0">
                <a:latin typeface="Comic Sans MS" pitchFamily="66" charset="0"/>
              </a:endParaRP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251200" y="3683000"/>
            <a:ext cx="2667000" cy="1816100"/>
            <a:chOff x="2048" y="2320"/>
            <a:chExt cx="1680" cy="1144"/>
          </a:xfrm>
        </p:grpSpPr>
        <p:sp>
          <p:nvSpPr>
            <p:cNvPr id="27657" name="Line 18"/>
            <p:cNvSpPr>
              <a:spLocks noChangeShapeType="1"/>
            </p:cNvSpPr>
            <p:nvPr/>
          </p:nvSpPr>
          <p:spPr bwMode="auto">
            <a:xfrm>
              <a:off x="2056" y="2320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58" name="Line 19"/>
            <p:cNvSpPr>
              <a:spLocks noChangeShapeType="1"/>
            </p:cNvSpPr>
            <p:nvPr/>
          </p:nvSpPr>
          <p:spPr bwMode="auto">
            <a:xfrm>
              <a:off x="2048" y="258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59" name="Line 20"/>
            <p:cNvSpPr>
              <a:spLocks noChangeShapeType="1"/>
            </p:cNvSpPr>
            <p:nvPr/>
          </p:nvSpPr>
          <p:spPr bwMode="auto">
            <a:xfrm>
              <a:off x="2056" y="286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660" name="Line 21"/>
            <p:cNvSpPr>
              <a:spLocks noChangeShapeType="1"/>
            </p:cNvSpPr>
            <p:nvPr/>
          </p:nvSpPr>
          <p:spPr bwMode="auto">
            <a:xfrm>
              <a:off x="2048" y="3464"/>
              <a:ext cx="1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27655" name="Text Box 22"/>
          <p:cNvSpPr txBox="1">
            <a:spLocks noChangeArrowheads="1"/>
          </p:cNvSpPr>
          <p:nvPr/>
        </p:nvSpPr>
        <p:spPr bwMode="auto">
          <a:xfrm>
            <a:off x="4416425" y="4641850"/>
            <a:ext cx="418704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solidFill>
                  <a:srgbClr val="0033CC"/>
                </a:solidFill>
                <a:latin typeface="Comic Sans MS" pitchFamily="66" charset="0"/>
              </a:rPr>
              <a:t>f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5867400" y="4778514"/>
            <a:ext cx="356188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b="1" dirty="0" smtClean="0">
                <a:latin typeface="MT Extra"/>
                <a:sym typeface="MT Extra"/>
              </a:rPr>
              <a:t></a:t>
            </a:r>
            <a:endParaRPr lang="en-US" sz="4000" b="1" dirty="0">
              <a:latin typeface="MT Extra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4800" y="1281363"/>
            <a:ext cx="8458200" cy="1919037"/>
          </a:xfrm>
          <a:prstGeom prst="rect">
            <a:avLst/>
          </a:prstGeom>
          <a:noFill/>
          <a:ln w="38100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620000" y="6597650"/>
            <a:ext cx="1524000" cy="276999"/>
          </a:xfrm>
          <a:noFill/>
        </p:spPr>
        <p:txBody>
          <a:bodyPr/>
          <a:lstStyle/>
          <a:p>
            <a:r>
              <a:rPr lang="en-US" dirty="0" err="1" smtClean="0"/>
              <a:t>bijectcount</a:t>
            </a:r>
            <a:r>
              <a:rPr lang="en-US" dirty="0" smtClean="0"/>
              <a:t>.</a:t>
            </a:r>
            <a:fld id="{0E51962D-A185-4D99-A828-C299A0E68E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Size of the </a:t>
            </a:r>
            <a:r>
              <a:rPr lang="en-US" dirty="0" smtClean="0">
                <a:solidFill>
                  <a:srgbClr val="0033CC"/>
                </a:solidFill>
              </a:rPr>
              <a:t>Power Set</a:t>
            </a:r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4582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000" dirty="0">
                <a:latin typeface="Comic Sans MS" pitchFamily="66" charset="0"/>
              </a:rPr>
              <a:t>How many subsets of finite set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? </a:t>
            </a: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000" dirty="0" smtClean="0">
                <a:latin typeface="Lucida Calligraphy" pitchFamily="66" charset="0"/>
              </a:rPr>
              <a:t> </a:t>
            </a:r>
            <a:r>
              <a:rPr lang="en-US" sz="4000" dirty="0" smtClean="0">
                <a:solidFill>
                  <a:srgbClr val="0033CC"/>
                </a:solidFill>
                <a:latin typeface="Mathematica5" pitchFamily="2" charset="2"/>
              </a:rPr>
              <a:t>P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(A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)</a:t>
            </a:r>
            <a:r>
              <a:rPr lang="en-US" sz="4000" dirty="0">
                <a:latin typeface="Comic Sans MS" pitchFamily="66" charset="0"/>
              </a:rPr>
              <a:t> = the </a:t>
            </a:r>
            <a:r>
              <a:rPr lang="en-US" sz="4000" dirty="0">
                <a:solidFill>
                  <a:srgbClr val="3333CC"/>
                </a:solidFill>
                <a:latin typeface="Comic Sans MS" pitchFamily="66" charset="0"/>
              </a:rPr>
              <a:t>power set</a:t>
            </a:r>
            <a:r>
              <a:rPr lang="en-US" sz="4000" dirty="0">
                <a:latin typeface="Comic Sans MS" pitchFamily="66" charset="0"/>
              </a:rPr>
              <a:t> of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1428750" algn="l"/>
              </a:tabLst>
            </a:pPr>
            <a:r>
              <a:rPr lang="en-US" sz="4000" dirty="0" smtClean="0">
                <a:latin typeface="Comic Sans MS" pitchFamily="66" charset="0"/>
              </a:rPr>
              <a:t>         </a:t>
            </a:r>
            <a:r>
              <a:rPr lang="en-US" sz="4000" dirty="0">
                <a:latin typeface="Comic Sans MS" pitchFamily="66" charset="0"/>
              </a:rPr>
              <a:t>= the set of all subsets of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304800" y="3625850"/>
            <a:ext cx="8534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000" dirty="0">
                <a:latin typeface="Comic Sans MS" pitchFamily="66" charset="0"/>
              </a:rPr>
              <a:t>for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A</a:t>
            </a:r>
            <a:r>
              <a:rPr lang="en-US" sz="4000" dirty="0">
                <a:latin typeface="Comic Sans MS" pitchFamily="66" charset="0"/>
              </a:rPr>
              <a:t> =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{a, b, c}</a:t>
            </a:r>
            <a:r>
              <a:rPr lang="en-US" sz="4000" dirty="0">
                <a:latin typeface="Comic Sans MS" pitchFamily="66" charset="0"/>
              </a:rPr>
              <a:t>, 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sz="4000" dirty="0" smtClean="0">
                <a:solidFill>
                  <a:srgbClr val="0033CC"/>
                </a:solidFill>
                <a:latin typeface="Mathematica5" pitchFamily="2" charset="2"/>
              </a:rPr>
              <a:t>   P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(A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)</a:t>
            </a:r>
            <a:r>
              <a:rPr lang="en-US" sz="4000" dirty="0">
                <a:latin typeface="Comic Sans MS" pitchFamily="66" charset="0"/>
              </a:rPr>
              <a:t> =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{</a:t>
            </a:r>
            <a:r>
              <a:rPr lang="en-US" sz="40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Symbol" pitchFamily="18" charset="2"/>
              </a:rPr>
              <a:t>∅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{a}, {b}, {c}, </a:t>
            </a:r>
          </a:p>
          <a:p>
            <a:pPr lvl="1">
              <a:lnSpc>
                <a:spcPct val="90000"/>
              </a:lnSpc>
            </a:pP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	      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a,b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},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a,c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},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b,c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}, {</a:t>
            </a:r>
            <a:r>
              <a:rPr lang="en-US" sz="4000" dirty="0" err="1">
                <a:solidFill>
                  <a:srgbClr val="0033CC"/>
                </a:solidFill>
                <a:latin typeface="Comic Sans MS" pitchFamily="66" charset="0"/>
              </a:rPr>
              <a:t>a,b,c</a:t>
            </a:r>
            <a:r>
              <a:rPr lang="en-US" sz="4000" dirty="0">
                <a:solidFill>
                  <a:srgbClr val="0033CC"/>
                </a:solidFill>
                <a:latin typeface="Comic Sans MS" pitchFamily="66" charset="0"/>
              </a:rPr>
              <a:t>} 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1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\]&#10;\end{document}&#10;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8777</TotalTime>
  <Words>622</Words>
  <Application>Microsoft Macintosh PowerPoint</Application>
  <PresentationFormat>On-screen Show (4:3)</PresentationFormat>
  <Paragraphs>134</Paragraphs>
  <Slides>16</Slides>
  <Notes>16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6.042 Lecture Template</vt:lpstr>
      <vt:lpstr>Equation</vt:lpstr>
      <vt:lpstr>PowerPoint Presentation</vt:lpstr>
      <vt:lpstr>Example: Counting Passwords</vt:lpstr>
      <vt:lpstr>Counting Passwords</vt:lpstr>
      <vt:lpstr>Counting Passwords</vt:lpstr>
      <vt:lpstr>Counting Passwords</vt:lpstr>
      <vt:lpstr># 4-digit nums w/ ≥ one 7</vt:lpstr>
      <vt:lpstr>at least one 7: another way</vt:lpstr>
      <vt:lpstr>Mapping Rule: Bijections</vt:lpstr>
      <vt:lpstr>Size of the Power Set</vt:lpstr>
      <vt:lpstr>Bijection: P(A) and Binary Strings</vt:lpstr>
      <vt:lpstr>Size of P(A)</vt:lpstr>
      <vt:lpstr>Counting Doughnut Selections</vt:lpstr>
      <vt:lpstr>Counting Doughnut Selections</vt:lpstr>
      <vt:lpstr>Counting Doughnut Selections</vt:lpstr>
      <vt:lpstr>Counting Doughnut Selections</vt:lpstr>
      <vt:lpstr>Bijection from A to B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1205</cp:revision>
  <cp:lastPrinted>2012-04-09T05:51:24Z</cp:lastPrinted>
  <dcterms:created xsi:type="dcterms:W3CDTF">2011-04-03T17:22:12Z</dcterms:created>
  <dcterms:modified xsi:type="dcterms:W3CDTF">2013-04-10T02:30:07Z</dcterms:modified>
</cp:coreProperties>
</file>