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7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embeddings/oleObject10.bin" ContentType="application/vnd.openxmlformats-officedocument.oleObject"/>
  <Override PartName="/ppt/notesSlides/notesSlide10.xml" ContentType="application/vnd.openxmlformats-officedocument.presentationml.notesSlide+xml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524" r:id="rId2"/>
    <p:sldId id="540" r:id="rId3"/>
    <p:sldId id="541" r:id="rId4"/>
    <p:sldId id="542" r:id="rId5"/>
    <p:sldId id="543" r:id="rId6"/>
    <p:sldId id="544" r:id="rId7"/>
    <p:sldId id="545" r:id="rId8"/>
    <p:sldId id="546" r:id="rId9"/>
    <p:sldId id="547" r:id="rId10"/>
    <p:sldId id="548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2806" autoAdjust="0"/>
  </p:normalViewPr>
  <p:slideViewPr>
    <p:cSldViewPr snapToGrid="0" showGuides="1">
      <p:cViewPr varScale="1">
        <p:scale>
          <a:sx n="137" d="100"/>
          <a:sy n="137" d="100"/>
        </p:scale>
        <p:origin x="-15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2A73887-E2EF-4595-BF9A-2CF6930BB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CEF7F18-8A39-49EB-9CDF-FF5A6BB51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96617-F0B4-4BAB-8965-656985B9AA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125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125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408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408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510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510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1751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613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613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17613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715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715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1771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817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817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920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920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792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022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022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8</a:t>
            </a:r>
          </a:p>
        </p:txBody>
      </p:sp>
      <p:sp>
        <p:nvSpPr>
          <p:cNvPr id="1802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125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125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April 18,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latin typeface="Comic Sans MS" pitchFamily="66" charset="0"/>
              </a:rPr>
              <a:t>Binomial </a:t>
            </a:r>
            <a:r>
              <a:rPr lang="en-US" sz="8000" b="1" dirty="0">
                <a:latin typeface="Comic Sans MS" pitchFamily="66" charset="0"/>
              </a:rPr>
              <a:t>Theorem</a:t>
            </a:r>
            <a:endParaRPr lang="en-US" sz="18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896323"/>
              </p:ext>
            </p:extLst>
          </p:nvPr>
        </p:nvGraphicFramePr>
        <p:xfrm>
          <a:off x="95250" y="2079625"/>
          <a:ext cx="8924925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3" name="Equation" r:id="rId4" imgW="1676400" imgH="508000" progId="Equation.DSMT4">
                  <p:embed/>
                </p:oleObj>
              </mc:Choice>
              <mc:Fallback>
                <p:oleObj name="Equation" r:id="rId4" imgW="16764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95250" y="2079625"/>
                        <a:ext cx="8924925" cy="27035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The Binomial Formula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5009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838200"/>
            <a:ext cx="8534400" cy="12192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Polynomials </a:t>
            </a:r>
            <a:r>
              <a:rPr lang="en-US" sz="3200" dirty="0" smtClean="0">
                <a:solidFill>
                  <a:schemeClr val="tx1"/>
                </a:solidFill>
              </a:rPr>
              <a:t>Express Choices </a:t>
            </a:r>
            <a:r>
              <a:rPr lang="en-US" sz="3200" dirty="0">
                <a:solidFill>
                  <a:schemeClr val="tx1"/>
                </a:solidFill>
              </a:rPr>
              <a:t>&amp; Outcomes</a:t>
            </a:r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15875" y="1879600"/>
            <a:ext cx="8256588" cy="1235075"/>
            <a:chOff x="10" y="1885"/>
            <a:chExt cx="5201" cy="778"/>
          </a:xfrm>
        </p:grpSpPr>
        <p:sp>
          <p:nvSpPr>
            <p:cNvPr id="164930" name="Text Box 66"/>
            <p:cNvSpPr txBox="1">
              <a:spLocks noChangeArrowheads="1"/>
            </p:cNvSpPr>
            <p:nvPr/>
          </p:nvSpPr>
          <p:spPr bwMode="auto">
            <a:xfrm>
              <a:off x="10" y="1914"/>
              <a:ext cx="559" cy="74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8000" b="1">
                  <a:latin typeface="Arial" charset="0"/>
                </a:rPr>
                <a:t>(</a:t>
              </a:r>
            </a:p>
          </p:txBody>
        </p:sp>
        <p:grpSp>
          <p:nvGrpSpPr>
            <p:cNvPr id="164931" name="Group 67"/>
            <p:cNvGrpSpPr>
              <a:grpSpLocks/>
            </p:cNvGrpSpPr>
            <p:nvPr/>
          </p:nvGrpSpPr>
          <p:grpSpPr bwMode="auto">
            <a:xfrm>
              <a:off x="384" y="1885"/>
              <a:ext cx="4827" cy="778"/>
              <a:chOff x="384" y="1885"/>
              <a:chExt cx="4827" cy="778"/>
            </a:xfrm>
          </p:grpSpPr>
          <p:grpSp>
            <p:nvGrpSpPr>
              <p:cNvPr id="164932" name="Group 68"/>
              <p:cNvGrpSpPr>
                <a:grpSpLocks/>
              </p:cNvGrpSpPr>
              <p:nvPr/>
            </p:nvGrpSpPr>
            <p:grpSpPr bwMode="auto">
              <a:xfrm>
                <a:off x="1177" y="2125"/>
                <a:ext cx="465" cy="508"/>
                <a:chOff x="2686" y="656"/>
                <a:chExt cx="574" cy="729"/>
              </a:xfrm>
            </p:grpSpPr>
            <p:sp>
              <p:nvSpPr>
                <p:cNvPr id="164957" name="AutoShape 93"/>
                <p:cNvSpPr>
                  <a:spLocks/>
                </p:cNvSpPr>
                <p:nvPr/>
              </p:nvSpPr>
              <p:spPr bwMode="auto">
                <a:xfrm flipH="1">
                  <a:off x="2806" y="974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8" name="AutoShape 94"/>
                <p:cNvSpPr>
                  <a:spLocks/>
                </p:cNvSpPr>
                <p:nvPr/>
              </p:nvSpPr>
              <p:spPr bwMode="auto">
                <a:xfrm flipH="1">
                  <a:off x="2926" y="983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9" name="AutoShape 95"/>
                <p:cNvSpPr>
                  <a:spLocks/>
                </p:cNvSpPr>
                <p:nvPr/>
              </p:nvSpPr>
              <p:spPr bwMode="auto">
                <a:xfrm flipH="1">
                  <a:off x="2717" y="673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60" name="AutoShape 96"/>
                <p:cNvSpPr>
                  <a:spLocks/>
                </p:cNvSpPr>
                <p:nvPr/>
              </p:nvSpPr>
              <p:spPr bwMode="auto">
                <a:xfrm flipH="1">
                  <a:off x="2686" y="656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33" name="Group 69"/>
              <p:cNvGrpSpPr>
                <a:grpSpLocks/>
              </p:cNvGrpSpPr>
              <p:nvPr/>
            </p:nvGrpSpPr>
            <p:grpSpPr bwMode="auto">
              <a:xfrm>
                <a:off x="384" y="2143"/>
                <a:ext cx="465" cy="508"/>
                <a:chOff x="602" y="333"/>
                <a:chExt cx="574" cy="729"/>
              </a:xfrm>
            </p:grpSpPr>
            <p:sp>
              <p:nvSpPr>
                <p:cNvPr id="164953" name="AutoShape 89"/>
                <p:cNvSpPr>
                  <a:spLocks/>
                </p:cNvSpPr>
                <p:nvPr/>
              </p:nvSpPr>
              <p:spPr bwMode="auto">
                <a:xfrm flipH="1">
                  <a:off x="722" y="651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CF0E3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4" name="AutoShape 90"/>
                <p:cNvSpPr>
                  <a:spLocks/>
                </p:cNvSpPr>
                <p:nvPr/>
              </p:nvSpPr>
              <p:spPr bwMode="auto">
                <a:xfrm flipH="1">
                  <a:off x="842" y="660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5" name="AutoShape 91"/>
                <p:cNvSpPr>
                  <a:spLocks/>
                </p:cNvSpPr>
                <p:nvPr/>
              </p:nvSpPr>
              <p:spPr bwMode="auto">
                <a:xfrm flipH="1">
                  <a:off x="633" y="350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6" name="AutoShape 92"/>
                <p:cNvSpPr>
                  <a:spLocks/>
                </p:cNvSpPr>
                <p:nvPr/>
              </p:nvSpPr>
              <p:spPr bwMode="auto">
                <a:xfrm flipH="1">
                  <a:off x="602" y="333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34" name="Group 70"/>
              <p:cNvGrpSpPr>
                <a:grpSpLocks/>
              </p:cNvGrpSpPr>
              <p:nvPr/>
            </p:nvGrpSpPr>
            <p:grpSpPr bwMode="auto">
              <a:xfrm>
                <a:off x="2017" y="2093"/>
                <a:ext cx="465" cy="508"/>
                <a:chOff x="4274" y="576"/>
                <a:chExt cx="574" cy="729"/>
              </a:xfrm>
            </p:grpSpPr>
            <p:sp>
              <p:nvSpPr>
                <p:cNvPr id="164949" name="AutoShape 85"/>
                <p:cNvSpPr>
                  <a:spLocks/>
                </p:cNvSpPr>
                <p:nvPr/>
              </p:nvSpPr>
              <p:spPr bwMode="auto">
                <a:xfrm flipH="1">
                  <a:off x="4394" y="894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0" name="AutoShape 86"/>
                <p:cNvSpPr>
                  <a:spLocks/>
                </p:cNvSpPr>
                <p:nvPr/>
              </p:nvSpPr>
              <p:spPr bwMode="auto">
                <a:xfrm flipH="1">
                  <a:off x="4514" y="903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1" name="AutoShape 87"/>
                <p:cNvSpPr>
                  <a:spLocks/>
                </p:cNvSpPr>
                <p:nvPr/>
              </p:nvSpPr>
              <p:spPr bwMode="auto">
                <a:xfrm flipH="1">
                  <a:off x="4305" y="593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2" name="AutoShape 88"/>
                <p:cNvSpPr>
                  <a:spLocks/>
                </p:cNvSpPr>
                <p:nvPr/>
              </p:nvSpPr>
              <p:spPr bwMode="auto">
                <a:xfrm flipH="1">
                  <a:off x="4274" y="576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164935" name="Text Box 71"/>
              <p:cNvSpPr txBox="1">
                <a:spLocks noChangeArrowheads="1"/>
              </p:cNvSpPr>
              <p:nvPr/>
            </p:nvSpPr>
            <p:spPr bwMode="auto">
              <a:xfrm>
                <a:off x="737" y="2246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6" name="Text Box 72"/>
              <p:cNvSpPr txBox="1">
                <a:spLocks noChangeArrowheads="1"/>
              </p:cNvSpPr>
              <p:nvPr/>
            </p:nvSpPr>
            <p:spPr bwMode="auto">
              <a:xfrm>
                <a:off x="1588" y="2211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7" name="Text Box 73"/>
              <p:cNvSpPr txBox="1">
                <a:spLocks noChangeArrowheads="1"/>
              </p:cNvSpPr>
              <p:nvPr/>
            </p:nvSpPr>
            <p:spPr bwMode="auto">
              <a:xfrm>
                <a:off x="2362" y="1914"/>
                <a:ext cx="559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>
                    <a:latin typeface="Arial" charset="0"/>
                  </a:rPr>
                  <a:t>)</a:t>
                </a:r>
              </a:p>
            </p:txBody>
          </p:sp>
          <p:sp>
            <p:nvSpPr>
              <p:cNvPr id="164938" name="Text Box 74"/>
              <p:cNvSpPr txBox="1">
                <a:spLocks noChangeArrowheads="1"/>
              </p:cNvSpPr>
              <p:nvPr/>
            </p:nvSpPr>
            <p:spPr bwMode="auto">
              <a:xfrm>
                <a:off x="3421" y="2198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9" name="Text Box 75"/>
              <p:cNvSpPr txBox="1">
                <a:spLocks noChangeArrowheads="1"/>
              </p:cNvSpPr>
              <p:nvPr/>
            </p:nvSpPr>
            <p:spPr bwMode="auto">
              <a:xfrm>
                <a:off x="2694" y="1914"/>
                <a:ext cx="559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 dirty="0">
                    <a:latin typeface="Arial" charset="0"/>
                  </a:rPr>
                  <a:t>(</a:t>
                </a:r>
              </a:p>
            </p:txBody>
          </p:sp>
          <p:sp>
            <p:nvSpPr>
              <p:cNvPr id="164940" name="Text Box 76"/>
              <p:cNvSpPr txBox="1">
                <a:spLocks noChangeArrowheads="1"/>
              </p:cNvSpPr>
              <p:nvPr/>
            </p:nvSpPr>
            <p:spPr bwMode="auto">
              <a:xfrm>
                <a:off x="4100" y="1885"/>
                <a:ext cx="1111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>
                    <a:latin typeface="Arial" charset="0"/>
                  </a:rPr>
                  <a:t>) =</a:t>
                </a:r>
              </a:p>
            </p:txBody>
          </p:sp>
          <p:grpSp>
            <p:nvGrpSpPr>
              <p:cNvPr id="164941" name="Group 77"/>
              <p:cNvGrpSpPr>
                <a:grpSpLocks/>
              </p:cNvGrpSpPr>
              <p:nvPr/>
            </p:nvGrpSpPr>
            <p:grpSpPr bwMode="auto">
              <a:xfrm rot="19892288" flipH="1">
                <a:off x="3133" y="1976"/>
                <a:ext cx="460" cy="645"/>
                <a:chOff x="1252" y="1766"/>
                <a:chExt cx="788" cy="1198"/>
              </a:xfrm>
            </p:grpSpPr>
            <p:sp>
              <p:nvSpPr>
                <p:cNvPr id="515115" name="AutoShape 82"/>
                <p:cNvSpPr>
                  <a:spLocks/>
                </p:cNvSpPr>
                <p:nvPr/>
              </p:nvSpPr>
              <p:spPr bwMode="auto">
                <a:xfrm>
                  <a:off x="1252" y="1766"/>
                  <a:ext cx="788" cy="1198"/>
                </a:xfrm>
                <a:custGeom>
                  <a:avLst/>
                  <a:gdLst>
                    <a:gd name="T0" fmla="*/ 297 w 788"/>
                    <a:gd name="T1" fmla="*/ 215 h 1198"/>
                    <a:gd name="T2" fmla="*/ 491 w 788"/>
                    <a:gd name="T3" fmla="*/ 453 h 1198"/>
                    <a:gd name="T4" fmla="*/ 697 w 788"/>
                    <a:gd name="T5" fmla="*/ 722 h 1198"/>
                    <a:gd name="T6" fmla="*/ 788 w 788"/>
                    <a:gd name="T7" fmla="*/ 869 h 1198"/>
                    <a:gd name="T8" fmla="*/ 675 w 788"/>
                    <a:gd name="T9" fmla="*/ 1198 h 1198"/>
                    <a:gd name="T10" fmla="*/ 376 w 788"/>
                    <a:gd name="T11" fmla="*/ 1051 h 1198"/>
                    <a:gd name="T12" fmla="*/ 308 w 788"/>
                    <a:gd name="T13" fmla="*/ 654 h 1198"/>
                    <a:gd name="T14" fmla="*/ 251 w 788"/>
                    <a:gd name="T15" fmla="*/ 385 h 1198"/>
                    <a:gd name="T16" fmla="*/ 138 w 788"/>
                    <a:gd name="T17" fmla="*/ 260 h 1198"/>
                    <a:gd name="T18" fmla="*/ 0 w 788"/>
                    <a:gd name="T19" fmla="*/ 159 h 1198"/>
                    <a:gd name="T20" fmla="*/ 68 w 788"/>
                    <a:gd name="T21" fmla="*/ 34 h 1198"/>
                    <a:gd name="T22" fmla="*/ 263 w 788"/>
                    <a:gd name="T23" fmla="*/ 0 h 1198"/>
                    <a:gd name="T24" fmla="*/ 342 w 788"/>
                    <a:gd name="T25" fmla="*/ 57 h 1198"/>
                    <a:gd name="T26" fmla="*/ 297 w 788"/>
                    <a:gd name="T27" fmla="*/ 215 h 11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1198"/>
                    <a:gd name="T44" fmla="*/ 788 w 788"/>
                    <a:gd name="T45" fmla="*/ 1198 h 119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1198">
                      <a:moveTo>
                        <a:pt x="297" y="215"/>
                      </a:moveTo>
                      <a:lnTo>
                        <a:pt x="491" y="453"/>
                      </a:lnTo>
                      <a:lnTo>
                        <a:pt x="697" y="722"/>
                      </a:lnTo>
                      <a:lnTo>
                        <a:pt x="788" y="869"/>
                      </a:lnTo>
                      <a:lnTo>
                        <a:pt x="675" y="1198"/>
                      </a:lnTo>
                      <a:lnTo>
                        <a:pt x="376" y="1051"/>
                      </a:lnTo>
                      <a:lnTo>
                        <a:pt x="308" y="654"/>
                      </a:lnTo>
                      <a:lnTo>
                        <a:pt x="251" y="385"/>
                      </a:lnTo>
                      <a:lnTo>
                        <a:pt x="138" y="260"/>
                      </a:lnTo>
                      <a:lnTo>
                        <a:pt x="0" y="159"/>
                      </a:lnTo>
                      <a:lnTo>
                        <a:pt x="68" y="34"/>
                      </a:lnTo>
                      <a:lnTo>
                        <a:pt x="263" y="0"/>
                      </a:lnTo>
                      <a:lnTo>
                        <a:pt x="342" y="57"/>
                      </a:lnTo>
                      <a:lnTo>
                        <a:pt x="297" y="215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16" name="AutoShape 83"/>
                <p:cNvSpPr>
                  <a:spLocks/>
                </p:cNvSpPr>
                <p:nvPr/>
              </p:nvSpPr>
              <p:spPr bwMode="auto">
                <a:xfrm>
                  <a:off x="1304" y="1798"/>
                  <a:ext cx="267" cy="237"/>
                </a:xfrm>
                <a:custGeom>
                  <a:avLst/>
                  <a:gdLst>
                    <a:gd name="T0" fmla="*/ 143 w 267"/>
                    <a:gd name="T1" fmla="*/ 237 h 237"/>
                    <a:gd name="T2" fmla="*/ 0 w 267"/>
                    <a:gd name="T3" fmla="*/ 129 h 237"/>
                    <a:gd name="T4" fmla="*/ 18 w 267"/>
                    <a:gd name="T5" fmla="*/ 18 h 237"/>
                    <a:gd name="T6" fmla="*/ 213 w 267"/>
                    <a:gd name="T7" fmla="*/ 0 h 237"/>
                    <a:gd name="T8" fmla="*/ 267 w 267"/>
                    <a:gd name="T9" fmla="*/ 54 h 237"/>
                    <a:gd name="T10" fmla="*/ 143 w 267"/>
                    <a:gd name="T11" fmla="*/ 237 h 2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7"/>
                    <a:gd name="T19" fmla="*/ 0 h 237"/>
                    <a:gd name="T20" fmla="*/ 267 w 267"/>
                    <a:gd name="T21" fmla="*/ 237 h 2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7" h="237">
                      <a:moveTo>
                        <a:pt x="143" y="237"/>
                      </a:moveTo>
                      <a:lnTo>
                        <a:pt x="0" y="129"/>
                      </a:lnTo>
                      <a:lnTo>
                        <a:pt x="18" y="18"/>
                      </a:lnTo>
                      <a:lnTo>
                        <a:pt x="213" y="0"/>
                      </a:lnTo>
                      <a:lnTo>
                        <a:pt x="267" y="54"/>
                      </a:lnTo>
                      <a:lnTo>
                        <a:pt x="143" y="237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17" name="AutoShape 84"/>
                <p:cNvSpPr>
                  <a:spLocks/>
                </p:cNvSpPr>
                <p:nvPr/>
              </p:nvSpPr>
              <p:spPr bwMode="auto">
                <a:xfrm>
                  <a:off x="1469" y="2017"/>
                  <a:ext cx="503" cy="888"/>
                </a:xfrm>
                <a:custGeom>
                  <a:avLst/>
                  <a:gdLst>
                    <a:gd name="T0" fmla="*/ 0 w 503"/>
                    <a:gd name="T1" fmla="*/ 34 h 888"/>
                    <a:gd name="T2" fmla="*/ 71 w 503"/>
                    <a:gd name="T3" fmla="*/ 0 h 888"/>
                    <a:gd name="T4" fmla="*/ 503 w 503"/>
                    <a:gd name="T5" fmla="*/ 598 h 888"/>
                    <a:gd name="T6" fmla="*/ 433 w 503"/>
                    <a:gd name="T7" fmla="*/ 888 h 888"/>
                    <a:gd name="T8" fmla="*/ 209 w 503"/>
                    <a:gd name="T9" fmla="*/ 768 h 888"/>
                    <a:gd name="T10" fmla="*/ 157 w 503"/>
                    <a:gd name="T11" fmla="*/ 496 h 888"/>
                    <a:gd name="T12" fmla="*/ 86 w 503"/>
                    <a:gd name="T13" fmla="*/ 204 h 888"/>
                    <a:gd name="T14" fmla="*/ 0 w 503"/>
                    <a:gd name="T15" fmla="*/ 34 h 8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3"/>
                    <a:gd name="T25" fmla="*/ 0 h 888"/>
                    <a:gd name="T26" fmla="*/ 503 w 503"/>
                    <a:gd name="T27" fmla="*/ 888 h 8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3" h="888">
                      <a:moveTo>
                        <a:pt x="0" y="34"/>
                      </a:moveTo>
                      <a:lnTo>
                        <a:pt x="71" y="0"/>
                      </a:lnTo>
                      <a:lnTo>
                        <a:pt x="503" y="598"/>
                      </a:lnTo>
                      <a:lnTo>
                        <a:pt x="433" y="888"/>
                      </a:lnTo>
                      <a:lnTo>
                        <a:pt x="209" y="768"/>
                      </a:lnTo>
                      <a:lnTo>
                        <a:pt x="157" y="496"/>
                      </a:lnTo>
                      <a:lnTo>
                        <a:pt x="86" y="20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42" name="Group 78"/>
              <p:cNvGrpSpPr>
                <a:grpSpLocks/>
              </p:cNvGrpSpPr>
              <p:nvPr/>
            </p:nvGrpSpPr>
            <p:grpSpPr bwMode="auto">
              <a:xfrm rot="1369597">
                <a:off x="3765" y="1976"/>
                <a:ext cx="459" cy="645"/>
                <a:chOff x="1252" y="1766"/>
                <a:chExt cx="788" cy="1198"/>
              </a:xfrm>
            </p:grpSpPr>
            <p:sp>
              <p:nvSpPr>
                <p:cNvPr id="515119" name="AutoShape 79"/>
                <p:cNvSpPr>
                  <a:spLocks/>
                </p:cNvSpPr>
                <p:nvPr/>
              </p:nvSpPr>
              <p:spPr bwMode="grayWhite">
                <a:xfrm>
                  <a:off x="1252" y="1766"/>
                  <a:ext cx="788" cy="1198"/>
                </a:xfrm>
                <a:custGeom>
                  <a:avLst/>
                  <a:gdLst>
                    <a:gd name="T0" fmla="*/ 297 w 788"/>
                    <a:gd name="T1" fmla="*/ 215 h 1198"/>
                    <a:gd name="T2" fmla="*/ 491 w 788"/>
                    <a:gd name="T3" fmla="*/ 453 h 1198"/>
                    <a:gd name="T4" fmla="*/ 697 w 788"/>
                    <a:gd name="T5" fmla="*/ 722 h 1198"/>
                    <a:gd name="T6" fmla="*/ 788 w 788"/>
                    <a:gd name="T7" fmla="*/ 869 h 1198"/>
                    <a:gd name="T8" fmla="*/ 675 w 788"/>
                    <a:gd name="T9" fmla="*/ 1198 h 1198"/>
                    <a:gd name="T10" fmla="*/ 376 w 788"/>
                    <a:gd name="T11" fmla="*/ 1051 h 1198"/>
                    <a:gd name="T12" fmla="*/ 308 w 788"/>
                    <a:gd name="T13" fmla="*/ 654 h 1198"/>
                    <a:gd name="T14" fmla="*/ 251 w 788"/>
                    <a:gd name="T15" fmla="*/ 385 h 1198"/>
                    <a:gd name="T16" fmla="*/ 138 w 788"/>
                    <a:gd name="T17" fmla="*/ 260 h 1198"/>
                    <a:gd name="T18" fmla="*/ 0 w 788"/>
                    <a:gd name="T19" fmla="*/ 159 h 1198"/>
                    <a:gd name="T20" fmla="*/ 68 w 788"/>
                    <a:gd name="T21" fmla="*/ 34 h 1198"/>
                    <a:gd name="T22" fmla="*/ 263 w 788"/>
                    <a:gd name="T23" fmla="*/ 0 h 1198"/>
                    <a:gd name="T24" fmla="*/ 342 w 788"/>
                    <a:gd name="T25" fmla="*/ 57 h 1198"/>
                    <a:gd name="T26" fmla="*/ 297 w 788"/>
                    <a:gd name="T27" fmla="*/ 215 h 11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1198"/>
                    <a:gd name="T44" fmla="*/ 788 w 788"/>
                    <a:gd name="T45" fmla="*/ 1198 h 119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1198">
                      <a:moveTo>
                        <a:pt x="297" y="215"/>
                      </a:moveTo>
                      <a:lnTo>
                        <a:pt x="491" y="453"/>
                      </a:lnTo>
                      <a:lnTo>
                        <a:pt x="697" y="722"/>
                      </a:lnTo>
                      <a:lnTo>
                        <a:pt x="788" y="869"/>
                      </a:lnTo>
                      <a:lnTo>
                        <a:pt x="675" y="1198"/>
                      </a:lnTo>
                      <a:lnTo>
                        <a:pt x="376" y="1051"/>
                      </a:lnTo>
                      <a:lnTo>
                        <a:pt x="308" y="654"/>
                      </a:lnTo>
                      <a:lnTo>
                        <a:pt x="251" y="385"/>
                      </a:lnTo>
                      <a:lnTo>
                        <a:pt x="138" y="260"/>
                      </a:lnTo>
                      <a:lnTo>
                        <a:pt x="0" y="159"/>
                      </a:lnTo>
                      <a:lnTo>
                        <a:pt x="68" y="34"/>
                      </a:lnTo>
                      <a:lnTo>
                        <a:pt x="263" y="0"/>
                      </a:lnTo>
                      <a:lnTo>
                        <a:pt x="342" y="57"/>
                      </a:lnTo>
                      <a:lnTo>
                        <a:pt x="297" y="21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20" name="AutoShape 80"/>
                <p:cNvSpPr>
                  <a:spLocks/>
                </p:cNvSpPr>
                <p:nvPr/>
              </p:nvSpPr>
              <p:spPr bwMode="grayWhite">
                <a:xfrm>
                  <a:off x="1304" y="1798"/>
                  <a:ext cx="267" cy="237"/>
                </a:xfrm>
                <a:custGeom>
                  <a:avLst/>
                  <a:gdLst>
                    <a:gd name="T0" fmla="*/ 143 w 267"/>
                    <a:gd name="T1" fmla="*/ 237 h 237"/>
                    <a:gd name="T2" fmla="*/ 0 w 267"/>
                    <a:gd name="T3" fmla="*/ 129 h 237"/>
                    <a:gd name="T4" fmla="*/ 18 w 267"/>
                    <a:gd name="T5" fmla="*/ 18 h 237"/>
                    <a:gd name="T6" fmla="*/ 213 w 267"/>
                    <a:gd name="T7" fmla="*/ 0 h 237"/>
                    <a:gd name="T8" fmla="*/ 267 w 267"/>
                    <a:gd name="T9" fmla="*/ 54 h 237"/>
                    <a:gd name="T10" fmla="*/ 143 w 267"/>
                    <a:gd name="T11" fmla="*/ 237 h 2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7"/>
                    <a:gd name="T19" fmla="*/ 0 h 237"/>
                    <a:gd name="T20" fmla="*/ 267 w 267"/>
                    <a:gd name="T21" fmla="*/ 237 h 2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7" h="237">
                      <a:moveTo>
                        <a:pt x="143" y="237"/>
                      </a:moveTo>
                      <a:lnTo>
                        <a:pt x="0" y="129"/>
                      </a:lnTo>
                      <a:lnTo>
                        <a:pt x="18" y="18"/>
                      </a:lnTo>
                      <a:lnTo>
                        <a:pt x="213" y="0"/>
                      </a:lnTo>
                      <a:lnTo>
                        <a:pt x="267" y="54"/>
                      </a:lnTo>
                      <a:lnTo>
                        <a:pt x="143" y="237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21" name="AutoShape 81"/>
                <p:cNvSpPr>
                  <a:spLocks/>
                </p:cNvSpPr>
                <p:nvPr/>
              </p:nvSpPr>
              <p:spPr bwMode="grayWhite">
                <a:xfrm>
                  <a:off x="1469" y="2017"/>
                  <a:ext cx="503" cy="888"/>
                </a:xfrm>
                <a:custGeom>
                  <a:avLst/>
                  <a:gdLst>
                    <a:gd name="T0" fmla="*/ 0 w 503"/>
                    <a:gd name="T1" fmla="*/ 34 h 888"/>
                    <a:gd name="T2" fmla="*/ 71 w 503"/>
                    <a:gd name="T3" fmla="*/ 0 h 888"/>
                    <a:gd name="T4" fmla="*/ 503 w 503"/>
                    <a:gd name="T5" fmla="*/ 598 h 888"/>
                    <a:gd name="T6" fmla="*/ 433 w 503"/>
                    <a:gd name="T7" fmla="*/ 888 h 888"/>
                    <a:gd name="T8" fmla="*/ 209 w 503"/>
                    <a:gd name="T9" fmla="*/ 768 h 888"/>
                    <a:gd name="T10" fmla="*/ 157 w 503"/>
                    <a:gd name="T11" fmla="*/ 496 h 888"/>
                    <a:gd name="T12" fmla="*/ 86 w 503"/>
                    <a:gd name="T13" fmla="*/ 204 h 888"/>
                    <a:gd name="T14" fmla="*/ 0 w 503"/>
                    <a:gd name="T15" fmla="*/ 34 h 8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3"/>
                    <a:gd name="T25" fmla="*/ 0 h 888"/>
                    <a:gd name="T26" fmla="*/ 503 w 503"/>
                    <a:gd name="T27" fmla="*/ 888 h 8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3" h="888">
                      <a:moveTo>
                        <a:pt x="0" y="34"/>
                      </a:moveTo>
                      <a:lnTo>
                        <a:pt x="71" y="0"/>
                      </a:lnTo>
                      <a:lnTo>
                        <a:pt x="503" y="598"/>
                      </a:lnTo>
                      <a:lnTo>
                        <a:pt x="433" y="888"/>
                      </a:lnTo>
                      <a:lnTo>
                        <a:pt x="209" y="768"/>
                      </a:lnTo>
                      <a:lnTo>
                        <a:pt x="157" y="496"/>
                      </a:lnTo>
                      <a:lnTo>
                        <a:pt x="86" y="20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</p:grpSp>
      </p:grp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73831" y="3048000"/>
            <a:ext cx="8796338" cy="1376363"/>
            <a:chOff x="140" y="3154"/>
            <a:chExt cx="5541" cy="867"/>
          </a:xfrm>
        </p:grpSpPr>
        <p:grpSp>
          <p:nvGrpSpPr>
            <p:cNvPr id="164871" name="Group 7"/>
            <p:cNvGrpSpPr>
              <a:grpSpLocks/>
            </p:cNvGrpSpPr>
            <p:nvPr/>
          </p:nvGrpSpPr>
          <p:grpSpPr bwMode="auto">
            <a:xfrm>
              <a:off x="1158" y="3322"/>
              <a:ext cx="465" cy="508"/>
              <a:chOff x="602" y="333"/>
              <a:chExt cx="574" cy="729"/>
            </a:xfrm>
          </p:grpSpPr>
          <p:sp>
            <p:nvSpPr>
              <p:cNvPr id="164926" name="AutoShape 62"/>
              <p:cNvSpPr>
                <a:spLocks/>
              </p:cNvSpPr>
              <p:nvPr/>
            </p:nvSpPr>
            <p:spPr bwMode="auto">
              <a:xfrm flipH="1">
                <a:off x="722" y="651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7" name="AutoShape 63"/>
              <p:cNvSpPr>
                <a:spLocks/>
              </p:cNvSpPr>
              <p:nvPr/>
            </p:nvSpPr>
            <p:spPr bwMode="auto">
              <a:xfrm flipH="1">
                <a:off x="842" y="660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8" name="AutoShape 64"/>
              <p:cNvSpPr>
                <a:spLocks/>
              </p:cNvSpPr>
              <p:nvPr/>
            </p:nvSpPr>
            <p:spPr bwMode="auto">
              <a:xfrm flipH="1">
                <a:off x="633" y="350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9" name="AutoShape 65"/>
              <p:cNvSpPr>
                <a:spLocks/>
              </p:cNvSpPr>
              <p:nvPr/>
            </p:nvSpPr>
            <p:spPr bwMode="auto">
              <a:xfrm flipH="1">
                <a:off x="602" y="333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2" name="Group 8"/>
            <p:cNvGrpSpPr>
              <a:grpSpLocks/>
            </p:cNvGrpSpPr>
            <p:nvPr/>
          </p:nvGrpSpPr>
          <p:grpSpPr bwMode="auto">
            <a:xfrm>
              <a:off x="140" y="3345"/>
              <a:ext cx="465" cy="508"/>
              <a:chOff x="602" y="333"/>
              <a:chExt cx="574" cy="729"/>
            </a:xfrm>
          </p:grpSpPr>
          <p:sp>
            <p:nvSpPr>
              <p:cNvPr id="164922" name="AutoShape 58"/>
              <p:cNvSpPr>
                <a:spLocks/>
              </p:cNvSpPr>
              <p:nvPr/>
            </p:nvSpPr>
            <p:spPr bwMode="auto">
              <a:xfrm flipH="1">
                <a:off x="722" y="651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3" name="AutoShape 59"/>
              <p:cNvSpPr>
                <a:spLocks/>
              </p:cNvSpPr>
              <p:nvPr/>
            </p:nvSpPr>
            <p:spPr bwMode="auto">
              <a:xfrm flipH="1">
                <a:off x="842" y="660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4" name="AutoShape 60"/>
              <p:cNvSpPr>
                <a:spLocks/>
              </p:cNvSpPr>
              <p:nvPr/>
            </p:nvSpPr>
            <p:spPr bwMode="auto">
              <a:xfrm flipH="1">
                <a:off x="633" y="350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5" name="AutoShape 61"/>
              <p:cNvSpPr>
                <a:spLocks/>
              </p:cNvSpPr>
              <p:nvPr/>
            </p:nvSpPr>
            <p:spPr bwMode="auto">
              <a:xfrm flipH="1">
                <a:off x="602" y="333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3" name="Group 9"/>
            <p:cNvGrpSpPr>
              <a:grpSpLocks/>
            </p:cNvGrpSpPr>
            <p:nvPr/>
          </p:nvGrpSpPr>
          <p:grpSpPr bwMode="auto">
            <a:xfrm>
              <a:off x="2969" y="3264"/>
              <a:ext cx="465" cy="508"/>
              <a:chOff x="2686" y="656"/>
              <a:chExt cx="574" cy="729"/>
            </a:xfrm>
          </p:grpSpPr>
          <p:sp>
            <p:nvSpPr>
              <p:cNvPr id="164918" name="AutoShape 54"/>
              <p:cNvSpPr>
                <a:spLocks/>
              </p:cNvSpPr>
              <p:nvPr/>
            </p:nvSpPr>
            <p:spPr bwMode="auto">
              <a:xfrm flipH="1">
                <a:off x="2806" y="97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9" name="AutoShape 55"/>
              <p:cNvSpPr>
                <a:spLocks/>
              </p:cNvSpPr>
              <p:nvPr/>
            </p:nvSpPr>
            <p:spPr bwMode="auto">
              <a:xfrm flipH="1">
                <a:off x="2926" y="98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0" name="AutoShape 56"/>
              <p:cNvSpPr>
                <a:spLocks/>
              </p:cNvSpPr>
              <p:nvPr/>
            </p:nvSpPr>
            <p:spPr bwMode="auto">
              <a:xfrm flipH="1">
                <a:off x="2717" y="67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1" name="AutoShape 57"/>
              <p:cNvSpPr>
                <a:spLocks/>
              </p:cNvSpPr>
              <p:nvPr/>
            </p:nvSpPr>
            <p:spPr bwMode="auto">
              <a:xfrm flipH="1">
                <a:off x="2686" y="65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4" name="Group 10"/>
            <p:cNvGrpSpPr>
              <a:grpSpLocks/>
            </p:cNvGrpSpPr>
            <p:nvPr/>
          </p:nvGrpSpPr>
          <p:grpSpPr bwMode="auto">
            <a:xfrm>
              <a:off x="2196" y="3296"/>
              <a:ext cx="465" cy="508"/>
              <a:chOff x="2686" y="656"/>
              <a:chExt cx="574" cy="729"/>
            </a:xfrm>
          </p:grpSpPr>
          <p:sp>
            <p:nvSpPr>
              <p:cNvPr id="164914" name="AutoShape 50"/>
              <p:cNvSpPr>
                <a:spLocks/>
              </p:cNvSpPr>
              <p:nvPr/>
            </p:nvSpPr>
            <p:spPr bwMode="auto">
              <a:xfrm flipH="1">
                <a:off x="2806" y="97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5" name="AutoShape 51"/>
              <p:cNvSpPr>
                <a:spLocks/>
              </p:cNvSpPr>
              <p:nvPr/>
            </p:nvSpPr>
            <p:spPr bwMode="auto">
              <a:xfrm flipH="1">
                <a:off x="2926" y="98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6" name="AutoShape 52"/>
              <p:cNvSpPr>
                <a:spLocks/>
              </p:cNvSpPr>
              <p:nvPr/>
            </p:nvSpPr>
            <p:spPr bwMode="auto">
              <a:xfrm flipH="1">
                <a:off x="2717" y="67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7" name="AutoShape 53"/>
              <p:cNvSpPr>
                <a:spLocks/>
              </p:cNvSpPr>
              <p:nvPr/>
            </p:nvSpPr>
            <p:spPr bwMode="auto">
              <a:xfrm flipH="1">
                <a:off x="2686" y="65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5" name="Group 11"/>
            <p:cNvGrpSpPr>
              <a:grpSpLocks/>
            </p:cNvGrpSpPr>
            <p:nvPr/>
          </p:nvGrpSpPr>
          <p:grpSpPr bwMode="auto">
            <a:xfrm>
              <a:off x="3889" y="3259"/>
              <a:ext cx="465" cy="508"/>
              <a:chOff x="4274" y="576"/>
              <a:chExt cx="574" cy="729"/>
            </a:xfrm>
          </p:grpSpPr>
          <p:sp>
            <p:nvSpPr>
              <p:cNvPr id="164910" name="AutoShape 46"/>
              <p:cNvSpPr>
                <a:spLocks/>
              </p:cNvSpPr>
              <p:nvPr/>
            </p:nvSpPr>
            <p:spPr bwMode="auto">
              <a:xfrm flipH="1">
                <a:off x="4394" y="89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1" name="AutoShape 47"/>
              <p:cNvSpPr>
                <a:spLocks/>
              </p:cNvSpPr>
              <p:nvPr/>
            </p:nvSpPr>
            <p:spPr bwMode="auto">
              <a:xfrm flipH="1">
                <a:off x="4514" y="90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2" name="AutoShape 48"/>
              <p:cNvSpPr>
                <a:spLocks/>
              </p:cNvSpPr>
              <p:nvPr/>
            </p:nvSpPr>
            <p:spPr bwMode="auto">
              <a:xfrm flipH="1">
                <a:off x="4305" y="59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3" name="AutoShape 49"/>
              <p:cNvSpPr>
                <a:spLocks/>
              </p:cNvSpPr>
              <p:nvPr/>
            </p:nvSpPr>
            <p:spPr bwMode="auto">
              <a:xfrm flipH="1">
                <a:off x="4274" y="57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6" name="Group 12"/>
            <p:cNvGrpSpPr>
              <a:grpSpLocks/>
            </p:cNvGrpSpPr>
            <p:nvPr/>
          </p:nvGrpSpPr>
          <p:grpSpPr bwMode="auto">
            <a:xfrm>
              <a:off x="4887" y="3154"/>
              <a:ext cx="465" cy="508"/>
              <a:chOff x="4274" y="576"/>
              <a:chExt cx="574" cy="729"/>
            </a:xfrm>
          </p:grpSpPr>
          <p:sp>
            <p:nvSpPr>
              <p:cNvPr id="164906" name="AutoShape 42"/>
              <p:cNvSpPr>
                <a:spLocks/>
              </p:cNvSpPr>
              <p:nvPr/>
            </p:nvSpPr>
            <p:spPr bwMode="auto">
              <a:xfrm flipH="1">
                <a:off x="4394" y="89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7" name="AutoShape 43"/>
              <p:cNvSpPr>
                <a:spLocks/>
              </p:cNvSpPr>
              <p:nvPr/>
            </p:nvSpPr>
            <p:spPr bwMode="auto">
              <a:xfrm flipH="1">
                <a:off x="4514" y="90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8" name="AutoShape 44"/>
              <p:cNvSpPr>
                <a:spLocks/>
              </p:cNvSpPr>
              <p:nvPr/>
            </p:nvSpPr>
            <p:spPr bwMode="auto">
              <a:xfrm flipH="1">
                <a:off x="4305" y="59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9" name="AutoShape 45"/>
              <p:cNvSpPr>
                <a:spLocks/>
              </p:cNvSpPr>
              <p:nvPr/>
            </p:nvSpPr>
            <p:spPr bwMode="auto">
              <a:xfrm flipH="1">
                <a:off x="4274" y="57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7" name="Group 13"/>
            <p:cNvGrpSpPr>
              <a:grpSpLocks/>
            </p:cNvGrpSpPr>
            <p:nvPr/>
          </p:nvGrpSpPr>
          <p:grpSpPr bwMode="auto">
            <a:xfrm rot="19892288" flipH="1">
              <a:off x="4224" y="3357"/>
              <a:ext cx="460" cy="645"/>
              <a:chOff x="1252" y="1766"/>
              <a:chExt cx="788" cy="1198"/>
            </a:xfrm>
          </p:grpSpPr>
          <p:sp>
            <p:nvSpPr>
              <p:cNvPr id="515153" name="AutoShape 39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4" name="AutoShape 40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5" name="AutoShape 41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78" name="Group 14"/>
            <p:cNvGrpSpPr>
              <a:grpSpLocks/>
            </p:cNvGrpSpPr>
            <p:nvPr/>
          </p:nvGrpSpPr>
          <p:grpSpPr bwMode="auto">
            <a:xfrm rot="19892288" flipH="1">
              <a:off x="2509" y="3376"/>
              <a:ext cx="460" cy="645"/>
              <a:chOff x="1252" y="1766"/>
              <a:chExt cx="788" cy="1198"/>
            </a:xfrm>
          </p:grpSpPr>
          <p:sp>
            <p:nvSpPr>
              <p:cNvPr id="515157" name="AutoShape 36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8" name="AutoShape 37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9" name="AutoShape 38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79" name="Group 15"/>
            <p:cNvGrpSpPr>
              <a:grpSpLocks/>
            </p:cNvGrpSpPr>
            <p:nvPr/>
          </p:nvGrpSpPr>
          <p:grpSpPr bwMode="auto">
            <a:xfrm rot="19892288" flipH="1">
              <a:off x="475" y="3308"/>
              <a:ext cx="460" cy="645"/>
              <a:chOff x="1252" y="1766"/>
              <a:chExt cx="788" cy="1198"/>
            </a:xfrm>
          </p:grpSpPr>
          <p:sp>
            <p:nvSpPr>
              <p:cNvPr id="515161" name="AutoShape 33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2" name="AutoShape 34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3" name="AutoShape 35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0" name="Group 16"/>
            <p:cNvGrpSpPr>
              <a:grpSpLocks/>
            </p:cNvGrpSpPr>
            <p:nvPr/>
          </p:nvGrpSpPr>
          <p:grpSpPr bwMode="auto">
            <a:xfrm rot="1369597">
              <a:off x="1493" y="3357"/>
              <a:ext cx="459" cy="645"/>
              <a:chOff x="1252" y="1766"/>
              <a:chExt cx="788" cy="1198"/>
            </a:xfrm>
          </p:grpSpPr>
          <p:sp>
            <p:nvSpPr>
              <p:cNvPr id="515165" name="AutoShape 30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6" name="AutoShape 31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7" name="AutoShape 32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1" name="Group 17"/>
            <p:cNvGrpSpPr>
              <a:grpSpLocks/>
            </p:cNvGrpSpPr>
            <p:nvPr/>
          </p:nvGrpSpPr>
          <p:grpSpPr bwMode="auto">
            <a:xfrm rot="1369597">
              <a:off x="3276" y="3357"/>
              <a:ext cx="459" cy="645"/>
              <a:chOff x="1252" y="1766"/>
              <a:chExt cx="788" cy="1198"/>
            </a:xfrm>
          </p:grpSpPr>
          <p:sp>
            <p:nvSpPr>
              <p:cNvPr id="515169" name="AutoShape 27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0" name="AutoShape 28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1" name="AutoShape 29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2" name="Group 18"/>
            <p:cNvGrpSpPr>
              <a:grpSpLocks/>
            </p:cNvGrpSpPr>
            <p:nvPr/>
          </p:nvGrpSpPr>
          <p:grpSpPr bwMode="auto">
            <a:xfrm rot="1369597">
              <a:off x="5222" y="3296"/>
              <a:ext cx="459" cy="645"/>
              <a:chOff x="1252" y="1766"/>
              <a:chExt cx="788" cy="1198"/>
            </a:xfrm>
          </p:grpSpPr>
          <p:sp>
            <p:nvSpPr>
              <p:cNvPr id="515173" name="AutoShape 24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4" name="AutoShape 25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5" name="AutoShape 26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sp>
          <p:nvSpPr>
            <p:cNvPr id="164883" name="Text Box 19"/>
            <p:cNvSpPr txBox="1">
              <a:spLocks noChangeArrowheads="1"/>
            </p:cNvSpPr>
            <p:nvPr/>
          </p:nvSpPr>
          <p:spPr bwMode="auto">
            <a:xfrm>
              <a:off x="1780" y="3375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4" name="Text Box 20"/>
            <p:cNvSpPr txBox="1">
              <a:spLocks noChangeArrowheads="1"/>
            </p:cNvSpPr>
            <p:nvPr/>
          </p:nvSpPr>
          <p:spPr bwMode="auto">
            <a:xfrm>
              <a:off x="775" y="3356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5" name="Text Box 21"/>
            <p:cNvSpPr txBox="1">
              <a:spLocks noChangeArrowheads="1"/>
            </p:cNvSpPr>
            <p:nvPr/>
          </p:nvSpPr>
          <p:spPr bwMode="auto">
            <a:xfrm>
              <a:off x="2631" y="3339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6" name="Text Box 22"/>
            <p:cNvSpPr txBox="1">
              <a:spLocks noChangeArrowheads="1"/>
            </p:cNvSpPr>
            <p:nvPr/>
          </p:nvSpPr>
          <p:spPr bwMode="auto">
            <a:xfrm>
              <a:off x="3468" y="3209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7" name="Text Box 23"/>
            <p:cNvSpPr txBox="1">
              <a:spLocks noChangeArrowheads="1"/>
            </p:cNvSpPr>
            <p:nvPr/>
          </p:nvSpPr>
          <p:spPr bwMode="auto">
            <a:xfrm>
              <a:off x="4447" y="3254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</p:grpSp>
      <p:sp>
        <p:nvSpPr>
          <p:cNvPr id="515181" name="Text Box 6"/>
          <p:cNvSpPr txBox="1">
            <a:spLocks noChangeArrowheads="1"/>
          </p:cNvSpPr>
          <p:nvPr/>
        </p:nvSpPr>
        <p:spPr bwMode="auto">
          <a:xfrm>
            <a:off x="206375" y="4797425"/>
            <a:ext cx="8709025" cy="646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latin typeface="Comic Sans MS"/>
                <a:cs typeface="Comic Sans MS"/>
              </a:rPr>
              <a:t>Products of Sums = Sums of Products</a:t>
            </a:r>
          </a:p>
        </p:txBody>
      </p:sp>
      <p:sp>
        <p:nvSpPr>
          <p:cNvPr id="9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576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8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solidFill>
                  <a:schemeClr val="tx1"/>
                </a:solidFill>
              </a:rPr>
              <a:t>expression for </a:t>
            </a:r>
            <a:r>
              <a:rPr lang="en-US" sz="4400" dirty="0">
                <a:solidFill>
                  <a:srgbClr val="0000FF"/>
                </a:solidFill>
              </a:rPr>
              <a:t>c</a:t>
            </a:r>
            <a:r>
              <a:rPr lang="en-US" sz="4400" baseline="-25000" dirty="0">
                <a:solidFill>
                  <a:srgbClr val="FF00FF"/>
                </a:solidFill>
              </a:rPr>
              <a:t>k</a:t>
            </a:r>
            <a:r>
              <a:rPr lang="en-US" sz="4400" dirty="0">
                <a:solidFill>
                  <a:schemeClr val="tx1"/>
                </a:solidFill>
              </a:rPr>
              <a:t>?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452438" y="2209800"/>
          <a:ext cx="8234362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1866600" imgH="482400" progId="Equation.3">
                  <p:embed/>
                </p:oleObj>
              </mc:Choice>
              <mc:Fallback>
                <p:oleObj name="Equation" r:id="rId4" imgW="1866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452438" y="2209800"/>
                        <a:ext cx="8234362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9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</a:rPr>
              <a:t>binomial expressions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585046" y="2167666"/>
            <a:ext cx="2398369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4000" baseline="30000" dirty="0">
                <a:solidFill>
                  <a:srgbClr val="0000FF"/>
                </a:solidFill>
                <a:latin typeface="Comic Sans MS" pitchFamily="66" charset="0"/>
              </a:rPr>
              <a:t>1 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591295" y="1345341"/>
            <a:ext cx="2350947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4000" baseline="30000" dirty="0">
                <a:solidFill>
                  <a:srgbClr val="0000FF"/>
                </a:solidFill>
                <a:latin typeface="Comic Sans MS" pitchFamily="66" charset="0"/>
              </a:rPr>
              <a:t>0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578446" y="2989991"/>
            <a:ext cx="2402043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4000" baseline="3000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578446" y="3812316"/>
            <a:ext cx="2402043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4000" baseline="3000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5087466" y="1331847"/>
            <a:ext cx="784930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4604340" y="2152584"/>
            <a:ext cx="1940094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1 + 1X</a:t>
            </a:r>
          </a:p>
        </p:txBody>
      </p:sp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4015463" y="2977291"/>
            <a:ext cx="3386136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1 + 2X + 1X</a:t>
            </a:r>
            <a:r>
              <a:rPr lang="en-US" sz="4000" baseline="3000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4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3372758" y="3799616"/>
            <a:ext cx="4781083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1 + 3X + 3X</a:t>
            </a:r>
            <a:r>
              <a:rPr lang="en-US" sz="4000" baseline="3000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+ 1X</a:t>
            </a:r>
            <a:r>
              <a:rPr lang="en-US" sz="4000" baseline="30000">
                <a:solidFill>
                  <a:srgbClr val="0000FF"/>
                </a:solidFill>
                <a:latin typeface="Comic Sans MS" pitchFamily="66" charset="0"/>
              </a:rPr>
              <a:t>3</a:t>
            </a:r>
            <a:endParaRPr lang="en-US" sz="4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578446" y="4636228"/>
            <a:ext cx="2402043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4000" baseline="300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2729259" y="4621941"/>
            <a:ext cx="6176029" cy="70788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1 + 4X + 6X</a:t>
            </a:r>
            <a:r>
              <a:rPr lang="en-US" sz="4000" baseline="3000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+ 4X</a:t>
            </a:r>
            <a:r>
              <a:rPr lang="en-US" sz="4000" baseline="30000">
                <a:solidFill>
                  <a:srgbClr val="0000FF"/>
                </a:solidFill>
                <a:latin typeface="Comic Sans MS" pitchFamily="66" charset="0"/>
              </a:rPr>
              <a:t>3 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+ 1X</a:t>
            </a:r>
            <a:r>
              <a:rPr lang="en-US" sz="4000" baseline="3000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4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027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8" name="Text Box 6"/>
          <p:cNvSpPr txBox="1">
            <a:spLocks noChangeArrowheads="1"/>
          </p:cNvSpPr>
          <p:nvPr/>
        </p:nvSpPr>
        <p:spPr bwMode="auto">
          <a:xfrm>
            <a:off x="0" y="3352800"/>
            <a:ext cx="9144000" cy="2287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Comic Sans MS" pitchFamily="66" charset="0"/>
              </a:rPr>
              <a:t>multiplying gives 2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 product terms: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11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 + X11X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X1 + 1XX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1X1 +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+ XX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a term corresponds to selecting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3600" dirty="0">
                <a:latin typeface="Comic Sans MS" pitchFamily="66" charset="0"/>
              </a:rPr>
              <a:t> or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from each of the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 factors</a:t>
            </a:r>
          </a:p>
        </p:txBody>
      </p: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2489200" y="34417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6" name="Equation" r:id="rId4" imgW="428207" imgH="666100" progId="Equation.DSMT4">
                  <p:embed/>
                </p:oleObj>
              </mc:Choice>
              <mc:Fallback>
                <p:oleObj name="Equation" r:id="rId4" imgW="428207" imgH="66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44170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508121"/>
              </p:ext>
            </p:extLst>
          </p:nvPr>
        </p:nvGraphicFramePr>
        <p:xfrm>
          <a:off x="648461" y="1503363"/>
          <a:ext cx="788193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7" name="Equation" r:id="rId6" imgW="2374560" imgH="469800" progId="Equation.3">
                  <p:embed/>
                </p:oleObj>
              </mc:Choice>
              <mc:Fallback>
                <p:oleObj name="Equation" r:id="rId6" imgW="2374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648461" y="1503363"/>
                        <a:ext cx="7881937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066800" y="1589088"/>
            <a:ext cx="7391400" cy="793750"/>
            <a:chOff x="1066800" y="1589088"/>
            <a:chExt cx="7391400" cy="793750"/>
          </a:xfrm>
        </p:grpSpPr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3733800" y="1589088"/>
              <a:ext cx="2098675" cy="6413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008000"/>
                  </a:solidFill>
                  <a:latin typeface="Comic Sans MS" pitchFamily="66" charset="0"/>
                </a:rPr>
                <a:t>n</a:t>
              </a:r>
              <a:r>
                <a:rPr lang="en-US" sz="3600" dirty="0">
                  <a:solidFill>
                    <a:srgbClr val="FF5050"/>
                  </a:solidFill>
                  <a:latin typeface="Comic Sans MS" pitchFamily="66" charset="0"/>
                </a:rPr>
                <a:t> </a:t>
              </a:r>
              <a:r>
                <a:rPr lang="en-US" sz="3600" dirty="0">
                  <a:latin typeface="Comic Sans MS" pitchFamily="66" charset="0"/>
                </a:rPr>
                <a:t>times</a:t>
              </a:r>
            </a:p>
          </p:txBody>
        </p:sp>
        <p:sp>
          <p:nvSpPr>
            <p:cNvPr id="14" name="AutoShape 10"/>
            <p:cNvSpPr/>
            <p:nvPr/>
          </p:nvSpPr>
          <p:spPr bwMode="auto">
            <a:xfrm rot="16200000">
              <a:off x="4648200" y="-1427162"/>
              <a:ext cx="228600" cy="7391400"/>
            </a:xfrm>
            <a:prstGeom prst="rightBrace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84899"/>
            <a:ext cx="5206336" cy="1089453"/>
          </a:xfrm>
        </p:spPr>
        <p:txBody>
          <a:bodyPr/>
          <a:lstStyle/>
          <a:p>
            <a:r>
              <a:rPr lang="en-US" kern="1200" dirty="0">
                <a:solidFill>
                  <a:schemeClr val="tx1"/>
                </a:solidFill>
              </a:rPr>
              <a:t>expression for </a:t>
            </a:r>
            <a:r>
              <a:rPr lang="en-US" kern="1200" dirty="0" err="1">
                <a:solidFill>
                  <a:srgbClr val="0000FF"/>
                </a:solidFill>
              </a:rPr>
              <a:t>c</a:t>
            </a:r>
            <a:r>
              <a:rPr lang="en-US" kern="1200" baseline="-25000" dirty="0" err="1">
                <a:solidFill>
                  <a:srgbClr val="FF00FF"/>
                </a:solidFill>
              </a:rPr>
              <a:t>k</a:t>
            </a:r>
            <a:r>
              <a:rPr lang="en-US" kern="1200" dirty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5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25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5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15938" y="3048000"/>
            <a:ext cx="8170862" cy="14938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baseline="30000" dirty="0" err="1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 err="1">
                <a:latin typeface="Comic Sans MS" pitchFamily="66" charset="0"/>
              </a:rPr>
              <a:t>coeff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dirty="0">
                <a:latin typeface="Comic Sans MS" pitchFamily="66" charset="0"/>
              </a:rPr>
              <a:t>,  is # terms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with exactly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’s selected</a:t>
            </a:r>
          </a:p>
        </p:txBody>
      </p:sp>
      <p:graphicFrame>
        <p:nvGraphicFramePr>
          <p:cNvPr id="581644" name="Object 12"/>
          <p:cNvGraphicFramePr>
            <a:graphicFrameLocks noChangeAspect="1"/>
          </p:cNvGraphicFramePr>
          <p:nvPr/>
        </p:nvGraphicFramePr>
        <p:xfrm>
          <a:off x="3314700" y="4343400"/>
          <a:ext cx="24003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8" name="Equation" r:id="rId4" imgW="533160" imgH="457200" progId="Equation.DSMT4">
                  <p:embed/>
                </p:oleObj>
              </mc:Choice>
              <mc:Fallback>
                <p:oleObj name="Equation" r:id="rId4" imgW="533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4343400"/>
                        <a:ext cx="2400300" cy="205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3"/>
          <p:cNvGraphicFramePr>
            <a:graphicFrameLocks noChangeAspect="1"/>
          </p:cNvGraphicFramePr>
          <p:nvPr/>
        </p:nvGraphicFramePr>
        <p:xfrm>
          <a:off x="639763" y="1503363"/>
          <a:ext cx="788193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9" name="Equation" r:id="rId6" imgW="2374560" imgH="469800" progId="Equation.3">
                  <p:embed/>
                </p:oleObj>
              </mc:Choice>
              <mc:Fallback>
                <p:oleObj name="Equation" r:id="rId6" imgW="2374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639763" y="1503363"/>
                        <a:ext cx="7881937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1066800" y="1589088"/>
            <a:ext cx="7391400" cy="793750"/>
            <a:chOff x="1066800" y="1797050"/>
            <a:chExt cx="7391400" cy="793750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733800" y="1797050"/>
              <a:ext cx="2098675" cy="6413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008000"/>
                  </a:solidFill>
                  <a:latin typeface="Comic Sans MS" pitchFamily="66" charset="0"/>
                </a:rPr>
                <a:t>n</a:t>
              </a:r>
              <a:r>
                <a:rPr lang="en-US" sz="3600" dirty="0">
                  <a:solidFill>
                    <a:srgbClr val="FF5050"/>
                  </a:solidFill>
                  <a:latin typeface="Comic Sans MS" pitchFamily="66" charset="0"/>
                </a:rPr>
                <a:t> </a:t>
              </a:r>
              <a:r>
                <a:rPr lang="en-US" sz="3600" dirty="0">
                  <a:latin typeface="Comic Sans MS" pitchFamily="66" charset="0"/>
                </a:rPr>
                <a:t>times</a:t>
              </a:r>
            </a:p>
          </p:txBody>
        </p:sp>
        <p:sp>
          <p:nvSpPr>
            <p:cNvPr id="14" name="AutoShape 10"/>
            <p:cNvSpPr/>
            <p:nvPr/>
          </p:nvSpPr>
          <p:spPr bwMode="auto">
            <a:xfrm rot="16200000">
              <a:off x="4648200" y="-1219200"/>
              <a:ext cx="228600" cy="7391400"/>
            </a:xfrm>
            <a:prstGeom prst="rightBrace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9498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1447800" y="84899"/>
            <a:ext cx="5206336" cy="108945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r>
              <a:rPr lang="en-US" kern="1200" smtClean="0">
                <a:solidFill>
                  <a:schemeClr val="tx1"/>
                </a:solidFill>
              </a:rPr>
              <a:t>expression for </a:t>
            </a:r>
            <a:r>
              <a:rPr lang="en-US" kern="1200" smtClean="0">
                <a:solidFill>
                  <a:srgbClr val="0000FF"/>
                </a:solidFill>
              </a:rPr>
              <a:t>c</a:t>
            </a:r>
            <a:r>
              <a:rPr lang="en-US" kern="1200" baseline="-25000" smtClean="0">
                <a:solidFill>
                  <a:srgbClr val="FF00FF"/>
                </a:solidFill>
              </a:rPr>
              <a:t>k</a:t>
            </a:r>
            <a:r>
              <a:rPr lang="en-US" kern="1200" smtClean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3851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 Binomial Formula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52438" y="2744788"/>
          <a:ext cx="8313737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2" name="Equation" r:id="rId4" imgW="2920680" imgH="507960" progId="Equation.DSMT4">
                  <p:embed/>
                </p:oleObj>
              </mc:Choice>
              <mc:Fallback>
                <p:oleObj name="Equation" r:id="rId4" imgW="29206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452438" y="2744788"/>
                        <a:ext cx="8313737" cy="1443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114800"/>
            <a:ext cx="6858000" cy="1946275"/>
            <a:chOff x="624" y="2592"/>
            <a:chExt cx="4320" cy="1226"/>
          </a:xfrm>
        </p:grpSpPr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856" y="3372"/>
              <a:ext cx="3510" cy="446"/>
            </a:xfrm>
            <a:prstGeom prst="rect">
              <a:avLst/>
            </a:prstGeom>
            <a:noFill/>
            <a:ln w="38100" cap="sq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4000" dirty="0">
                  <a:solidFill>
                    <a:srgbClr val="7030A0"/>
                  </a:solidFill>
                  <a:latin typeface="Comic Sans MS" pitchFamily="66" charset="0"/>
                </a:rPr>
                <a:t>binomial coefficients</a:t>
              </a:r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 flipH="1" flipV="1">
              <a:off x="624" y="2592"/>
              <a:ext cx="826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 flipH="1" flipV="1">
              <a:off x="1175" y="2592"/>
              <a:ext cx="825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 flipH="1" flipV="1">
              <a:off x="2000" y="2616"/>
              <a:ext cx="826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 flipH="1" flipV="1">
              <a:off x="3552" y="2592"/>
              <a:ext cx="541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 flipV="1">
              <a:off x="4089" y="2592"/>
              <a:ext cx="855" cy="787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526353" name="AutoShape 8"/>
          <p:cNvSpPr>
            <a:spLocks/>
          </p:cNvSpPr>
          <p:nvPr/>
        </p:nvSpPr>
        <p:spPr bwMode="auto">
          <a:xfrm>
            <a:off x="4876800" y="1143000"/>
            <a:ext cx="3429000" cy="1219200"/>
          </a:xfrm>
          <a:prstGeom prst="borderCallout1">
            <a:avLst>
              <a:gd name="adj1" fmla="val 9375"/>
              <a:gd name="adj2" fmla="val -2222"/>
              <a:gd name="adj3" fmla="val 69139"/>
              <a:gd name="adj4" fmla="val -99861"/>
            </a:avLst>
          </a:prstGeom>
          <a:noFill/>
          <a:ln w="38100" cap="sq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7030A0"/>
                </a:solidFill>
                <a:latin typeface="Comic Sans MS" pitchFamily="66" charset="0"/>
              </a:rPr>
              <a:t>binomial expression</a:t>
            </a:r>
          </a:p>
        </p:txBody>
      </p:sp>
      <p:graphicFrame>
        <p:nvGraphicFramePr>
          <p:cNvPr id="4099" name="Object 25"/>
          <p:cNvGraphicFramePr>
            <a:graphicFrameLocks noChangeAspect="1"/>
          </p:cNvGraphicFramePr>
          <p:nvPr/>
        </p:nvGraphicFramePr>
        <p:xfrm>
          <a:off x="457200" y="1803400"/>
          <a:ext cx="26812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3" name="Equation" r:id="rId6" imgW="660240" imgH="241200" progId="Equation.3">
                  <p:embed/>
                </p:oleObj>
              </mc:Choice>
              <mc:Fallback>
                <p:oleObj name="Equation" r:id="rId6" imgW="660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03400"/>
                        <a:ext cx="2681288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587013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Binomial Formula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563563" y="2498725"/>
          <a:ext cx="8131175" cy="353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6" name="Equation" r:id="rId4" imgW="2273040" imgH="990360" progId="Equation.DSMT4">
                  <p:embed/>
                </p:oleObj>
              </mc:Choice>
              <mc:Fallback>
                <p:oleObj name="Equation" r:id="rId4" imgW="227304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563563" y="2498725"/>
                        <a:ext cx="8131175" cy="353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381000" y="1371600"/>
          <a:ext cx="278606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7" name="Equation" r:id="rId6" imgW="685800" imgH="241200" progId="Equation.3">
                  <p:embed/>
                </p:oleObj>
              </mc:Choice>
              <mc:Fallback>
                <p:oleObj name="Equation" r:id="rId6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2786062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331312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The Binomial Formula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30510"/>
              </p:ext>
            </p:extLst>
          </p:nvPr>
        </p:nvGraphicFramePr>
        <p:xfrm>
          <a:off x="627232" y="2238480"/>
          <a:ext cx="7857432" cy="238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4" name="Equation" r:id="rId4" imgW="1676400" imgH="508000" progId="Equation.DSMT4">
                  <p:embed/>
                </p:oleObj>
              </mc:Choice>
              <mc:Fallback>
                <p:oleObj name="Equation" r:id="rId4" imgW="1676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232" y="2238480"/>
                        <a:ext cx="7857432" cy="2381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89353" y="2160067"/>
            <a:ext cx="8491602" cy="2438194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0485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10455</TotalTime>
  <Words>280</Words>
  <Application>Microsoft Macintosh PowerPoint</Application>
  <PresentationFormat>On-screen Show (4:3)</PresentationFormat>
  <Paragraphs>81</Paragraphs>
  <Slides>10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6.042 Lecture Template</vt:lpstr>
      <vt:lpstr>Equation</vt:lpstr>
      <vt:lpstr>PowerPoint Presentation</vt:lpstr>
      <vt:lpstr>Polynomials Express Choices &amp; Outcomes</vt:lpstr>
      <vt:lpstr>expression for ck?</vt:lpstr>
      <vt:lpstr>binomial expressions</vt:lpstr>
      <vt:lpstr>expression for ck?</vt:lpstr>
      <vt:lpstr>PowerPoint Presentation</vt:lpstr>
      <vt:lpstr>The Binomial Formula</vt:lpstr>
      <vt:lpstr>The Binomial Formula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1705</cp:revision>
  <cp:lastPrinted>2012-04-17T16:23:55Z</cp:lastPrinted>
  <dcterms:created xsi:type="dcterms:W3CDTF">2011-04-13T00:22:08Z</dcterms:created>
  <dcterms:modified xsi:type="dcterms:W3CDTF">2012-04-17T16:23:58Z</dcterms:modified>
</cp:coreProperties>
</file>