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7.bin" ContentType="application/vnd.openxmlformats-officedocument.oleObject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1" r:id="rId2"/>
    <p:sldId id="288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7" r:id="rId11"/>
    <p:sldId id="368" r:id="rId12"/>
    <p:sldId id="300" r:id="rId13"/>
    <p:sldId id="367" r:id="rId14"/>
    <p:sldId id="420" r:id="rId15"/>
    <p:sldId id="331" r:id="rId16"/>
    <p:sldId id="419" r:id="rId17"/>
    <p:sldId id="421" r:id="rId18"/>
    <p:sldId id="369" r:id="rId19"/>
    <p:sldId id="333" r:id="rId20"/>
    <p:sldId id="334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7D"/>
    <a:srgbClr val="0000FF"/>
    <a:srgbClr val="FF33CC"/>
    <a:srgbClr val="0033CC"/>
    <a:srgbClr val="00A249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>
        <p:scale>
          <a:sx n="100" d="100"/>
          <a:sy n="100" d="100"/>
        </p:scale>
        <p:origin x="-784" y="-528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emf"/><Relationship Id="rId1" Type="http://schemas.openxmlformats.org/officeDocument/2006/relationships/image" Target="../media/image4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D692-5628-4B3B-B472-C956ADF091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E9552-069F-497E-AF6C-D02DC3F5BE5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93CA7-9243-4E52-BF29-B60D2A07686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9C6A8-815B-47F0-88FC-956E6F14B51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9BE3-AE1F-425C-85FE-6159F33BF4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A99B9-CB37-4FF9-B0C5-43FC1359C58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1AB24-532E-427F-B44C-739BBACFE52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1CD6F-5A65-479E-B8BE-51B3679B55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E2562-0114-4EE4-A336-805237B27F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8F6C0-F4BB-495E-8DF2-695CD966C46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05C13-621D-4EA0-8CF1-79E1643BB52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B570B2-2E89-432A-863E-AC8BDC7084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E2051-6D13-4DDD-B5CA-C343314253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A79B7-7400-41BC-BE6C-5419E231D4E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DFCC6-0025-4BB3-88AB-9B6E4B5DE6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A1D31-933B-4F7D-994E-1C2EED94FD7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6C4727-D4E4-4A26-9A10-04E0B8CD8C5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bookstack</a:t>
            </a:r>
            <a:r>
              <a:rPr lang="en-US" sz="1200" dirty="0" smtClean="0">
                <a:latin typeface="Comic Sans MS" pitchFamily="66" charset="0"/>
              </a:rPr>
              <a:t>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898" r:id="rId6"/>
    <p:sldLayoutId id="2147483901" r:id="rId7"/>
    <p:sldLayoutId id="2147483903" r:id="rId8"/>
    <p:sldLayoutId id="214748390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3.emf"/><Relationship Id="rId14" Type="http://schemas.openxmlformats.org/officeDocument/2006/relationships/image" Target="../media/image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828800"/>
            <a:ext cx="8305800" cy="3200400"/>
          </a:xfrm>
        </p:spPr>
        <p:txBody>
          <a:bodyPr/>
          <a:lstStyle/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 Book Stacking</a:t>
            </a:r>
          </a:p>
          <a:p>
            <a:pPr eaLnBrk="1" hangingPunct="1"/>
            <a:r>
              <a:rPr lang="en-US" sz="8000" dirty="0" smtClean="0">
                <a:solidFill>
                  <a:schemeClr val="tx2"/>
                </a:solidFill>
              </a:rPr>
              <a:t>Harmonic Sums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1973262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6662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16262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4792662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7" name="Rectangle 8"/>
          <p:cNvSpPr>
            <a:spLocks noChangeArrowheads="1"/>
          </p:cNvSpPr>
          <p:nvPr/>
        </p:nvSpPr>
        <p:spPr bwMode="auto">
          <a:xfrm>
            <a:off x="5554662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 flipV="1">
            <a:off x="31162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 flipV="1">
            <a:off x="6011862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8209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the whole stack</a:t>
            </a:r>
          </a:p>
        </p:txBody>
      </p:sp>
      <p:sp>
        <p:nvSpPr>
          <p:cNvPr id="63503" name="Freeform 14"/>
          <p:cNvSpPr>
            <a:spLocks/>
          </p:cNvSpPr>
          <p:nvPr/>
        </p:nvSpPr>
        <p:spPr bwMode="auto">
          <a:xfrm>
            <a:off x="2209800" y="2374900"/>
            <a:ext cx="2209800" cy="5969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3504" name="Text Box 20"/>
          <p:cNvSpPr txBox="1">
            <a:spLocks noChangeArrowheads="1"/>
          </p:cNvSpPr>
          <p:nvPr/>
        </p:nvSpPr>
        <p:spPr bwMode="auto">
          <a:xfrm>
            <a:off x="63246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3505" name="Text Box 21"/>
          <p:cNvSpPr txBox="1">
            <a:spLocks noChangeArrowheads="1"/>
          </p:cNvSpPr>
          <p:nvPr/>
        </p:nvSpPr>
        <p:spPr bwMode="auto">
          <a:xfrm>
            <a:off x="54864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3506" name="Text Box 22"/>
          <p:cNvSpPr txBox="1">
            <a:spLocks noChangeArrowheads="1"/>
          </p:cNvSpPr>
          <p:nvPr/>
        </p:nvSpPr>
        <p:spPr bwMode="auto">
          <a:xfrm>
            <a:off x="27432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 useBgFill="1"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2" name="Picture 21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 animBg="1"/>
      <p:bldP spid="175116" grpId="0" animBg="1"/>
      <p:bldP spid="175117" grpId="0" uiExpand="1"/>
      <p:bldP spid="175118" grpId="0" animBg="1"/>
      <p:bldP spid="175120" grpId="1" animBg="1"/>
      <p:bldP spid="175121" grpId="0" animBg="1"/>
      <p:bldP spid="175122" grpId="0" build="allAtOnce"/>
      <p:bldP spid="175123" grpId="0" animBg="1"/>
      <p:bldP spid="17512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267200"/>
          </a:xfrm>
        </p:spPr>
        <p:txBody>
          <a:bodyPr/>
          <a:lstStyle/>
          <a:p>
            <a:pPr eaLnBrk="1" hangingPunct="1"/>
            <a:r>
              <a:rPr lang="el-GR" sz="5400" dirty="0">
                <a:solidFill>
                  <a:srgbClr val="0000FF"/>
                </a:solidFill>
              </a:rPr>
              <a:t>Δ-overhang</a:t>
            </a:r>
            <a:r>
              <a:rPr lang="el-GR" sz="5400" dirty="0"/>
              <a:t> ::</a:t>
            </a:r>
            <a:r>
              <a:rPr lang="el-GR" sz="5400" dirty="0" smtClean="0"/>
              <a:t>=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horizontal distance from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-book to (</a:t>
            </a:r>
            <a:r>
              <a:rPr lang="en-US" sz="5400" dirty="0" smtClean="0">
                <a:solidFill>
                  <a:srgbClr val="0000FF"/>
                </a:solidFill>
              </a:rPr>
              <a:t>n+1</a:t>
            </a:r>
            <a:r>
              <a:rPr lang="en-US" sz="5400" dirty="0" smtClean="0"/>
              <a:t>)-book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centers of mass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let bottom book center be </a:t>
            </a:r>
            <a:r>
              <a:rPr lang="en-US" sz="4000" dirty="0" smtClean="0">
                <a:solidFill>
                  <a:srgbClr val="0000FF"/>
                </a:solidFill>
              </a:rPr>
              <a:t>x ::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0</a:t>
            </a:r>
            <a:r>
              <a:rPr lang="en-US" sz="4000" dirty="0" smtClean="0"/>
              <a:t>,</a:t>
            </a:r>
          </a:p>
          <a:p>
            <a:pPr eaLnBrk="1" hangingPunct="1"/>
            <a:r>
              <a:rPr lang="en-US" sz="4000" dirty="0" smtClean="0"/>
              <a:t>so center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/>
              <a:t>-</a:t>
            </a:r>
            <a:r>
              <a:rPr lang="en-US" sz="4000" dirty="0" smtClean="0"/>
              <a:t>stack is at </a:t>
            </a:r>
            <a:r>
              <a:rPr lang="en-US" sz="4000" dirty="0" smtClean="0">
                <a:solidFill>
                  <a:srgbClr val="0000FF"/>
                </a:solidFill>
              </a:rPr>
              <a:t>x 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000" dirty="0" smtClean="0">
                <a:solidFill>
                  <a:srgbClr val="0000FF"/>
                </a:solidFill>
              </a:rPr>
              <a:t> 1/2</a:t>
            </a:r>
            <a:r>
              <a:rPr lang="en-US" sz="4000" dirty="0" smtClean="0"/>
              <a:t>.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4000" dirty="0" smtClean="0"/>
              <a:t>Now center of </a:t>
            </a:r>
            <a:r>
              <a:rPr lang="en-US" sz="4000" dirty="0" smtClean="0">
                <a:solidFill>
                  <a:srgbClr val="0000FF"/>
                </a:solidFill>
              </a:rPr>
              <a:t>n+1</a:t>
            </a:r>
            <a:r>
              <a:rPr lang="en-US" sz="4000" dirty="0" smtClean="0"/>
              <a:t>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62502"/>
              </p:ext>
            </p:extLst>
          </p:nvPr>
        </p:nvGraphicFramePr>
        <p:xfrm>
          <a:off x="1524000" y="3234267"/>
          <a:ext cx="5926113" cy="133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4" imgW="1968500" imgH="444500" progId="Equation.DSMT4">
                  <p:embed/>
                </p:oleObj>
              </mc:Choice>
              <mc:Fallback>
                <p:oleObj name="Equation" r:id="rId4" imgW="1968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234267"/>
                        <a:ext cx="5926113" cy="1337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4551"/>
              </p:ext>
            </p:extLst>
          </p:nvPr>
        </p:nvGraphicFramePr>
        <p:xfrm>
          <a:off x="1371600" y="4419600"/>
          <a:ext cx="624644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6" imgW="1765300" imgH="495300" progId="Equation.DSMT4">
                  <p:embed/>
                </p:oleObj>
              </mc:Choice>
              <mc:Fallback>
                <p:oleObj name="Equation" r:id="rId6" imgW="1765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24644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91600" cy="2819400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say center of n-stack 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0</a:t>
            </a:r>
            <a:r>
              <a:rPr lang="en-US" sz="4400" dirty="0" smtClean="0"/>
              <a:t>,</a:t>
            </a:r>
            <a:r>
              <a:rPr lang="en-US" sz="4400" dirty="0"/>
              <a:t> </a:t>
            </a:r>
            <a:endParaRPr lang="en-US" sz="4400" dirty="0" smtClean="0"/>
          </a:p>
          <a:p>
            <a:pPr eaLnBrk="1" hangingPunct="1">
              <a:spcAft>
                <a:spcPts val="0"/>
              </a:spcAft>
              <a:buFontTx/>
              <a:buNone/>
            </a:pPr>
            <a:r>
              <a:rPr lang="en-US" sz="4400" dirty="0" smtClean="0"/>
              <a:t>center of bottom book at </a:t>
            </a:r>
            <a:r>
              <a:rPr lang="en-US" sz="4400" dirty="0" smtClean="0">
                <a:solidFill>
                  <a:srgbClr val="0000FF"/>
                </a:solidFill>
              </a:rPr>
              <a:t>x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1/2</a:t>
            </a: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so center of n+1-stack is at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25354"/>
              </p:ext>
            </p:extLst>
          </p:nvPr>
        </p:nvGraphicFramePr>
        <p:xfrm>
          <a:off x="454025" y="3771900"/>
          <a:ext cx="8232775" cy="16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4" imgW="2222500" imgH="444500" progId="Equation.DSMT4">
                  <p:embed/>
                </p:oleObj>
              </mc:Choice>
              <mc:Fallback>
                <p:oleObj name="Equation" r:id="rId4" imgW="22225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" y="3771900"/>
                        <a:ext cx="8232775" cy="164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4016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134970"/>
              </p:ext>
            </p:extLst>
          </p:nvPr>
        </p:nvGraphicFramePr>
        <p:xfrm>
          <a:off x="1930400" y="4191000"/>
          <a:ext cx="48275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1206500" imgH="533400" progId="Equation.DSMT4">
                  <p:embed/>
                </p:oleObj>
              </mc:Choice>
              <mc:Fallback>
                <p:oleObj name="Equation" r:id="rId5" imgW="1206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191000"/>
                        <a:ext cx="4827588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878138" y="249238"/>
            <a:ext cx="33982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Δ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-</a:t>
            </a:r>
            <a:r>
              <a:rPr lang="en-US" dirty="0" smtClean="0">
                <a:solidFill>
                  <a:srgbClr val="0000FF"/>
                </a:solidFill>
                <a:latin typeface="Comic Sans MS"/>
                <a:cs typeface="Comic Sans MS"/>
              </a:rPr>
              <a:t>overhang</a:t>
            </a:r>
            <a:endParaRPr lang="en-US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09800" y="2520950"/>
            <a:ext cx="533400" cy="527050"/>
            <a:chOff x="1392" y="1636"/>
            <a:chExt cx="336" cy="332"/>
          </a:xfrm>
        </p:grpSpPr>
        <p:sp>
          <p:nvSpPr>
            <p:cNvPr id="11285" name="AutoShape 7"/>
            <p:cNvSpPr>
              <a:spLocks noChangeArrowheads="1"/>
            </p:cNvSpPr>
            <p:nvPr/>
          </p:nvSpPr>
          <p:spPr bwMode="auto">
            <a:xfrm rot="10800000">
              <a:off x="1392" y="1680"/>
              <a:ext cx="336" cy="288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6" name="Text Box 11"/>
            <p:cNvSpPr txBox="1">
              <a:spLocks noChangeArrowheads="1"/>
            </p:cNvSpPr>
            <p:nvPr/>
          </p:nvSpPr>
          <p:spPr bwMode="auto">
            <a:xfrm>
              <a:off x="1440" y="1636"/>
              <a:ext cx="21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60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67400" y="1219200"/>
            <a:ext cx="2133600" cy="1828800"/>
            <a:chOff x="3552" y="816"/>
            <a:chExt cx="1344" cy="1152"/>
          </a:xfrm>
        </p:grpSpPr>
        <p:sp>
          <p:nvSpPr>
            <p:cNvPr id="11283" name="AutoShape 20"/>
            <p:cNvSpPr>
              <a:spLocks noChangeArrowheads="1"/>
            </p:cNvSpPr>
            <p:nvPr/>
          </p:nvSpPr>
          <p:spPr bwMode="auto">
            <a:xfrm rot="10800000">
              <a:off x="3552" y="816"/>
              <a:ext cx="1344" cy="1152"/>
            </a:xfrm>
            <a:prstGeom prst="triangle">
              <a:avLst>
                <a:gd name="adj" fmla="val 50000"/>
              </a:avLst>
            </a:prstGeom>
            <a:solidFill>
              <a:schemeClr val="folHlink">
                <a:alpha val="8980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4100" y="1045"/>
              <a:ext cx="275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800">
                  <a:latin typeface="Comic Sans MS" pitchFamily="66" charset="0"/>
                </a:rPr>
                <a:t>n</a:t>
              </a:r>
            </a:p>
          </p:txBody>
        </p:sp>
      </p:grpSp>
      <p:grpSp>
        <p:nvGrpSpPr>
          <p:cNvPr id="11271" name="Group 38"/>
          <p:cNvGrpSpPr>
            <a:grpSpLocks/>
          </p:cNvGrpSpPr>
          <p:nvPr/>
        </p:nvGrpSpPr>
        <p:grpSpPr bwMode="auto">
          <a:xfrm>
            <a:off x="2438400" y="3429000"/>
            <a:ext cx="4572000" cy="1096963"/>
            <a:chOff x="1536" y="2304"/>
            <a:chExt cx="2688" cy="544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1536" y="2448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1536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4224" y="230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642" y="2528"/>
              <a:ext cx="53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>
                  <a:latin typeface="Comic Sans MS" pitchFamily="66" charset="0"/>
                </a:rPr>
                <a:t>1/2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438400" y="3001963"/>
            <a:ext cx="4495800" cy="350837"/>
            <a:chOff x="2438400" y="3002281"/>
            <a:chExt cx="4495800" cy="350519"/>
          </a:xfrm>
        </p:grpSpPr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2438400" y="3002281"/>
              <a:ext cx="4495800" cy="457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AutoShape 27"/>
            <p:cNvSpPr>
              <a:spLocks noChangeArrowheads="1"/>
            </p:cNvSpPr>
            <p:nvPr/>
          </p:nvSpPr>
          <p:spPr bwMode="auto">
            <a:xfrm>
              <a:off x="6019800" y="3048000"/>
              <a:ext cx="228600" cy="3048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105400" y="1447800"/>
            <a:ext cx="1828800" cy="1600200"/>
            <a:chOff x="5105400" y="1447800"/>
            <a:chExt cx="1828803" cy="1600198"/>
          </a:xfrm>
        </p:grpSpPr>
        <p:sp>
          <p:nvSpPr>
            <p:cNvPr id="11274" name="Right Brace 20"/>
            <p:cNvSpPr>
              <a:spLocks/>
            </p:cNvSpPr>
            <p:nvPr/>
          </p:nvSpPr>
          <p:spPr bwMode="auto">
            <a:xfrm rot="-5400000">
              <a:off x="6438903" y="2552699"/>
              <a:ext cx="228599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algn="ctr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275" name="TextBox 22"/>
            <p:cNvSpPr txBox="1">
              <a:spLocks noChangeArrowheads="1"/>
            </p:cNvSpPr>
            <p:nvPr/>
          </p:nvSpPr>
          <p:spPr bwMode="auto">
            <a:xfrm>
              <a:off x="5105400" y="1447800"/>
              <a:ext cx="676788" cy="830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4800" dirty="0" err="1" smtClean="0">
                  <a:solidFill>
                    <a:srgbClr val="0000FF"/>
                  </a:solidFill>
                  <a:latin typeface="Comic Sans MS"/>
                  <a:cs typeface="Comic Sans MS"/>
                  <a:sym typeface="Symbol" pitchFamily="18" charset="2"/>
                </a:rPr>
                <a:t>Δ</a:t>
              </a:r>
              <a:endParaRPr lang="en-US" dirty="0">
                <a:solidFill>
                  <a:srgbClr val="0033CC"/>
                </a:solidFill>
                <a:latin typeface="Comic Sans MS"/>
                <a:cs typeface="Comic Sans MS"/>
              </a:endParaRPr>
            </a:p>
          </p:txBody>
        </p:sp>
        <p:cxnSp>
          <p:nvCxnSpPr>
            <p:cNvPr id="11276" name="Shape 24"/>
            <p:cNvCxnSpPr>
              <a:cxnSpLocks noChangeShapeType="1"/>
              <a:stCxn id="11275" idx="3"/>
              <a:endCxn id="11274" idx="1"/>
            </p:cNvCxnSpPr>
            <p:nvPr/>
          </p:nvCxnSpPr>
          <p:spPr bwMode="auto">
            <a:xfrm>
              <a:off x="5782188" y="1863298"/>
              <a:ext cx="771014" cy="956101"/>
            </a:xfrm>
            <a:prstGeom prst="curvedConnector4">
              <a:avLst>
                <a:gd name="adj1" fmla="val 42588"/>
                <a:gd name="adj2" fmla="val 42883"/>
              </a:avLst>
            </a:prstGeom>
            <a:noFill/>
            <a:ln w="31750" algn="ctr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</p:spPr>
        </p:cxnSp>
      </p:grpSp>
      <p:sp>
        <p:nvSpPr>
          <p:cNvPr id="4" name="TextBox 3"/>
          <p:cNvSpPr txBox="1"/>
          <p:nvPr/>
        </p:nvSpPr>
        <p:spPr>
          <a:xfrm>
            <a:off x="762000" y="1143000"/>
            <a:ext cx="30814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table edge</a:t>
            </a:r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7" name="Curved Connector 16"/>
          <p:cNvCxnSpPr>
            <a:stCxn id="4" idx="3"/>
          </p:cNvCxnSpPr>
          <p:nvPr/>
        </p:nvCxnSpPr>
        <p:spPr bwMode="auto">
          <a:xfrm>
            <a:off x="3843480" y="1543110"/>
            <a:ext cx="2176320" cy="1657290"/>
          </a:xfrm>
          <a:prstGeom prst="curvedConnector3">
            <a:avLst/>
          </a:prstGeom>
          <a:solidFill>
            <a:schemeClr val="accent1"/>
          </a:solidFill>
          <a:ln w="4762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custDataLst>
      <p:tags r:id="rId2"/>
    </p:custDataLst>
    <p:extLst>
      <p:ext uri="{BB962C8B-B14F-4D97-AF65-F5344CB8AC3E}">
        <p14:creationId xmlns:p14="http://schemas.microsoft.com/office/powerpoint/2010/main" val="123182872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n+1</a:t>
            </a:r>
            <a:r>
              <a:rPr lang="en-US" i="1" dirty="0" smtClean="0"/>
              <a:t> </a:t>
            </a:r>
            <a:r>
              <a:rPr lang="en-US" dirty="0" smtClean="0"/>
              <a:t>books</a:t>
            </a:r>
            <a:endParaRPr lang="en-US" i="1" dirty="0" smtClean="0"/>
          </a:p>
        </p:txBody>
      </p:sp>
      <p:sp>
        <p:nvSpPr>
          <p:cNvPr id="10249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0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1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2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3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254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16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17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</a:p>
          <a:p>
            <a:r>
              <a:rPr lang="en-US" sz="2400">
                <a:latin typeface="Comic Sans MS" pitchFamily="66" charset="0"/>
              </a:rPr>
              <a:t>at table edge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260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5121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5122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center of mass of top </a:t>
            </a:r>
            <a:r>
              <a:rPr lang="en-US" sz="2400" dirty="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 dirty="0">
                <a:latin typeface="Comic Sans MS" pitchFamily="66" charset="0"/>
              </a:rPr>
              <a:t> books at edge of book n+1</a:t>
            </a:r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4495800" y="5334000"/>
            <a:ext cx="2228495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∆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overhang</a:t>
            </a:r>
          </a:p>
        </p:txBody>
      </p:sp>
      <p:graphicFrame>
        <p:nvGraphicFramePr>
          <p:cNvPr id="10242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74676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>
                <a:latin typeface="Comic Sans MS" pitchFamily="66" charset="0"/>
              </a:rPr>
              <a:t>1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502150" y="4114800"/>
          <a:ext cx="603250" cy="17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139700" imgH="406400" progId="Equation.DSMT4">
                  <p:embed/>
                </p:oleObj>
              </mc:Choice>
              <mc:Fallback>
                <p:oleObj name="Equation" r:id="rId7" imgW="139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114800"/>
                        <a:ext cx="603250" cy="175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9268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n+1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2052638" y="4572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25908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3200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716463" y="1981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5630863" y="15240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27" name="Line 9"/>
          <p:cNvSpPr>
            <a:spLocks noChangeShapeType="1"/>
          </p:cNvSpPr>
          <p:nvPr/>
        </p:nvSpPr>
        <p:spPr bwMode="auto">
          <a:xfrm flipV="1">
            <a:off x="32004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0"/>
          <p:cNvSpPr>
            <a:spLocks noChangeShapeType="1"/>
          </p:cNvSpPr>
          <p:nvPr/>
        </p:nvSpPr>
        <p:spPr bwMode="auto">
          <a:xfrm flipV="1">
            <a:off x="6096000" y="2438400"/>
            <a:ext cx="15240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Oval 11"/>
          <p:cNvSpPr>
            <a:spLocks noChangeArrowheads="1"/>
          </p:cNvSpPr>
          <p:nvPr/>
        </p:nvSpPr>
        <p:spPr bwMode="auto">
          <a:xfrm>
            <a:off x="4495800" y="2971800"/>
            <a:ext cx="152400" cy="152400"/>
          </a:xfrm>
          <a:prstGeom prst="ellipse">
            <a:avLst/>
          </a:prstGeom>
          <a:solidFill>
            <a:srgbClr val="339966"/>
          </a:solidFill>
          <a:ln w="317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0" name="Line 12"/>
          <p:cNvSpPr>
            <a:spLocks noChangeShapeType="1"/>
          </p:cNvSpPr>
          <p:nvPr/>
        </p:nvSpPr>
        <p:spPr bwMode="auto">
          <a:xfrm>
            <a:off x="45720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3"/>
          <p:cNvSpPr txBox="1">
            <a:spLocks noChangeArrowheads="1"/>
          </p:cNvSpPr>
          <p:nvPr/>
        </p:nvSpPr>
        <p:spPr bwMode="auto">
          <a:xfrm>
            <a:off x="76200" y="2363788"/>
            <a:ext cx="23987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</a:t>
            </a:r>
          </a:p>
          <a:p>
            <a:r>
              <a:rPr lang="en-US" sz="2400">
                <a:latin typeface="Comic Sans MS" pitchFamily="66" charset="0"/>
              </a:rPr>
              <a:t>of all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n+1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books</a:t>
            </a:r>
            <a:endParaRPr lang="en-US" sz="2400" i="1">
              <a:latin typeface="Comic Sans MS" pitchFamily="66" charset="0"/>
            </a:endParaRPr>
          </a:p>
        </p:txBody>
      </p:sp>
      <p:sp>
        <p:nvSpPr>
          <p:cNvPr id="13332" name="Freeform 14"/>
          <p:cNvSpPr>
            <a:spLocks/>
          </p:cNvSpPr>
          <p:nvPr/>
        </p:nvSpPr>
        <p:spPr bwMode="auto">
          <a:xfrm>
            <a:off x="2438400" y="2362200"/>
            <a:ext cx="1981200" cy="609600"/>
          </a:xfrm>
          <a:custGeom>
            <a:avLst/>
            <a:gdLst>
              <a:gd name="T0" fmla="*/ 0 w 1392"/>
              <a:gd name="T1" fmla="*/ 2147483647 h 376"/>
              <a:gd name="T2" fmla="*/ 2147483647 w 1392"/>
              <a:gd name="T3" fmla="*/ 2147483647 h 376"/>
              <a:gd name="T4" fmla="*/ 2147483647 w 1392"/>
              <a:gd name="T5" fmla="*/ 2147483647 h 376"/>
              <a:gd name="T6" fmla="*/ 0 60000 65536"/>
              <a:gd name="T7" fmla="*/ 0 60000 65536"/>
              <a:gd name="T8" fmla="*/ 0 60000 65536"/>
              <a:gd name="T9" fmla="*/ 0 w 1392"/>
              <a:gd name="T10" fmla="*/ 0 h 376"/>
              <a:gd name="T11" fmla="*/ 1392 w 1392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376">
                <a:moveTo>
                  <a:pt x="0" y="136"/>
                </a:moveTo>
                <a:cubicBezTo>
                  <a:pt x="244" y="68"/>
                  <a:pt x="488" y="0"/>
                  <a:pt x="720" y="40"/>
                </a:cubicBezTo>
                <a:cubicBezTo>
                  <a:pt x="952" y="80"/>
                  <a:pt x="1172" y="228"/>
                  <a:pt x="139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333" name="Rectangle 15"/>
          <p:cNvSpPr>
            <a:spLocks noChangeArrowheads="1"/>
          </p:cNvSpPr>
          <p:nvPr/>
        </p:nvSpPr>
        <p:spPr bwMode="auto">
          <a:xfrm>
            <a:off x="6096000" y="10668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4" name="Oval 16"/>
          <p:cNvSpPr>
            <a:spLocks noChangeArrowheads="1"/>
          </p:cNvSpPr>
          <p:nvPr/>
        </p:nvSpPr>
        <p:spPr bwMode="auto">
          <a:xfrm>
            <a:off x="4876800" y="2590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335" name="Line 17"/>
          <p:cNvSpPr>
            <a:spLocks noChangeShapeType="1"/>
          </p:cNvSpPr>
          <p:nvPr/>
        </p:nvSpPr>
        <p:spPr bwMode="auto">
          <a:xfrm>
            <a:off x="4953000" y="2743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18"/>
          <p:cNvSpPr txBox="1">
            <a:spLocks noChangeArrowheads="1"/>
          </p:cNvSpPr>
          <p:nvPr/>
        </p:nvSpPr>
        <p:spPr bwMode="auto">
          <a:xfrm>
            <a:off x="6172200" y="3733800"/>
            <a:ext cx="28194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center of mass of top </a:t>
            </a:r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n</a:t>
            </a:r>
            <a:r>
              <a:rPr lang="en-US" sz="2400">
                <a:latin typeface="Comic Sans MS" pitchFamily="66" charset="0"/>
              </a:rPr>
              <a:t> books</a:t>
            </a:r>
          </a:p>
        </p:txBody>
      </p:sp>
      <p:sp>
        <p:nvSpPr>
          <p:cNvPr id="13337" name="Freeform 19"/>
          <p:cNvSpPr>
            <a:spLocks/>
          </p:cNvSpPr>
          <p:nvPr/>
        </p:nvSpPr>
        <p:spPr bwMode="auto">
          <a:xfrm>
            <a:off x="5105400" y="2667000"/>
            <a:ext cx="2286000" cy="1143000"/>
          </a:xfrm>
          <a:custGeom>
            <a:avLst/>
            <a:gdLst>
              <a:gd name="T0" fmla="*/ 2147483647 w 864"/>
              <a:gd name="T1" fmla="*/ 2147483647 h 720"/>
              <a:gd name="T2" fmla="*/ 2147483647 w 864"/>
              <a:gd name="T3" fmla="*/ 2147483647 h 720"/>
              <a:gd name="T4" fmla="*/ 0 w 864"/>
              <a:gd name="T5" fmla="*/ 0 h 720"/>
              <a:gd name="T6" fmla="*/ 0 60000 65536"/>
              <a:gd name="T7" fmla="*/ 0 60000 65536"/>
              <a:gd name="T8" fmla="*/ 0 60000 65536"/>
              <a:gd name="T9" fmla="*/ 0 w 864"/>
              <a:gd name="T10" fmla="*/ 0 h 720"/>
              <a:gd name="T11" fmla="*/ 864 w 86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20">
                <a:moveTo>
                  <a:pt x="864" y="720"/>
                </a:moveTo>
                <a:cubicBezTo>
                  <a:pt x="840" y="516"/>
                  <a:pt x="816" y="312"/>
                  <a:pt x="672" y="192"/>
                </a:cubicBezTo>
                <a:cubicBezTo>
                  <a:pt x="528" y="72"/>
                  <a:pt x="26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2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6" imgW="215640" imgH="355320" progId="Equation.DSMT4">
                  <p:embed/>
                </p:oleObj>
              </mc:Choice>
              <mc:Fallback>
                <p:oleObj name="Equation" r:id="rId6" imgW="215640" imgH="355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3"/>
          <p:cNvGraphicFramePr>
            <a:graphicFrameLocks noChangeAspect="1"/>
          </p:cNvGraphicFramePr>
          <p:nvPr/>
        </p:nvGraphicFramePr>
        <p:xfrm>
          <a:off x="349250" y="-87313"/>
          <a:ext cx="215900" cy="35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8" imgW="215640" imgH="355320" progId="Equation.DSMT4">
                  <p:embed/>
                </p:oleObj>
              </mc:Choice>
              <mc:Fallback>
                <p:oleObj name="Equation" r:id="rId8" imgW="215640" imgH="355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-87313"/>
                        <a:ext cx="215900" cy="355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569200" y="9906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731000" y="15240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3810000" y="4038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3200400" y="4572000"/>
            <a:ext cx="7381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n+1</a:t>
            </a:r>
          </a:p>
        </p:txBody>
      </p:sp>
      <p:graphicFrame>
        <p:nvGraphicFramePr>
          <p:cNvPr id="13318" name="Object 29"/>
          <p:cNvGraphicFramePr>
            <a:graphicFrameLocks noChangeAspect="1"/>
          </p:cNvGraphicFramePr>
          <p:nvPr/>
        </p:nvGraphicFramePr>
        <p:xfrm>
          <a:off x="4114800" y="5278583"/>
          <a:ext cx="1371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0" imgW="520560" imgH="419040" progId="Equation.DSMT4">
                  <p:embed/>
                </p:oleObj>
              </mc:Choice>
              <mc:Fallback>
                <p:oleObj name="Equation" r:id="rId10" imgW="52056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78583"/>
                        <a:ext cx="1371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495800" y="4114800"/>
          <a:ext cx="609600" cy="177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12" imgW="139700" imgH="406400" progId="Equation.DSMT4">
                  <p:embed/>
                </p:oleObj>
              </mc:Choice>
              <mc:Fallback>
                <p:oleObj name="Equation" r:id="rId12" imgW="139700" imgH="406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14800"/>
                        <a:ext cx="609600" cy="1773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license.img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8153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baseline="-25000" dirty="0" smtClean="0"/>
              <a:t>   </a:t>
            </a:r>
            <a:r>
              <a:rPr lang="en-US" sz="4400" dirty="0" smtClean="0"/>
              <a:t>::= overhang of </a:t>
            </a:r>
            <a:r>
              <a:rPr lang="en-US" sz="4400" dirty="0" smtClean="0">
                <a:solidFill>
                  <a:srgbClr val="0033CC"/>
                </a:solidFill>
              </a:rPr>
              <a:t>n</a:t>
            </a:r>
            <a:r>
              <a:rPr lang="en-US" sz="4400" dirty="0" smtClean="0"/>
              <a:t> books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1</a:t>
            </a:r>
            <a:r>
              <a:rPr lang="en-US" sz="4400" dirty="0" smtClean="0"/>
              <a:t> = 1/2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smtClean="0">
                <a:solidFill>
                  <a:srgbClr val="0033CC"/>
                </a:solidFill>
              </a:rPr>
              <a:t>n+1</a:t>
            </a:r>
            <a:r>
              <a:rPr lang="en-US" sz="4400" dirty="0" smtClean="0"/>
              <a:t> =  </a:t>
            </a: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+ 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err="1" smtClean="0">
                <a:solidFill>
                  <a:srgbClr val="0033CC"/>
                </a:solidFill>
              </a:rPr>
              <a:t>B</a:t>
            </a:r>
            <a:r>
              <a:rPr lang="en-US" sz="4400" baseline="-25000" dirty="0" err="1" smtClean="0">
                <a:solidFill>
                  <a:srgbClr val="0033CC"/>
                </a:solidFill>
              </a:rPr>
              <a:t>n</a:t>
            </a:r>
            <a:r>
              <a:rPr lang="en-US" sz="4400" dirty="0" smtClean="0">
                <a:solidFill>
                  <a:srgbClr val="0033CC"/>
                </a:solidFill>
              </a:rPr>
              <a:t> </a:t>
            </a:r>
            <a:r>
              <a:rPr lang="en-US" sz="4400" dirty="0" smtClean="0"/>
              <a:t>=   </a:t>
            </a:r>
          </a:p>
        </p:txBody>
      </p:sp>
      <p:graphicFrame>
        <p:nvGraphicFramePr>
          <p:cNvPr id="1433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81400" y="2895600"/>
          <a:ext cx="19050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5" imgW="520560" imgH="419040" progId="Equation.DSMT4">
                  <p:embed/>
                </p:oleObj>
              </mc:Choice>
              <mc:Fallback>
                <p:oleObj name="Equation" r:id="rId5" imgW="5205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905000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524000" y="228600"/>
            <a:ext cx="184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584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Book stacking summary</a:t>
            </a:r>
          </a:p>
        </p:txBody>
      </p:sp>
      <p:graphicFrame>
        <p:nvGraphicFramePr>
          <p:cNvPr id="8193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084895463"/>
              </p:ext>
            </p:extLst>
          </p:nvPr>
        </p:nvGraphicFramePr>
        <p:xfrm>
          <a:off x="2303463" y="4419600"/>
          <a:ext cx="43846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7" imgW="1295400" imgH="469900" progId="Equation.3">
                  <p:embed/>
                </p:oleObj>
              </mc:Choice>
              <mc:Fallback>
                <p:oleObj name="Equation" r:id="rId7" imgW="12954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419600"/>
                        <a:ext cx="43846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5299" name="Rectangle 7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0" name="Rectangle 20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5301" name="Rectangle 21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2" name="Rectangle 22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3" name="Rectangle 23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5" name="Rectangle 25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55306" name="Text Box 34"/>
          <p:cNvSpPr txBox="1">
            <a:spLocks noChangeArrowheads="1"/>
          </p:cNvSpPr>
          <p:nvPr/>
        </p:nvSpPr>
        <p:spPr bwMode="auto">
          <a:xfrm>
            <a:off x="1447800" y="5565775"/>
            <a:ext cx="14033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table</a:t>
            </a:r>
          </a:p>
        </p:txBody>
      </p:sp>
      <p:pic>
        <p:nvPicPr>
          <p:cNvPr id="14" name="Picture 13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57267"/>
              </p:ext>
            </p:extLst>
          </p:nvPr>
        </p:nvGraphicFramePr>
        <p:xfrm>
          <a:off x="1047750" y="1003300"/>
          <a:ext cx="71135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5" imgW="1422400" imgH="419100" progId="Equation.3">
                  <p:embed/>
                </p:oleObj>
              </mc:Choice>
              <mc:Fallback>
                <p:oleObj name="Equation" r:id="rId5" imgW="1422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3300"/>
                        <a:ext cx="7113588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753427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aseline="30000" dirty="0">
                <a:latin typeface="Comic Sans MS" pitchFamily="66" charset="0"/>
              </a:rPr>
              <a:t>th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Harmonic number</a:t>
            </a:r>
          </a:p>
          <a:p>
            <a:pPr eaLnBrk="0" hangingPunct="0"/>
            <a:r>
              <a:rPr lang="en-US" sz="6000" dirty="0">
                <a:latin typeface="Comic Sans MS" pitchFamily="66" charset="0"/>
              </a:rPr>
              <a:t>       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b="1" dirty="0">
                <a:latin typeface="Euclid Symbol" charset="2"/>
                <a:cs typeface="Euclid Symbol" charset="2"/>
              </a:rPr>
              <a:t>=</a:t>
            </a:r>
            <a:r>
              <a:rPr lang="en-US" sz="7200" dirty="0">
                <a:latin typeface="Comic Sans MS" pitchFamily="66" charset="0"/>
              </a:rPr>
              <a:t> </a:t>
            </a:r>
            <a:r>
              <a:rPr lang="en-US" sz="7200" dirty="0" err="1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7200" baseline="-25000" dirty="0" err="1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 pitchFamily="66" charset="0"/>
              </a:rPr>
              <a:t>/2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1981200" y="138113"/>
            <a:ext cx="43227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>
                <a:latin typeface="Comic Sans MS" pitchFamily="66" charset="0"/>
              </a:rPr>
              <a:t>Harmonic Sums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Book Stacking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733800" y="3203575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3119438" y="2743200"/>
            <a:ext cx="290353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953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8600" y="1458913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How far out?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7848600" y="2743200"/>
            <a:ext cx="0" cy="2743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6019800" y="4960938"/>
            <a:ext cx="45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?</a:t>
            </a:r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45720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6400800" y="5334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4724400" y="5492750"/>
            <a:ext cx="27601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800" dirty="0">
                <a:solidFill>
                  <a:srgbClr val="96007D"/>
                </a:solidFill>
                <a:latin typeface="Comic Sans MS" pitchFamily="66" charset="0"/>
              </a:rPr>
              <a:t>overhang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3709988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13"/>
          <p:cNvSpPr>
            <a:spLocks noChangeArrowheads="1"/>
          </p:cNvSpPr>
          <p:nvPr/>
        </p:nvSpPr>
        <p:spPr bwMode="auto">
          <a:xfrm>
            <a:off x="5611813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Freeform 21"/>
          <p:cNvSpPr>
            <a:spLocks/>
          </p:cNvSpPr>
          <p:nvPr/>
        </p:nvSpPr>
        <p:spPr bwMode="auto">
          <a:xfrm>
            <a:off x="5667375" y="2728913"/>
            <a:ext cx="1003300" cy="812800"/>
          </a:xfrm>
          <a:custGeom>
            <a:avLst/>
            <a:gdLst>
              <a:gd name="T0" fmla="*/ 2147483647 w 632"/>
              <a:gd name="T1" fmla="*/ 0 h 512"/>
              <a:gd name="T2" fmla="*/ 2147483647 w 632"/>
              <a:gd name="T3" fmla="*/ 2147483647 h 512"/>
              <a:gd name="T4" fmla="*/ 2147483647 w 632"/>
              <a:gd name="T5" fmla="*/ 2147483647 h 512"/>
              <a:gd name="T6" fmla="*/ 2147483647 w 632"/>
              <a:gd name="T7" fmla="*/ 2147483647 h 512"/>
              <a:gd name="T8" fmla="*/ 2147483647 w 632"/>
              <a:gd name="T9" fmla="*/ 2147483647 h 512"/>
              <a:gd name="T10" fmla="*/ 2147483647 w 632"/>
              <a:gd name="T11" fmla="*/ 2147483647 h 512"/>
              <a:gd name="T12" fmla="*/ 2147483647 w 632"/>
              <a:gd name="T13" fmla="*/ 2147483647 h 512"/>
              <a:gd name="T14" fmla="*/ 2147483647 w 632"/>
              <a:gd name="T15" fmla="*/ 2147483647 h 512"/>
              <a:gd name="T16" fmla="*/ 0 w 632"/>
              <a:gd name="T17" fmla="*/ 2147483647 h 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32"/>
              <a:gd name="T28" fmla="*/ 0 h 512"/>
              <a:gd name="T29" fmla="*/ 632 w 632"/>
              <a:gd name="T30" fmla="*/ 512 h 5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32" h="512">
                <a:moveTo>
                  <a:pt x="632" y="0"/>
                </a:moveTo>
                <a:cubicBezTo>
                  <a:pt x="622" y="31"/>
                  <a:pt x="623" y="58"/>
                  <a:pt x="600" y="82"/>
                </a:cubicBezTo>
                <a:cubicBezTo>
                  <a:pt x="575" y="158"/>
                  <a:pt x="506" y="179"/>
                  <a:pt x="446" y="219"/>
                </a:cubicBezTo>
                <a:cubicBezTo>
                  <a:pt x="387" y="214"/>
                  <a:pt x="347" y="218"/>
                  <a:pt x="300" y="187"/>
                </a:cubicBezTo>
                <a:cubicBezTo>
                  <a:pt x="263" y="132"/>
                  <a:pt x="269" y="146"/>
                  <a:pt x="186" y="155"/>
                </a:cubicBezTo>
                <a:cubicBezTo>
                  <a:pt x="127" y="175"/>
                  <a:pt x="106" y="247"/>
                  <a:pt x="89" y="301"/>
                </a:cubicBezTo>
                <a:cubicBezTo>
                  <a:pt x="86" y="310"/>
                  <a:pt x="77" y="316"/>
                  <a:pt x="73" y="325"/>
                </a:cubicBezTo>
                <a:cubicBezTo>
                  <a:pt x="56" y="358"/>
                  <a:pt x="43" y="395"/>
                  <a:pt x="32" y="430"/>
                </a:cubicBezTo>
                <a:cubicBezTo>
                  <a:pt x="23" y="458"/>
                  <a:pt x="0" y="483"/>
                  <a:pt x="0" y="5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7352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>
        <p:nvSpPr>
          <p:cNvPr id="57353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7354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7355" name="Line 26"/>
          <p:cNvSpPr>
            <a:spLocks noChangeShapeType="1"/>
          </p:cNvSpPr>
          <p:nvPr/>
        </p:nvSpPr>
        <p:spPr bwMode="auto">
          <a:xfrm flipH="1">
            <a:off x="5638800" y="3657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1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2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 rot="1607268">
            <a:off x="3992563" y="4041775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4" name="Oval 13"/>
          <p:cNvSpPr>
            <a:spLocks noChangeArrowheads="1"/>
          </p:cNvSpPr>
          <p:nvPr/>
        </p:nvSpPr>
        <p:spPr bwMode="auto">
          <a:xfrm>
            <a:off x="5803900" y="4187825"/>
            <a:ext cx="103188" cy="1031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8375" name="Freeform 17"/>
          <p:cNvSpPr>
            <a:spLocks/>
          </p:cNvSpPr>
          <p:nvPr/>
        </p:nvSpPr>
        <p:spPr bwMode="auto">
          <a:xfrm>
            <a:off x="5911850" y="2692400"/>
            <a:ext cx="927100" cy="1458913"/>
          </a:xfrm>
          <a:custGeom>
            <a:avLst/>
            <a:gdLst>
              <a:gd name="T0" fmla="*/ 2147483647 w 584"/>
              <a:gd name="T1" fmla="*/ 0 h 919"/>
              <a:gd name="T2" fmla="*/ 2147483647 w 584"/>
              <a:gd name="T3" fmla="*/ 2147483647 h 919"/>
              <a:gd name="T4" fmla="*/ 2147483647 w 584"/>
              <a:gd name="T5" fmla="*/ 2147483647 h 919"/>
              <a:gd name="T6" fmla="*/ 2147483647 w 584"/>
              <a:gd name="T7" fmla="*/ 2147483647 h 919"/>
              <a:gd name="T8" fmla="*/ 2147483647 w 584"/>
              <a:gd name="T9" fmla="*/ 2147483647 h 919"/>
              <a:gd name="T10" fmla="*/ 2147483647 w 584"/>
              <a:gd name="T11" fmla="*/ 2147483647 h 919"/>
              <a:gd name="T12" fmla="*/ 2147483647 w 584"/>
              <a:gd name="T13" fmla="*/ 2147483647 h 919"/>
              <a:gd name="T14" fmla="*/ 2147483647 w 584"/>
              <a:gd name="T15" fmla="*/ 2147483647 h 919"/>
              <a:gd name="T16" fmla="*/ 0 w 584"/>
              <a:gd name="T17" fmla="*/ 2147483647 h 9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4"/>
              <a:gd name="T28" fmla="*/ 0 h 919"/>
              <a:gd name="T29" fmla="*/ 584 w 584"/>
              <a:gd name="T30" fmla="*/ 919 h 9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4" h="919">
                <a:moveTo>
                  <a:pt x="584" y="0"/>
                </a:moveTo>
                <a:cubicBezTo>
                  <a:pt x="581" y="73"/>
                  <a:pt x="580" y="146"/>
                  <a:pt x="576" y="219"/>
                </a:cubicBezTo>
                <a:cubicBezTo>
                  <a:pt x="571" y="326"/>
                  <a:pt x="552" y="453"/>
                  <a:pt x="503" y="551"/>
                </a:cubicBezTo>
                <a:cubicBezTo>
                  <a:pt x="486" y="584"/>
                  <a:pt x="458" y="618"/>
                  <a:pt x="438" y="649"/>
                </a:cubicBezTo>
                <a:cubicBezTo>
                  <a:pt x="410" y="692"/>
                  <a:pt x="393" y="729"/>
                  <a:pt x="340" y="746"/>
                </a:cubicBezTo>
                <a:cubicBezTo>
                  <a:pt x="313" y="737"/>
                  <a:pt x="286" y="731"/>
                  <a:pt x="259" y="722"/>
                </a:cubicBezTo>
                <a:cubicBezTo>
                  <a:pt x="212" y="672"/>
                  <a:pt x="145" y="709"/>
                  <a:pt x="113" y="754"/>
                </a:cubicBezTo>
                <a:cubicBezTo>
                  <a:pt x="96" y="804"/>
                  <a:pt x="54" y="854"/>
                  <a:pt x="16" y="892"/>
                </a:cubicBezTo>
                <a:cubicBezTo>
                  <a:pt x="7" y="919"/>
                  <a:pt x="16" y="916"/>
                  <a:pt x="0" y="91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8377" name="Rectangle 2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</a:t>
            </a:r>
          </a:p>
        </p:txBody>
      </p:sp>
      <p:sp>
        <p:nvSpPr>
          <p:cNvPr id="58378" name="Line 21"/>
          <p:cNvSpPr>
            <a:spLocks noChangeShapeType="1"/>
          </p:cNvSpPr>
          <p:nvPr/>
        </p:nvSpPr>
        <p:spPr bwMode="auto">
          <a:xfrm>
            <a:off x="5867400" y="4343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8379" name="Text Box 22"/>
          <p:cNvSpPr txBox="1">
            <a:spLocks noChangeArrowheads="1"/>
          </p:cNvSpPr>
          <p:nvPr/>
        </p:nvSpPr>
        <p:spPr bwMode="auto">
          <a:xfrm>
            <a:off x="5688013" y="19208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pic>
        <p:nvPicPr>
          <p:cNvPr id="15" name="Picture 14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3876675"/>
            <a:ext cx="4559300" cy="2981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Book Stacking 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0" y="3876675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4559300" y="3875088"/>
            <a:ext cx="0" cy="298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Rectangle 12"/>
          <p:cNvSpPr>
            <a:spLocks noChangeArrowheads="1"/>
          </p:cNvSpPr>
          <p:nvPr/>
        </p:nvSpPr>
        <p:spPr bwMode="auto">
          <a:xfrm>
            <a:off x="2601913" y="3424238"/>
            <a:ext cx="3760787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14"/>
          <p:cNvSpPr>
            <a:spLocks noChangeArrowheads="1"/>
          </p:cNvSpPr>
          <p:nvPr/>
        </p:nvSpPr>
        <p:spPr bwMode="auto">
          <a:xfrm>
            <a:off x="4503738" y="3570288"/>
            <a:ext cx="103187" cy="1031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Line 15"/>
          <p:cNvSpPr>
            <a:spLocks noChangeShapeType="1"/>
          </p:cNvSpPr>
          <p:nvPr/>
        </p:nvSpPr>
        <p:spPr bwMode="auto">
          <a:xfrm>
            <a:off x="6362700" y="3863975"/>
            <a:ext cx="0" cy="90011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Text Box 18"/>
          <p:cNvSpPr txBox="1">
            <a:spLocks noChangeArrowheads="1"/>
          </p:cNvSpPr>
          <p:nvPr/>
        </p:nvSpPr>
        <p:spPr bwMode="auto">
          <a:xfrm>
            <a:off x="5280025" y="4014788"/>
            <a:ext cx="369888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1</a:t>
            </a:r>
          </a:p>
          <a:p>
            <a:r>
              <a:rPr lang="en-US" sz="2400">
                <a:latin typeface="Comic Sans MS" pitchFamily="66" charset="0"/>
              </a:rPr>
              <a:t>2</a:t>
            </a:r>
          </a:p>
        </p:txBody>
      </p:sp>
      <p:sp>
        <p:nvSpPr>
          <p:cNvPr id="59402" name="Line 19"/>
          <p:cNvSpPr>
            <a:spLocks noChangeShapeType="1"/>
          </p:cNvSpPr>
          <p:nvPr/>
        </p:nvSpPr>
        <p:spPr bwMode="auto">
          <a:xfrm>
            <a:off x="5257800" y="441960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20"/>
          <p:cNvSpPr>
            <a:spLocks noChangeShapeType="1"/>
          </p:cNvSpPr>
          <p:nvPr/>
        </p:nvSpPr>
        <p:spPr bwMode="auto">
          <a:xfrm>
            <a:off x="5756275" y="4418013"/>
            <a:ext cx="566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21"/>
          <p:cNvSpPr>
            <a:spLocks noChangeShapeType="1"/>
          </p:cNvSpPr>
          <p:nvPr/>
        </p:nvSpPr>
        <p:spPr bwMode="auto">
          <a:xfrm flipH="1">
            <a:off x="4568825" y="4429125"/>
            <a:ext cx="554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Freeform 22"/>
          <p:cNvSpPr>
            <a:spLocks/>
          </p:cNvSpPr>
          <p:nvPr/>
        </p:nvSpPr>
        <p:spPr bwMode="auto">
          <a:xfrm>
            <a:off x="4559300" y="2165350"/>
            <a:ext cx="1674813" cy="1403350"/>
          </a:xfrm>
          <a:custGeom>
            <a:avLst/>
            <a:gdLst>
              <a:gd name="T0" fmla="*/ 2147483647 w 1055"/>
              <a:gd name="T1" fmla="*/ 0 h 884"/>
              <a:gd name="T2" fmla="*/ 2147483647 w 1055"/>
              <a:gd name="T3" fmla="*/ 2147483647 h 884"/>
              <a:gd name="T4" fmla="*/ 2147483647 w 1055"/>
              <a:gd name="T5" fmla="*/ 2147483647 h 884"/>
              <a:gd name="T6" fmla="*/ 2147483647 w 1055"/>
              <a:gd name="T7" fmla="*/ 2147483647 h 884"/>
              <a:gd name="T8" fmla="*/ 2147483647 w 1055"/>
              <a:gd name="T9" fmla="*/ 2147483647 h 884"/>
              <a:gd name="T10" fmla="*/ 2147483647 w 1055"/>
              <a:gd name="T11" fmla="*/ 2147483647 h 884"/>
              <a:gd name="T12" fmla="*/ 2147483647 w 1055"/>
              <a:gd name="T13" fmla="*/ 2147483647 h 884"/>
              <a:gd name="T14" fmla="*/ 2147483647 w 1055"/>
              <a:gd name="T15" fmla="*/ 2147483647 h 884"/>
              <a:gd name="T16" fmla="*/ 2147483647 w 1055"/>
              <a:gd name="T17" fmla="*/ 2147483647 h 884"/>
              <a:gd name="T18" fmla="*/ 2147483647 w 1055"/>
              <a:gd name="T19" fmla="*/ 2147483647 h 884"/>
              <a:gd name="T20" fmla="*/ 2147483647 w 1055"/>
              <a:gd name="T21" fmla="*/ 2147483647 h 884"/>
              <a:gd name="T22" fmla="*/ 2147483647 w 1055"/>
              <a:gd name="T23" fmla="*/ 2147483647 h 884"/>
              <a:gd name="T24" fmla="*/ 2147483647 w 1055"/>
              <a:gd name="T25" fmla="*/ 2147483647 h 884"/>
              <a:gd name="T26" fmla="*/ 2147483647 w 1055"/>
              <a:gd name="T27" fmla="*/ 2147483647 h 884"/>
              <a:gd name="T28" fmla="*/ 2147483647 w 1055"/>
              <a:gd name="T29" fmla="*/ 2147483647 h 884"/>
              <a:gd name="T30" fmla="*/ 2147483647 w 1055"/>
              <a:gd name="T31" fmla="*/ 2147483647 h 884"/>
              <a:gd name="T32" fmla="*/ 2147483647 w 1055"/>
              <a:gd name="T33" fmla="*/ 2147483647 h 884"/>
              <a:gd name="T34" fmla="*/ 2147483647 w 1055"/>
              <a:gd name="T35" fmla="*/ 2147483647 h 884"/>
              <a:gd name="T36" fmla="*/ 0 w 1055"/>
              <a:gd name="T37" fmla="*/ 2147483647 h 88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55"/>
              <a:gd name="T58" fmla="*/ 0 h 884"/>
              <a:gd name="T59" fmla="*/ 1055 w 1055"/>
              <a:gd name="T60" fmla="*/ 884 h 88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55" h="884">
                <a:moveTo>
                  <a:pt x="1055" y="0"/>
                </a:moveTo>
                <a:cubicBezTo>
                  <a:pt x="997" y="38"/>
                  <a:pt x="949" y="90"/>
                  <a:pt x="909" y="146"/>
                </a:cubicBezTo>
                <a:cubicBezTo>
                  <a:pt x="869" y="202"/>
                  <a:pt x="918" y="155"/>
                  <a:pt x="868" y="211"/>
                </a:cubicBezTo>
                <a:cubicBezTo>
                  <a:pt x="842" y="240"/>
                  <a:pt x="814" y="272"/>
                  <a:pt x="787" y="300"/>
                </a:cubicBezTo>
                <a:cubicBezTo>
                  <a:pt x="777" y="330"/>
                  <a:pt x="757" y="341"/>
                  <a:pt x="738" y="365"/>
                </a:cubicBezTo>
                <a:cubicBezTo>
                  <a:pt x="680" y="438"/>
                  <a:pt x="716" y="421"/>
                  <a:pt x="665" y="438"/>
                </a:cubicBezTo>
                <a:cubicBezTo>
                  <a:pt x="636" y="467"/>
                  <a:pt x="606" y="489"/>
                  <a:pt x="568" y="503"/>
                </a:cubicBezTo>
                <a:cubicBezTo>
                  <a:pt x="512" y="493"/>
                  <a:pt x="504" y="487"/>
                  <a:pt x="479" y="438"/>
                </a:cubicBezTo>
                <a:cubicBezTo>
                  <a:pt x="487" y="368"/>
                  <a:pt x="495" y="298"/>
                  <a:pt x="527" y="235"/>
                </a:cubicBezTo>
                <a:cubicBezTo>
                  <a:pt x="524" y="202"/>
                  <a:pt x="528" y="169"/>
                  <a:pt x="519" y="137"/>
                </a:cubicBezTo>
                <a:cubicBezTo>
                  <a:pt x="511" y="108"/>
                  <a:pt x="459" y="124"/>
                  <a:pt x="430" y="129"/>
                </a:cubicBezTo>
                <a:cubicBezTo>
                  <a:pt x="383" y="137"/>
                  <a:pt x="339" y="160"/>
                  <a:pt x="300" y="186"/>
                </a:cubicBezTo>
                <a:cubicBezTo>
                  <a:pt x="285" y="206"/>
                  <a:pt x="264" y="222"/>
                  <a:pt x="251" y="243"/>
                </a:cubicBezTo>
                <a:cubicBezTo>
                  <a:pt x="232" y="273"/>
                  <a:pt x="223" y="309"/>
                  <a:pt x="203" y="340"/>
                </a:cubicBezTo>
                <a:cubicBezTo>
                  <a:pt x="188" y="386"/>
                  <a:pt x="175" y="424"/>
                  <a:pt x="146" y="462"/>
                </a:cubicBezTo>
                <a:cubicBezTo>
                  <a:pt x="136" y="491"/>
                  <a:pt x="127" y="514"/>
                  <a:pt x="105" y="535"/>
                </a:cubicBezTo>
                <a:cubicBezTo>
                  <a:pt x="95" y="574"/>
                  <a:pt x="89" y="591"/>
                  <a:pt x="65" y="624"/>
                </a:cubicBezTo>
                <a:cubicBezTo>
                  <a:pt x="56" y="652"/>
                  <a:pt x="41" y="677"/>
                  <a:pt x="32" y="705"/>
                </a:cubicBezTo>
                <a:cubicBezTo>
                  <a:pt x="22" y="764"/>
                  <a:pt x="0" y="823"/>
                  <a:pt x="0" y="88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1066800" y="1836738"/>
            <a:ext cx="2395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>
                <a:latin typeface="Comic Sans MS" pitchFamily="66" charset="0"/>
              </a:rPr>
              <a:t>One book</a:t>
            </a:r>
          </a:p>
        </p:txBody>
      </p:sp>
      <p:sp>
        <p:nvSpPr>
          <p:cNvPr id="59407" name="Line 25"/>
          <p:cNvSpPr>
            <a:spLocks noChangeShapeType="1"/>
          </p:cNvSpPr>
          <p:nvPr/>
        </p:nvSpPr>
        <p:spPr bwMode="auto">
          <a:xfrm>
            <a:off x="4572000" y="3657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Text Box 26"/>
          <p:cNvSpPr txBox="1">
            <a:spLocks noChangeArrowheads="1"/>
          </p:cNvSpPr>
          <p:nvPr/>
        </p:nvSpPr>
        <p:spPr bwMode="auto">
          <a:xfrm>
            <a:off x="5383213" y="1387475"/>
            <a:ext cx="2008187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>
                <a:latin typeface="Comic Sans MS" pitchFamily="66" charset="0"/>
              </a:rPr>
              <a:t>book center</a:t>
            </a:r>
          </a:p>
          <a:p>
            <a:r>
              <a:rPr lang="en-US" sz="2400">
                <a:latin typeface="Comic Sans MS" pitchFamily="66" charset="0"/>
              </a:rPr>
              <a:t>of mass</a:t>
            </a:r>
          </a:p>
        </p:txBody>
      </p:sp>
      <p:sp useBgFill="1"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52400" y="1371600"/>
            <a:ext cx="3921266" cy="193899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balances if </a:t>
            </a:r>
            <a:endParaRPr lang="en-US" sz="4000" dirty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center of mass </a:t>
            </a:r>
            <a:endParaRPr lang="en-US" sz="4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4000" dirty="0" smtClean="0">
                <a:solidFill>
                  <a:srgbClr val="006600"/>
                </a:solidFill>
                <a:latin typeface="Comic Sans MS" pitchFamily="66" charset="0"/>
              </a:rPr>
              <a:t>over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table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3978" y="4800600"/>
            <a:ext cx="4436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1-book overhang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84831"/>
              </p:ext>
            </p:extLst>
          </p:nvPr>
        </p:nvGraphicFramePr>
        <p:xfrm>
          <a:off x="6172200" y="5257800"/>
          <a:ext cx="889000" cy="143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292100" imgH="469900" progId="Equation.DSMT4">
                  <p:embed/>
                </p:oleObj>
              </mc:Choice>
              <mc:Fallback>
                <p:oleObj name="Equation" r:id="rId5" imgW="292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200" y="5257800"/>
                        <a:ext cx="889000" cy="143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Text Box 14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0429" name="Text Box 15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0430" name="Text Box 16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7" name="Picture 16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286000" y="4572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429000" y="36576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105400" y="19812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5867400" y="1524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0" name="Line 9"/>
          <p:cNvSpPr>
            <a:spLocks noChangeShapeType="1"/>
          </p:cNvSpPr>
          <p:nvPr/>
        </p:nvSpPr>
        <p:spPr bwMode="auto">
          <a:xfrm flipV="1">
            <a:off x="34290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V="1">
            <a:off x="63246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7239000" y="4654550"/>
            <a:ext cx="16478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pitchFamily="66" charset="0"/>
              </a:rPr>
              <a:t>center</a:t>
            </a:r>
          </a:p>
          <a:p>
            <a:pPr eaLnBrk="0" hangingPunct="0"/>
            <a:r>
              <a:rPr lang="en-US" sz="3200">
                <a:latin typeface="Comic Sans MS" pitchFamily="66" charset="0"/>
              </a:rPr>
              <a:t>of mass</a:t>
            </a:r>
          </a:p>
        </p:txBody>
      </p:sp>
      <p:sp>
        <p:nvSpPr>
          <p:cNvPr id="61453" name="Oval 12"/>
          <p:cNvSpPr>
            <a:spLocks noChangeArrowheads="1"/>
          </p:cNvSpPr>
          <p:nvPr/>
        </p:nvSpPr>
        <p:spPr bwMode="auto">
          <a:xfrm>
            <a:off x="5334000" y="2971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454" name="Freeform 13"/>
          <p:cNvSpPr>
            <a:spLocks/>
          </p:cNvSpPr>
          <p:nvPr/>
        </p:nvSpPr>
        <p:spPr bwMode="auto">
          <a:xfrm>
            <a:off x="5562600" y="3048000"/>
            <a:ext cx="2286000" cy="1752600"/>
          </a:xfrm>
          <a:custGeom>
            <a:avLst/>
            <a:gdLst>
              <a:gd name="T0" fmla="*/ 2147483647 w 1440"/>
              <a:gd name="T1" fmla="*/ 2147483647 h 1104"/>
              <a:gd name="T2" fmla="*/ 2147483647 w 1440"/>
              <a:gd name="T3" fmla="*/ 2147483647 h 1104"/>
              <a:gd name="T4" fmla="*/ 0 w 1440"/>
              <a:gd name="T5" fmla="*/ 0 h 1104"/>
              <a:gd name="T6" fmla="*/ 0 60000 65536"/>
              <a:gd name="T7" fmla="*/ 0 60000 65536"/>
              <a:gd name="T8" fmla="*/ 0 60000 65536"/>
              <a:gd name="T9" fmla="*/ 0 w 1440"/>
              <a:gd name="T10" fmla="*/ 0 h 1104"/>
              <a:gd name="T11" fmla="*/ 1440 w 144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04">
                <a:moveTo>
                  <a:pt x="1440" y="1104"/>
                </a:moveTo>
                <a:cubicBezTo>
                  <a:pt x="1440" y="788"/>
                  <a:pt x="1440" y="472"/>
                  <a:pt x="1200" y="288"/>
                </a:cubicBezTo>
                <a:cubicBezTo>
                  <a:pt x="960" y="104"/>
                  <a:pt x="200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>
            <a:off x="5410200" y="31242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7162800" y="1447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6324600" y="19812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3581400" y="44958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21" name="Picture 20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0" y="5029200"/>
            <a:ext cx="4572000" cy="1828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</a:t>
            </a:r>
            <a:r>
              <a:rPr lang="en-US" i="1" smtClean="0"/>
              <a:t> </a:t>
            </a:r>
            <a:r>
              <a:rPr lang="en-US" smtClean="0"/>
              <a:t>books</a:t>
            </a:r>
            <a:endParaRPr lang="en-US" i="1" smtClean="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 rot="460710">
            <a:off x="2362200" y="4495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 rot="460710">
            <a:off x="2819400" y="4114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 rot="460710">
            <a:off x="3429000" y="37338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2" name="Rectangle 7"/>
          <p:cNvSpPr>
            <a:spLocks noChangeArrowheads="1"/>
          </p:cNvSpPr>
          <p:nvPr/>
        </p:nvSpPr>
        <p:spPr bwMode="auto">
          <a:xfrm rot="460710">
            <a:off x="5334000" y="2286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3" name="Rectangle 8"/>
          <p:cNvSpPr>
            <a:spLocks noChangeArrowheads="1"/>
          </p:cNvSpPr>
          <p:nvPr/>
        </p:nvSpPr>
        <p:spPr bwMode="auto">
          <a:xfrm rot="460710">
            <a:off x="5808303" y="1905000"/>
            <a:ext cx="2903538" cy="450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 rot="457451" flipV="1">
            <a:off x="3581400" y="2438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 rot="457451" flipV="1">
            <a:off x="6400800" y="2819400"/>
            <a:ext cx="1676400" cy="12192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Oval 12"/>
          <p:cNvSpPr>
            <a:spLocks noChangeArrowheads="1"/>
          </p:cNvSpPr>
          <p:nvPr/>
        </p:nvSpPr>
        <p:spPr bwMode="auto">
          <a:xfrm rot="427501">
            <a:off x="5715000" y="3124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2477" name="Line 14"/>
          <p:cNvSpPr>
            <a:spLocks noChangeShapeType="1"/>
          </p:cNvSpPr>
          <p:nvPr/>
        </p:nvSpPr>
        <p:spPr bwMode="auto">
          <a:xfrm>
            <a:off x="5791200" y="32766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16"/>
          <p:cNvSpPr txBox="1">
            <a:spLocks noChangeArrowheads="1"/>
          </p:cNvSpPr>
          <p:nvPr/>
        </p:nvSpPr>
        <p:spPr bwMode="auto">
          <a:xfrm rot="597037">
            <a:off x="7086600" y="1828800"/>
            <a:ext cx="355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1</a:t>
            </a:r>
          </a:p>
        </p:txBody>
      </p:sp>
      <p:sp>
        <p:nvSpPr>
          <p:cNvPr id="62480" name="Text Box 17"/>
          <p:cNvSpPr txBox="1">
            <a:spLocks noChangeArrowheads="1"/>
          </p:cNvSpPr>
          <p:nvPr/>
        </p:nvSpPr>
        <p:spPr bwMode="auto">
          <a:xfrm rot="404420">
            <a:off x="6365875" y="2209800"/>
            <a:ext cx="415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2</a:t>
            </a:r>
          </a:p>
        </p:txBody>
      </p:sp>
      <p:sp>
        <p:nvSpPr>
          <p:cNvPr id="62481" name="Text Box 18"/>
          <p:cNvSpPr txBox="1">
            <a:spLocks noChangeArrowheads="1"/>
          </p:cNvSpPr>
          <p:nvPr/>
        </p:nvSpPr>
        <p:spPr bwMode="auto">
          <a:xfrm rot="659130">
            <a:off x="3581400" y="4419600"/>
            <a:ext cx="3841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000">
                <a:latin typeface="Comic Sans MS" pitchFamily="66" charset="0"/>
              </a:rPr>
              <a:t>n</a:t>
            </a:r>
          </a:p>
        </p:txBody>
      </p:sp>
      <p:pic>
        <p:nvPicPr>
          <p:cNvPr id="19" name="Picture 18" descr="license.im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9.2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2.1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.9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368</Words>
  <Application>Microsoft Macintosh PowerPoint</Application>
  <PresentationFormat>On-screen Show (4:3)</PresentationFormat>
  <Paragraphs>130</Paragraphs>
  <Slides>20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Default Design</vt:lpstr>
      <vt:lpstr>Equation</vt:lpstr>
      <vt:lpstr>PowerPoint Presentation</vt:lpstr>
      <vt:lpstr>Book Stacking</vt:lpstr>
      <vt:lpstr>Book Stacking</vt:lpstr>
      <vt:lpstr>Book Stacking</vt:lpstr>
      <vt:lpstr>Book Stacking</vt:lpstr>
      <vt:lpstr>Book Stacking </vt:lpstr>
      <vt:lpstr>n books</vt:lpstr>
      <vt:lpstr>n books</vt:lpstr>
      <vt:lpstr>n books</vt:lpstr>
      <vt:lpstr>n books</vt:lpstr>
      <vt:lpstr>n+1 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n+1 books</vt:lpstr>
      <vt:lpstr>n+1 books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423</cp:revision>
  <cp:lastPrinted>2012-04-06T14:24:42Z</cp:lastPrinted>
  <dcterms:created xsi:type="dcterms:W3CDTF">2011-04-03T16:42:20Z</dcterms:created>
  <dcterms:modified xsi:type="dcterms:W3CDTF">2013-04-08T12:50:57Z</dcterms:modified>
</cp:coreProperties>
</file>