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ags/tag4.xml" ContentType="application/vnd.openxmlformats-officedocument.presentationml.tags+xml"/>
  <Override PartName="/ppt/embeddings/oleObject3.bin" ContentType="application/vnd.openxmlformats-officedocument.oleObject"/>
  <Override PartName="/ppt/tags/tag5.xml" ContentType="application/vnd.openxmlformats-officedocument.presentationml.tags+xml"/>
  <Override PartName="/ppt/embeddings/oleObject4.bin" ContentType="application/vnd.openxmlformats-officedocument.oleObject"/>
  <Override PartName="/ppt/tags/tag6.xml" ContentType="application/vnd.openxmlformats-officedocument.presentationml.tags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tags/tag7.xml" ContentType="application/vnd.openxmlformats-officedocument.presentationml.tags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14.bin" ContentType="application/vnd.openxmlformats-officedocument.oleObject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tags/tag16.xml" ContentType="application/vnd.openxmlformats-officedocument.presentationml.tags+xml"/>
  <Override PartName="/ppt/notesSlides/notesSlide11.xml" ContentType="application/vnd.openxmlformats-officedocument.presentationml.notesSlide+xml"/>
  <Override PartName="/ppt/tags/tag17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64" r:id="rId2"/>
  </p:sldMasterIdLst>
  <p:notesMasterIdLst>
    <p:notesMasterId r:id="rId21"/>
  </p:notesMasterIdLst>
  <p:handoutMasterIdLst>
    <p:handoutMasterId r:id="rId22"/>
  </p:handoutMasterIdLst>
  <p:sldIdLst>
    <p:sldId id="257" r:id="rId3"/>
    <p:sldId id="360" r:id="rId4"/>
    <p:sldId id="381" r:id="rId5"/>
    <p:sldId id="377" r:id="rId6"/>
    <p:sldId id="383" r:id="rId7"/>
    <p:sldId id="384" r:id="rId8"/>
    <p:sldId id="379" r:id="rId9"/>
    <p:sldId id="389" r:id="rId10"/>
    <p:sldId id="362" r:id="rId11"/>
    <p:sldId id="382" r:id="rId12"/>
    <p:sldId id="348" r:id="rId13"/>
    <p:sldId id="390" r:id="rId14"/>
    <p:sldId id="395" r:id="rId15"/>
    <p:sldId id="396" r:id="rId16"/>
    <p:sldId id="397" r:id="rId17"/>
    <p:sldId id="388" r:id="rId18"/>
    <p:sldId id="387" r:id="rId19"/>
    <p:sldId id="349" r:id="rId20"/>
  </p:sldIdLst>
  <p:sldSz cx="9144000" cy="6858000" type="screen4x3"/>
  <p:notesSz cx="9601200" cy="73152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9BB"/>
    <a:srgbClr val="F50802"/>
    <a:srgbClr val="BC34AA"/>
    <a:srgbClr val="0000FF"/>
    <a:srgbClr val="008000"/>
    <a:srgbClr val="9933FF"/>
    <a:srgbClr val="9751CB"/>
    <a:srgbClr val="C0E399"/>
    <a:srgbClr val="E45ECA"/>
    <a:srgbClr val="EFE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78" autoAdjust="0"/>
    <p:restoredTop sz="94617" autoAdjust="0"/>
  </p:normalViewPr>
  <p:slideViewPr>
    <p:cSldViewPr snapToGrid="0" showGuides="1">
      <p:cViewPr varScale="1">
        <p:scale>
          <a:sx n="146" d="100"/>
          <a:sy n="146" d="100"/>
        </p:scale>
        <p:origin x="-600" y="-112"/>
      </p:cViewPr>
      <p:guideLst>
        <p:guide orient="horz" pos="2153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image" Target="../media/image3.emf"/><Relationship Id="rId2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1824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9018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  <a:cs typeface="Arial"/>
              </a:rPr>
              <a:t>Copyright </a:t>
            </a:r>
            <a:r>
              <a:rPr lang="en-US" i="1" dirty="0">
                <a:solidFill>
                  <a:srgbClr val="000000"/>
                </a:solidFill>
                <a:cs typeface="Arial"/>
              </a:rPr>
              <a:t>©</a:t>
            </a:r>
            <a:r>
              <a:rPr lang="en-US" dirty="0">
                <a:solidFill>
                  <a:srgbClr val="000000"/>
                </a:solidFill>
                <a:cs typeface="Arial"/>
              </a:rPr>
              <a:t> Albert R. Meyer, 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>2009</a:t>
            </a:r>
            <a:r>
              <a:rPr lang="en-US" sz="1200" dirty="0" smtClean="0">
                <a:solidFill>
                  <a:srgbClr val="000000"/>
                </a:solidFill>
                <a:cs typeface="Arial"/>
              </a:rPr>
              <a:t>. </a:t>
            </a:r>
            <a:r>
              <a:rPr lang="en-US" dirty="0">
                <a:solidFill>
                  <a:srgbClr val="000000"/>
                </a:solidFill>
                <a:cs typeface="Arial"/>
              </a:rPr>
              <a:t>All rights reserved.</a:t>
            </a:r>
            <a:endParaRPr lang="en-US" sz="140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963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166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9255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8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865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theme" Target="../theme/theme2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38983" y="6606746"/>
            <a:ext cx="9542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Cantor.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89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March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4, 2013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  <p:sldLayoutId id="2147483663" r:id="rId7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821849" y="6515100"/>
            <a:ext cx="12713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  <a:cs typeface="Arial"/>
              </a:rPr>
              <a:t>     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t>Cantor.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17317" y="6505107"/>
            <a:ext cx="3281857" cy="35289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t>Albert R Meyer,         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t>March 4, 2013</a:t>
            </a:r>
            <a:endParaRPr lang="en-US" sz="1200" dirty="0">
              <a:solidFill>
                <a:srgbClr val="000000"/>
              </a:solidFill>
              <a:latin typeface="Comic Sans MS" pitchFamily="66" charset="0"/>
              <a:cs typeface="Arial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4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71" r:id="rId4"/>
    <p:sldLayoutId id="2147483672" r:id="rId5"/>
    <p:sldLayoutId id="2147483674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2.xml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14.emf"/><Relationship Id="rId9" Type="http://schemas.openxmlformats.org/officeDocument/2006/relationships/oleObject" Target="../embeddings/oleObject17.bin"/><Relationship Id="rId10" Type="http://schemas.openxmlformats.org/officeDocument/2006/relationships/image" Target="../media/image15.emf"/><Relationship Id="rId1" Type="http://schemas.openxmlformats.org/officeDocument/2006/relationships/vmlDrawing" Target="../drawings/vmlDrawing8.vml"/><Relationship Id="rId2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4.vml"/><Relationship Id="rId2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0.emf"/><Relationship Id="rId10" Type="http://schemas.openxmlformats.org/officeDocument/2006/relationships/oleObject" Target="../embeddings/oleObject13.bin"/><Relationship Id="rId11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09436" y="1663279"/>
            <a:ext cx="8947354" cy="362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96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Uncountable </a:t>
            </a:r>
          </a:p>
          <a:p>
            <a:pPr algn="ctr">
              <a:defRPr/>
            </a:pPr>
            <a:r>
              <a:rPr lang="en-US" sz="96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Sets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000000"/>
                </a:solidFill>
              </a:rPr>
              <a:t>Cantor’s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833" y="1585927"/>
            <a:ext cx="7495509" cy="3648046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A  </a:t>
            </a:r>
            <a:r>
              <a:rPr lang="en-US" sz="5400" dirty="0">
                <a:solidFill>
                  <a:srgbClr val="9751CB"/>
                </a:solidFill>
                <a:latin typeface="Comic Sans MS"/>
              </a:rPr>
              <a:t>strict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  pow(A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)</a:t>
            </a:r>
          </a:p>
          <a:p>
            <a:r>
              <a:rPr lang="en-US" sz="5400" dirty="0" smtClean="0"/>
              <a:t>for every </a:t>
            </a:r>
            <a:r>
              <a:rPr lang="en-US" sz="5400" dirty="0"/>
              <a:t>set,</a:t>
            </a:r>
            <a:r>
              <a:rPr lang="en-US" sz="5400" dirty="0">
                <a:solidFill>
                  <a:srgbClr val="0000FF"/>
                </a:solidFill>
              </a:rPr>
              <a:t> A</a:t>
            </a:r>
          </a:p>
          <a:p>
            <a:r>
              <a:rPr lang="en-US" sz="5400" dirty="0" smtClean="0"/>
              <a:t>(</a:t>
            </a:r>
            <a:r>
              <a:rPr lang="en-US" sz="5400" dirty="0"/>
              <a:t>finite or infinite</a:t>
            </a:r>
            <a:r>
              <a:rPr lang="en-US" sz="5400" dirty="0" smtClean="0"/>
              <a:t>)</a:t>
            </a:r>
            <a:endParaRPr lang="en-US" sz="5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453292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58" y="2280387"/>
            <a:ext cx="8938341" cy="3983461"/>
          </a:xfrm>
        </p:spPr>
        <p:txBody>
          <a:bodyPr/>
          <a:lstStyle/>
          <a:p>
            <a:r>
              <a:rPr lang="en-US" dirty="0" smtClean="0"/>
              <a:t>Define a subset of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dirty="0" smtClean="0">
                <a:solidFill>
                  <a:srgbClr val="000000"/>
                </a:solidFill>
              </a:rPr>
              <a:t>tha</a:t>
            </a:r>
            <a:r>
              <a:rPr lang="en-US" dirty="0" smtClean="0"/>
              <a:t>t is not in </a:t>
            </a:r>
          </a:p>
          <a:p>
            <a:r>
              <a:rPr lang="en-US" dirty="0" smtClean="0"/>
              <a:t>the range of </a:t>
            </a:r>
            <a:r>
              <a:rPr lang="en-US" dirty="0" smtClean="0">
                <a:solidFill>
                  <a:srgbClr val="0000FF"/>
                </a:solidFill>
              </a:rPr>
              <a:t>f</a:t>
            </a:r>
            <a:r>
              <a:rPr lang="en-US" dirty="0" smtClean="0"/>
              <a:t>: namely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sz="4800" dirty="0" smtClean="0">
                <a:solidFill>
                  <a:srgbClr val="0000FF"/>
                </a:solidFill>
              </a:rPr>
              <a:t>D::= {a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| a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4800" dirty="0" smtClean="0">
                <a:solidFill>
                  <a:srgbClr val="0000FF"/>
                </a:solidFill>
              </a:rPr>
              <a:t> f(a)}</a:t>
            </a:r>
            <a:endParaRPr lang="en-US" dirty="0"/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Now                        since it differs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from set </a:t>
            </a:r>
            <a:r>
              <a:rPr lang="en-US" dirty="0" smtClean="0">
                <a:solidFill>
                  <a:srgbClr val="0000FF"/>
                </a:solidFill>
              </a:rPr>
              <a:t>f(a)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at element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!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073725"/>
              </p:ext>
            </p:extLst>
          </p:nvPr>
        </p:nvGraphicFramePr>
        <p:xfrm>
          <a:off x="1395003" y="4671389"/>
          <a:ext cx="3348376" cy="861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3" name="Equation" r:id="rId5" imgW="889000" imgH="228600" progId="Equation.DSMT4">
                  <p:embed/>
                </p:oleObj>
              </mc:Choice>
              <mc:Fallback>
                <p:oleObj name="Equation" r:id="rId5" imgW="889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5003" y="4671389"/>
                        <a:ext cx="3348376" cy="8610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smtClean="0">
                <a:solidFill>
                  <a:srgbClr val="9933FF"/>
                </a:solidFill>
              </a:rPr>
              <a:t>strict</a:t>
            </a:r>
            <a:r>
              <a:rPr lang="en-US" sz="4000" b="0" dirty="0" smtClean="0">
                <a:solidFill>
                  <a:srgbClr val="0000FF"/>
                </a:solidFill>
              </a:rPr>
              <a:t> </a:t>
            </a:r>
            <a:r>
              <a:rPr lang="en-US" sz="4000" b="0" dirty="0" smtClean="0">
                <a:solidFill>
                  <a:srgbClr val="0000FF"/>
                </a:solidFill>
              </a:rPr>
              <a:t>Pow(A</a:t>
            </a:r>
            <a:r>
              <a:rPr lang="en-US" sz="4000" b="0" dirty="0" smtClean="0">
                <a:solidFill>
                  <a:srgbClr val="0000FF"/>
                </a:solidFill>
              </a:rPr>
              <a:t>)</a:t>
            </a:r>
            <a:endParaRPr lang="en-US" sz="4000" b="0" dirty="0">
              <a:solidFill>
                <a:srgbClr val="0000FF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42" y="2299778"/>
            <a:ext cx="8800728" cy="1975717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   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 smtClean="0">
                <a:solidFill>
                  <a:srgbClr val="0000FF"/>
                </a:solidFill>
              </a:rPr>
              <a:t>D      </a:t>
            </a:r>
            <a:r>
              <a:rPr lang="en-US" sz="4400" dirty="0" smtClean="0">
                <a:solidFill>
                  <a:srgbClr val="000000"/>
                </a:solidFill>
              </a:rPr>
              <a:t>IFF</a:t>
            </a:r>
            <a:r>
              <a:rPr lang="en-US" sz="5400" dirty="0" smtClean="0">
                <a:solidFill>
                  <a:srgbClr val="000000"/>
                </a:solidFill>
              </a:rPr>
              <a:t>  </a:t>
            </a:r>
            <a:r>
              <a:rPr lang="en-US" sz="5400" dirty="0" smtClean="0">
                <a:solidFill>
                  <a:srgbClr val="0000FF"/>
                </a:solidFill>
              </a:rPr>
              <a:t> 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5400" dirty="0" smtClean="0">
                <a:solidFill>
                  <a:srgbClr val="0000FF"/>
                </a:solidFill>
              </a:rPr>
              <a:t> f(a)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for all </a:t>
            </a:r>
            <a:r>
              <a:rPr lang="en-US" sz="4800" dirty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00"/>
                </a:solidFill>
              </a:rPr>
              <a:t>by </a:t>
            </a:r>
            <a:r>
              <a:rPr lang="en-US" sz="4800" dirty="0" err="1" smtClean="0">
                <a:solidFill>
                  <a:srgbClr val="000000"/>
                </a:solidFill>
              </a:rPr>
              <a:t>def</a:t>
            </a:r>
            <a:r>
              <a:rPr lang="en-US" sz="4800" dirty="0" smtClean="0">
                <a:solidFill>
                  <a:srgbClr val="000000"/>
                </a:solidFill>
              </a:rPr>
              <a:t> of</a:t>
            </a:r>
            <a:r>
              <a:rPr lang="en-US" sz="4800" dirty="0" smtClean="0">
                <a:solidFill>
                  <a:srgbClr val="0000FF"/>
                </a:solidFill>
              </a:rPr>
              <a:t> D</a:t>
            </a:r>
            <a:r>
              <a:rPr lang="en-US" sz="4800" dirty="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46" y="4171899"/>
            <a:ext cx="8957388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spcAft>
                <a:spcPts val="600"/>
              </a:spcAft>
            </a:pP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Suppose </a:t>
            </a:r>
            <a:r>
              <a:rPr lang="en-US" sz="4800" kern="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D </a:t>
            </a:r>
            <a:r>
              <a:rPr lang="en-US" sz="4800" kern="0" dirty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 range(f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  <a:cs typeface="Comic Sans MS"/>
              </a:rPr>
              <a:t>.  That is</a:t>
            </a:r>
          </a:p>
          <a:p>
            <a:pPr>
              <a:spcAft>
                <a:spcPts val="600"/>
              </a:spcAft>
            </a:pP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   D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mic Sans MS"/>
              </a:rPr>
              <a:t>=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f(a</a:t>
            </a:r>
            <a:r>
              <a:rPr lang="en-US" sz="48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) </a:t>
            </a:r>
            <a:r>
              <a:rPr lang="en-US" sz="4800" dirty="0">
                <a:latin typeface="Comic Sans MS"/>
              </a:rPr>
              <a:t>for </a:t>
            </a:r>
            <a:r>
              <a:rPr lang="en-US" sz="4800" dirty="0" smtClean="0">
                <a:latin typeface="Comic Sans MS"/>
              </a:rPr>
              <a:t>some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>
                <a:solidFill>
                  <a:srgbClr val="F609BB"/>
                </a:solidFill>
                <a:latin typeface="Comic Sans MS"/>
              </a:rPr>
              <a:t>d </a:t>
            </a:r>
            <a:r>
              <a:rPr lang="en-US" sz="4800" dirty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A</a:t>
            </a:r>
            <a:endParaRPr lang="en-US" sz="4800" dirty="0" smtClean="0">
              <a:latin typeface="Comic Sans MS"/>
              <a:cs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smtClean="0">
                <a:solidFill>
                  <a:srgbClr val="9933FF"/>
                </a:solidFill>
              </a:rPr>
              <a:t>strict</a:t>
            </a:r>
            <a:r>
              <a:rPr lang="en-US" sz="4000" b="0" dirty="0" smtClean="0">
                <a:solidFill>
                  <a:srgbClr val="0000FF"/>
                </a:solidFill>
              </a:rPr>
              <a:t> </a:t>
            </a:r>
            <a:r>
              <a:rPr lang="en-US" sz="4000" b="0" dirty="0" smtClean="0">
                <a:solidFill>
                  <a:srgbClr val="0000FF"/>
                </a:solidFill>
              </a:rPr>
              <a:t>Pow(A</a:t>
            </a:r>
            <a:r>
              <a:rPr lang="en-US" sz="4000" b="0" dirty="0" smtClean="0">
                <a:solidFill>
                  <a:srgbClr val="0000FF"/>
                </a:solidFill>
              </a:rPr>
              <a:t>)</a:t>
            </a:r>
            <a:endParaRPr lang="en-US" sz="4000" b="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634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41" y="2299778"/>
            <a:ext cx="8849199" cy="2925827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  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f(a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)</a:t>
            </a:r>
            <a:r>
              <a:rPr lang="en-US" sz="5400" dirty="0" smtClean="0">
                <a:solidFill>
                  <a:srgbClr val="0000FF"/>
                </a:solidFill>
              </a:rPr>
              <a:t>  </a:t>
            </a:r>
            <a:r>
              <a:rPr lang="en-US" sz="4400" dirty="0" smtClean="0">
                <a:solidFill>
                  <a:srgbClr val="000000"/>
                </a:solidFill>
              </a:rPr>
              <a:t>IFF</a:t>
            </a:r>
            <a:r>
              <a:rPr lang="en-US" sz="5400" dirty="0" smtClean="0">
                <a:solidFill>
                  <a:srgbClr val="000000"/>
                </a:solidFill>
              </a:rPr>
              <a:t>  </a:t>
            </a:r>
            <a:r>
              <a:rPr lang="en-US" sz="5400" dirty="0" smtClean="0">
                <a:solidFill>
                  <a:srgbClr val="0000FF"/>
                </a:solidFill>
              </a:rPr>
              <a:t> 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5400" dirty="0" smtClean="0">
                <a:solidFill>
                  <a:srgbClr val="0000FF"/>
                </a:solidFill>
              </a:rPr>
              <a:t> f(a)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for all </a:t>
            </a:r>
            <a:r>
              <a:rPr lang="en-US" sz="4800" dirty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by </a:t>
            </a:r>
            <a:r>
              <a:rPr lang="en-US" sz="4800" dirty="0" err="1" smtClean="0">
                <a:solidFill>
                  <a:srgbClr val="0000FF"/>
                </a:solidFill>
              </a:rPr>
              <a:t>def</a:t>
            </a:r>
            <a:r>
              <a:rPr lang="en-US" sz="4800" dirty="0" smtClean="0">
                <a:solidFill>
                  <a:srgbClr val="0000FF"/>
                </a:solidFill>
              </a:rPr>
              <a:t> of D,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 smtClean="0">
                <a:solidFill>
                  <a:srgbClr val="F609BB"/>
                </a:solidFill>
                <a:latin typeface="Comic Sans MS"/>
              </a:rPr>
              <a:t>d </a:t>
            </a:r>
            <a:r>
              <a:rPr lang="en-US" sz="4800" dirty="0" smtClean="0">
                <a:latin typeface="Comic Sans MS"/>
              </a:rPr>
              <a:t>.</a:t>
            </a:r>
          </a:p>
          <a:p>
            <a:r>
              <a:rPr lang="en-US" sz="5400" dirty="0">
                <a:latin typeface="Comic Sans MS"/>
              </a:rPr>
              <a:t>Let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dirty="0">
                <a:latin typeface="Comic Sans MS"/>
              </a:rPr>
              <a:t> </a:t>
            </a:r>
            <a:r>
              <a:rPr lang="en-US" sz="5400" dirty="0" smtClean="0">
                <a:latin typeface="Comic Sans MS"/>
              </a:rPr>
              <a:t>be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 smtClean="0">
                <a:solidFill>
                  <a:srgbClr val="F609BB"/>
                </a:solidFill>
                <a:latin typeface="Comic Sans MS"/>
              </a:rPr>
              <a:t>d</a:t>
            </a:r>
            <a:endParaRPr lang="en-US" sz="5400" dirty="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smtClean="0">
                <a:solidFill>
                  <a:srgbClr val="9933FF"/>
                </a:solidFill>
              </a:rPr>
              <a:t>strict</a:t>
            </a:r>
            <a:r>
              <a:rPr lang="en-US" sz="4000" b="0" dirty="0" smtClean="0">
                <a:solidFill>
                  <a:srgbClr val="0000FF"/>
                </a:solidFill>
              </a:rPr>
              <a:t> </a:t>
            </a:r>
            <a:r>
              <a:rPr lang="en-US" sz="4000" b="0" dirty="0" smtClean="0">
                <a:solidFill>
                  <a:srgbClr val="0000FF"/>
                </a:solidFill>
              </a:rPr>
              <a:t>Pow(A</a:t>
            </a:r>
            <a:r>
              <a:rPr lang="en-US" sz="4000" b="0" dirty="0" smtClean="0">
                <a:solidFill>
                  <a:srgbClr val="0000FF"/>
                </a:solidFill>
              </a:rPr>
              <a:t>)</a:t>
            </a:r>
            <a:endParaRPr lang="en-US" sz="4000" b="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500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41" y="2299778"/>
            <a:ext cx="8849199" cy="2925827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 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f(a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)</a:t>
            </a:r>
            <a:r>
              <a:rPr lang="en-US" sz="5400" dirty="0" smtClean="0">
                <a:solidFill>
                  <a:srgbClr val="0000FF"/>
                </a:solidFill>
              </a:rPr>
              <a:t>  </a:t>
            </a:r>
            <a:r>
              <a:rPr lang="en-US" sz="4400" dirty="0" smtClean="0">
                <a:solidFill>
                  <a:srgbClr val="000000"/>
                </a:solidFill>
              </a:rPr>
              <a:t>IFF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5400" dirty="0" smtClean="0">
                <a:solidFill>
                  <a:srgbClr val="0000FF"/>
                </a:solidFill>
              </a:rPr>
              <a:t> f(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for all </a:t>
            </a:r>
            <a:r>
              <a:rPr lang="en-US" sz="4800" dirty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00"/>
                </a:solidFill>
              </a:rPr>
              <a:t>by </a:t>
            </a:r>
            <a:r>
              <a:rPr lang="en-US" sz="4800" dirty="0" err="1" smtClean="0">
                <a:solidFill>
                  <a:srgbClr val="000000"/>
                </a:solidFill>
              </a:rPr>
              <a:t>def</a:t>
            </a:r>
            <a:r>
              <a:rPr lang="en-US" sz="4800" dirty="0" smtClean="0">
                <a:solidFill>
                  <a:srgbClr val="000000"/>
                </a:solidFill>
              </a:rPr>
              <a:t> of</a:t>
            </a:r>
            <a:r>
              <a:rPr lang="en-US" sz="4800" dirty="0" smtClean="0">
                <a:solidFill>
                  <a:srgbClr val="0000FF"/>
                </a:solidFill>
              </a:rPr>
              <a:t> D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 smtClean="0">
                <a:solidFill>
                  <a:srgbClr val="F609BB"/>
                </a:solidFill>
                <a:latin typeface="Comic Sans MS"/>
              </a:rPr>
              <a:t>d </a:t>
            </a:r>
            <a:r>
              <a:rPr lang="en-US" sz="4800" dirty="0" smtClean="0">
                <a:latin typeface="Comic Sans MS"/>
              </a:rPr>
              <a:t>.</a:t>
            </a:r>
          </a:p>
          <a:p>
            <a:r>
              <a:rPr lang="en-US" sz="5400" dirty="0">
                <a:latin typeface="Comic Sans MS"/>
              </a:rPr>
              <a:t>Let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dirty="0">
                <a:latin typeface="Comic Sans MS"/>
              </a:rPr>
              <a:t> </a:t>
            </a:r>
            <a:r>
              <a:rPr lang="en-US" sz="5400" dirty="0" smtClean="0">
                <a:latin typeface="Comic Sans MS"/>
              </a:rPr>
              <a:t>be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 smtClean="0">
                <a:solidFill>
                  <a:srgbClr val="F609BB"/>
                </a:solidFill>
                <a:latin typeface="Comic Sans MS"/>
              </a:rPr>
              <a:t>d</a:t>
            </a:r>
            <a:endParaRPr lang="en-US" sz="5400" dirty="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smtClean="0">
                <a:solidFill>
                  <a:srgbClr val="9933FF"/>
                </a:solidFill>
              </a:rPr>
              <a:t>strict</a:t>
            </a:r>
            <a:r>
              <a:rPr lang="en-US" sz="4000" b="0" dirty="0" smtClean="0">
                <a:solidFill>
                  <a:srgbClr val="0000FF"/>
                </a:solidFill>
              </a:rPr>
              <a:t> </a:t>
            </a:r>
            <a:r>
              <a:rPr lang="en-US" sz="4000" b="0" dirty="0" smtClean="0">
                <a:solidFill>
                  <a:srgbClr val="0000FF"/>
                </a:solidFill>
              </a:rPr>
              <a:t>Pow(A</a:t>
            </a:r>
            <a:r>
              <a:rPr lang="en-US" sz="4000" b="0" dirty="0" smtClean="0">
                <a:solidFill>
                  <a:srgbClr val="0000FF"/>
                </a:solidFill>
              </a:rPr>
              <a:t>)</a:t>
            </a:r>
            <a:endParaRPr lang="en-US" sz="4000" b="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752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41" y="2299778"/>
            <a:ext cx="8849199" cy="2925827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 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f(a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)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IFF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5400" dirty="0" smtClean="0">
                <a:solidFill>
                  <a:srgbClr val="0000FF"/>
                </a:solidFill>
              </a:rPr>
              <a:t> f(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>
                <a:solidFill>
                  <a:srgbClr val="F609BB"/>
                </a:solidFill>
                <a:latin typeface="Comic Sans MS"/>
              </a:rPr>
              <a:t>d</a:t>
            </a:r>
            <a:r>
              <a:rPr lang="en-US" sz="5400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for all </a:t>
            </a:r>
            <a:r>
              <a:rPr lang="en-US" sz="4800" dirty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000000"/>
                </a:solidFill>
              </a:rPr>
              <a:t>by </a:t>
            </a:r>
            <a:r>
              <a:rPr lang="en-US" sz="4800" dirty="0" err="1" smtClean="0">
                <a:solidFill>
                  <a:srgbClr val="000000"/>
                </a:solidFill>
              </a:rPr>
              <a:t>def</a:t>
            </a:r>
            <a:r>
              <a:rPr lang="en-US" sz="4800" dirty="0" smtClean="0">
                <a:solidFill>
                  <a:srgbClr val="000000"/>
                </a:solidFill>
              </a:rPr>
              <a:t> of</a:t>
            </a:r>
            <a:r>
              <a:rPr lang="en-US" sz="4800" dirty="0" smtClean="0">
                <a:solidFill>
                  <a:srgbClr val="0000FF"/>
                </a:solidFill>
              </a:rPr>
              <a:t> D</a:t>
            </a:r>
            <a:r>
              <a:rPr lang="en-US" sz="4800" dirty="0" smtClean="0">
                <a:solidFill>
                  <a:srgbClr val="000000"/>
                </a:solidFill>
              </a:rPr>
              <a:t>,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 smtClean="0">
                <a:solidFill>
                  <a:srgbClr val="F609BB"/>
                </a:solidFill>
                <a:latin typeface="Comic Sans MS"/>
              </a:rPr>
              <a:t>d </a:t>
            </a:r>
            <a:r>
              <a:rPr lang="en-US" sz="4800" dirty="0" smtClean="0">
                <a:latin typeface="Comic Sans MS"/>
              </a:rPr>
              <a:t>.</a:t>
            </a:r>
          </a:p>
          <a:p>
            <a:r>
              <a:rPr lang="en-US" sz="5400" dirty="0">
                <a:latin typeface="Comic Sans MS"/>
              </a:rPr>
              <a:t>Let 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dirty="0">
                <a:latin typeface="Comic Sans MS"/>
              </a:rPr>
              <a:t> </a:t>
            </a:r>
            <a:r>
              <a:rPr lang="en-US" sz="5400" dirty="0" smtClean="0">
                <a:latin typeface="Comic Sans MS"/>
              </a:rPr>
              <a:t>be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5400" baseline="-25000" dirty="0" smtClean="0">
                <a:solidFill>
                  <a:srgbClr val="F609BB"/>
                </a:solidFill>
                <a:latin typeface="Comic Sans MS"/>
              </a:rPr>
              <a:t>d</a:t>
            </a:r>
            <a:endParaRPr lang="en-US" sz="5400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64389" y="4178545"/>
            <a:ext cx="4897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5400" kern="0" dirty="0">
                <a:solidFill>
                  <a:srgbClr val="000000"/>
                </a:solidFill>
                <a:latin typeface="Comic Sans MS"/>
                <a:cs typeface="Comic Sans MS"/>
              </a:rPr>
              <a:t>: </a:t>
            </a:r>
            <a:r>
              <a:rPr lang="en-US" sz="5400" kern="0" dirty="0" smtClean="0">
                <a:solidFill>
                  <a:srgbClr val="FF0000"/>
                </a:solidFill>
                <a:latin typeface="Comic Sans MS"/>
                <a:cs typeface="Comic Sans MS"/>
              </a:rPr>
              <a:t>contradiction</a:t>
            </a:r>
            <a:endParaRPr lang="en-US" sz="4400" dirty="0" smtClean="0">
              <a:latin typeface="Comic Sans MS"/>
              <a:cs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smtClean="0">
                <a:solidFill>
                  <a:srgbClr val="9933FF"/>
                </a:solidFill>
              </a:rPr>
              <a:t>strict</a:t>
            </a:r>
            <a:r>
              <a:rPr lang="en-US" sz="4000" b="0" dirty="0" smtClean="0">
                <a:solidFill>
                  <a:srgbClr val="0000FF"/>
                </a:solidFill>
              </a:rPr>
              <a:t> </a:t>
            </a:r>
            <a:r>
              <a:rPr lang="en-US" sz="4000" b="0" dirty="0" smtClean="0">
                <a:solidFill>
                  <a:srgbClr val="0000FF"/>
                </a:solidFill>
              </a:rPr>
              <a:t>Pow(A</a:t>
            </a:r>
            <a:r>
              <a:rPr lang="en-US" sz="4000" b="0" dirty="0" smtClean="0">
                <a:solidFill>
                  <a:srgbClr val="0000FF"/>
                </a:solidFill>
              </a:rPr>
              <a:t>)</a:t>
            </a:r>
            <a:endParaRPr lang="en-US" sz="4000" b="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539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592" y="1664588"/>
            <a:ext cx="7967992" cy="3954596"/>
          </a:xfrm>
        </p:spPr>
        <p:txBody>
          <a:bodyPr/>
          <a:lstStyle/>
          <a:p>
            <a:r>
              <a:rPr lang="en-US" sz="5400" dirty="0" smtClean="0">
                <a:solidFill>
                  <a:schemeClr val="tx2"/>
                </a:solidFill>
              </a:rPr>
              <a:t>So no </a:t>
            </a:r>
            <a:r>
              <a:rPr lang="en-US" sz="5400" dirty="0" smtClean="0">
                <a:solidFill>
                  <a:srgbClr val="0000FF"/>
                </a:solidFill>
              </a:rPr>
              <a:t>f</a:t>
            </a:r>
            <a:r>
              <a:rPr lang="en-US" sz="5400" dirty="0" smtClean="0">
                <a:solidFill>
                  <a:schemeClr val="tx2"/>
                </a:solidFill>
              </a:rPr>
              <a:t>-arrow into</a:t>
            </a:r>
            <a:r>
              <a:rPr lang="en-US" sz="5400" dirty="0" smtClean="0">
                <a:solidFill>
                  <a:srgbClr val="0000FF"/>
                </a:solidFill>
              </a:rPr>
              <a:t> D</a:t>
            </a:r>
            <a:r>
              <a:rPr lang="en-US" sz="54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5400" dirty="0" smtClean="0">
                <a:solidFill>
                  <a:srgbClr val="0000FF"/>
                </a:solidFill>
              </a:rPr>
              <a:t>f</a:t>
            </a:r>
            <a:r>
              <a:rPr lang="en-US" sz="5400" dirty="0" smtClean="0"/>
              <a:t> is not a surjection.</a:t>
            </a:r>
          </a:p>
          <a:p>
            <a:r>
              <a:rPr lang="en-US" sz="5400" dirty="0" smtClean="0">
                <a:solidFill>
                  <a:srgbClr val="008000"/>
                </a:solidFill>
              </a:rPr>
              <a:t>QED</a:t>
            </a:r>
            <a:endParaRPr lang="en-US" sz="5400" dirty="0">
              <a:solidFill>
                <a:srgbClr val="008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smtClean="0">
                <a:solidFill>
                  <a:srgbClr val="9933FF"/>
                </a:solidFill>
              </a:rPr>
              <a:t>strict</a:t>
            </a:r>
            <a:r>
              <a:rPr lang="en-US" sz="4000" b="0" dirty="0" smtClean="0">
                <a:solidFill>
                  <a:srgbClr val="0000FF"/>
                </a:solidFill>
              </a:rPr>
              <a:t> </a:t>
            </a:r>
            <a:r>
              <a:rPr lang="en-US" sz="4000" b="0" dirty="0" smtClean="0">
                <a:solidFill>
                  <a:srgbClr val="0000FF"/>
                </a:solidFill>
              </a:rPr>
              <a:t>Pow(A</a:t>
            </a:r>
            <a:r>
              <a:rPr lang="en-US" sz="4000" b="0" dirty="0" smtClean="0">
                <a:solidFill>
                  <a:srgbClr val="0000FF"/>
                </a:solidFill>
              </a:rPr>
              <a:t>)</a:t>
            </a:r>
            <a:endParaRPr lang="en-US" sz="4000" b="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591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smtClean="0">
                <a:solidFill>
                  <a:srgbClr val="9933FF"/>
                </a:solidFill>
              </a:rPr>
              <a:t>strict</a:t>
            </a:r>
            <a:r>
              <a:rPr lang="en-US" sz="4000" b="0" dirty="0" smtClean="0">
                <a:solidFill>
                  <a:srgbClr val="0000FF"/>
                </a:solidFill>
              </a:rPr>
              <a:t> </a:t>
            </a:r>
            <a:r>
              <a:rPr lang="en-US" sz="4000" b="0" dirty="0" smtClean="0">
                <a:solidFill>
                  <a:srgbClr val="0000FF"/>
                </a:solidFill>
              </a:rPr>
              <a:t>Pow(A</a:t>
            </a:r>
            <a:r>
              <a:rPr lang="en-US" sz="4000" b="0" dirty="0" smtClean="0">
                <a:solidFill>
                  <a:srgbClr val="0000FF"/>
                </a:solidFill>
              </a:rPr>
              <a:t>)</a:t>
            </a:r>
            <a:endParaRPr lang="en-US" sz="4000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16" y="2962006"/>
            <a:ext cx="8335497" cy="3462847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W::= {a </a:t>
            </a:r>
            <a:r>
              <a:rPr lang="en-US" sz="44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 | a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f(a)}</a:t>
            </a:r>
            <a:r>
              <a:rPr lang="en-US" dirty="0" smtClean="0"/>
              <a:t>, so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a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W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f </a:t>
            </a:r>
            <a:r>
              <a:rPr lang="en-US" dirty="0" smtClean="0"/>
              <a:t>a surj, so </a:t>
            </a:r>
            <a:r>
              <a:rPr lang="en-US" dirty="0" smtClean="0">
                <a:solidFill>
                  <a:srgbClr val="0000FF"/>
                </a:solidFill>
              </a:rPr>
              <a:t>W=f(a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, some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</a:t>
            </a:r>
            <a:r>
              <a:rPr lang="en-US" sz="4400" dirty="0" smtClean="0"/>
              <a:t>,   </a:t>
            </a:r>
            <a:r>
              <a:rPr lang="en-US" sz="4400" dirty="0" smtClean="0">
                <a:solidFill>
                  <a:srgbClr val="0000FF"/>
                </a:solidFill>
              </a:rPr>
              <a:t>  a </a:t>
            </a:r>
            <a:r>
              <a:rPr lang="en-US" sz="4400" baseline="-25000" dirty="0" smtClean="0">
                <a:solidFill>
                  <a:srgbClr val="0000FF"/>
                </a:solidFill>
              </a:rPr>
              <a:t> </a:t>
            </a:r>
            <a:r>
              <a:rPr lang="en-US" sz="4400" b="1" dirty="0" smtClean="0">
                <a:solidFill>
                  <a:srgbClr val="008000"/>
                </a:solidFill>
                <a:latin typeface="Symbol" charset="2"/>
                <a:cs typeface="Symbol" charset="2"/>
              </a:rPr>
              <a:t>∈</a:t>
            </a:r>
            <a:r>
              <a:rPr lang="en-US" sz="4400" dirty="0" smtClean="0">
                <a:solidFill>
                  <a:srgbClr val="0000FF"/>
                </a:solidFill>
              </a:rPr>
              <a:t>f(a</a:t>
            </a:r>
            <a:r>
              <a:rPr lang="en-US" sz="4400" baseline="-25000" dirty="0" smtClean="0">
                <a:solidFill>
                  <a:srgbClr val="0000FF"/>
                </a:solidFill>
              </a:rPr>
              <a:t>0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sz="4400" dirty="0" smtClean="0">
                <a:solidFill>
                  <a:srgbClr val="0000FF"/>
                </a:solidFill>
              </a:rPr>
              <a:t> a</a:t>
            </a:r>
            <a:r>
              <a:rPr lang="en-US" sz="4400" baseline="-25000" dirty="0" smtClean="0">
                <a:solidFill>
                  <a:srgbClr val="0000FF"/>
                </a:solidFill>
              </a:rPr>
              <a:t>  </a:t>
            </a:r>
            <a:r>
              <a:rPr lang="en-US" sz="4400" dirty="0" smtClean="0">
                <a:solidFill>
                  <a:srgbClr val="F50802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4400" dirty="0" smtClean="0">
                <a:solidFill>
                  <a:srgbClr val="0000FF"/>
                </a:solidFill>
              </a:rPr>
              <a:t> f(a )</a:t>
            </a:r>
            <a:r>
              <a:rPr lang="en-US" sz="4400" dirty="0" smtClean="0"/>
              <a:t>.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3754" y="1439869"/>
            <a:ext cx="77919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 by contradiction:  suppose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surj fcn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Let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998" y="1439337"/>
            <a:ext cx="5402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Pf by contradiction: </a:t>
            </a:r>
            <a:endParaRPr lang="en-US" sz="5400" dirty="0" smtClean="0">
              <a:latin typeface="Comic Sans MS" pitchFamily="66" charset="0"/>
              <a:cs typeface="Comic Sans M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59747" y="5532260"/>
            <a:ext cx="5171438" cy="566693"/>
            <a:chOff x="2359747" y="5532260"/>
            <a:chExt cx="5171438" cy="566693"/>
          </a:xfrm>
        </p:grpSpPr>
        <p:sp>
          <p:nvSpPr>
            <p:cNvPr id="6" name="TextBox 5"/>
            <p:cNvSpPr txBox="1"/>
            <p:nvPr/>
          </p:nvSpPr>
          <p:spPr>
            <a:xfrm>
              <a:off x="2359747" y="5555215"/>
              <a:ext cx="414263" cy="543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16922" y="5543739"/>
              <a:ext cx="414263" cy="543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65064" y="5532260"/>
              <a:ext cx="414263" cy="543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0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64513" y="5848367"/>
            <a:ext cx="36878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50802"/>
                </a:solidFill>
                <a:latin typeface="Comic Sans MS"/>
                <a:cs typeface="Comic Sans MS"/>
              </a:rPr>
              <a:t>contradiction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9060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222482"/>
              </p:ext>
            </p:extLst>
          </p:nvPr>
        </p:nvGraphicFramePr>
        <p:xfrm>
          <a:off x="3094038" y="2441575"/>
          <a:ext cx="4022725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3" name="Equation" r:id="rId5" imgW="965200" imgH="495300" progId="Equation.3">
                  <p:embed/>
                </p:oleObj>
              </mc:Choice>
              <mc:Fallback>
                <p:oleObj name="Equation" r:id="rId5" imgW="965200" imgH="4953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038" y="2441575"/>
                        <a:ext cx="4022725" cy="206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is </a:t>
            </a:r>
            <a:r>
              <a:rPr lang="en-US" dirty="0" smtClean="0"/>
              <a:t>uncountable</a:t>
            </a:r>
            <a:endParaRPr lang="en-US" dirty="0"/>
          </a:p>
        </p:txBody>
      </p:sp>
      <p:sp>
        <p:nvSpPr>
          <p:cNvPr id="14" name="Arc 13"/>
          <p:cNvSpPr/>
          <p:nvPr/>
        </p:nvSpPr>
        <p:spPr>
          <a:xfrm>
            <a:off x="2122996" y="3617397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086420" y="3617397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1764" y="3556437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7"/>
          <p:cNvGrpSpPr/>
          <p:nvPr/>
        </p:nvGrpSpPr>
        <p:grpSpPr>
          <a:xfrm>
            <a:off x="1229893" y="3417888"/>
            <a:ext cx="4583889" cy="1070857"/>
            <a:chOff x="2075562" y="5654676"/>
            <a:chExt cx="3669792" cy="885952"/>
          </a:xfrm>
        </p:grpSpPr>
        <p:sp>
          <p:nvSpPr>
            <p:cNvPr id="29" name="Freeform 28"/>
            <p:cNvSpPr/>
            <p:nvPr/>
          </p:nvSpPr>
          <p:spPr>
            <a:xfrm>
              <a:off x="2075562" y="5654676"/>
              <a:ext cx="3669792" cy="885952"/>
            </a:xfrm>
            <a:custGeom>
              <a:avLst/>
              <a:gdLst>
                <a:gd name="connsiteX0" fmla="*/ 0 w 3669792"/>
                <a:gd name="connsiteY0" fmla="*/ 0 h 885952"/>
                <a:gd name="connsiteX1" fmla="*/ 329184 w 3669792"/>
                <a:gd name="connsiteY1" fmla="*/ 658368 h 885952"/>
                <a:gd name="connsiteX2" fmla="*/ 1792224 w 3669792"/>
                <a:gd name="connsiteY2" fmla="*/ 877824 h 885952"/>
                <a:gd name="connsiteX3" fmla="*/ 3206496 w 3669792"/>
                <a:gd name="connsiteY3" fmla="*/ 609600 h 885952"/>
                <a:gd name="connsiteX4" fmla="*/ 3669792 w 3669792"/>
                <a:gd name="connsiteY4" fmla="*/ 0 h 88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9792" h="885952">
                  <a:moveTo>
                    <a:pt x="0" y="0"/>
                  </a:moveTo>
                  <a:cubicBezTo>
                    <a:pt x="15240" y="256032"/>
                    <a:pt x="30480" y="512064"/>
                    <a:pt x="329184" y="658368"/>
                  </a:cubicBezTo>
                  <a:cubicBezTo>
                    <a:pt x="627888" y="804672"/>
                    <a:pt x="1312672" y="885952"/>
                    <a:pt x="1792224" y="877824"/>
                  </a:cubicBezTo>
                  <a:cubicBezTo>
                    <a:pt x="2271776" y="869696"/>
                    <a:pt x="2893568" y="755904"/>
                    <a:pt x="3206496" y="609600"/>
                  </a:cubicBezTo>
                  <a:cubicBezTo>
                    <a:pt x="3519424" y="463296"/>
                    <a:pt x="3594608" y="231648"/>
                    <a:pt x="3669792" y="0"/>
                  </a:cubicBezTo>
                </a:path>
              </a:pathLst>
            </a:custGeom>
            <a:ln w="31750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10082" y="5933822"/>
              <a:ext cx="70864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FF0000"/>
                  </a:solidFill>
                  <a:latin typeface="Comic Sans MS" pitchFamily="66" charset="0"/>
                  <a:cs typeface="Comic Sans MS"/>
                </a:rPr>
                <a:t>bij</a:t>
              </a:r>
              <a:endParaRPr lang="en-US" sz="3200" dirty="0">
                <a:solidFill>
                  <a:srgbClr val="FF0000"/>
                </a:solidFill>
                <a:latin typeface="Comic Sans MS" pitchFamily="66" charset="0"/>
                <a:cs typeface="Comic Sans M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274438" y="2517598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8749" y="1565906"/>
            <a:ext cx="7661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{0,1}</a:t>
            </a:r>
            <a:r>
              <a:rPr lang="en-US" sz="4000" b="1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sz="4000" dirty="0" smtClean="0">
                <a:latin typeface="Comic Sans MS"/>
                <a:cs typeface="Comic Sans MS"/>
              </a:rPr>
              <a:t> is uncountable by Cantor:</a:t>
            </a: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716808"/>
              </p:ext>
            </p:extLst>
          </p:nvPr>
        </p:nvGraphicFramePr>
        <p:xfrm>
          <a:off x="4249550" y="2453080"/>
          <a:ext cx="3467213" cy="1094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4" name="Equation" r:id="rId7" imgW="723900" imgH="228600" progId="Equation.DSMT4">
                  <p:embed/>
                </p:oleObj>
              </mc:Choice>
              <mc:Fallback>
                <p:oleObj name="Equation" r:id="rId7" imgW="7239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550" y="2453080"/>
                        <a:ext cx="3467213" cy="10949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150243" y="4741326"/>
            <a:ext cx="36878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50802"/>
                </a:solidFill>
                <a:latin typeface="Comic Sans MS"/>
                <a:cs typeface="Comic Sans MS"/>
              </a:rPr>
              <a:t>contradiction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636876"/>
              </p:ext>
            </p:extLst>
          </p:nvPr>
        </p:nvGraphicFramePr>
        <p:xfrm>
          <a:off x="799971" y="2391486"/>
          <a:ext cx="3620676" cy="2061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5" name="Equation" r:id="rId9" imgW="825500" imgH="469900" progId="Equation.3">
                  <p:embed/>
                </p:oleObj>
              </mc:Choice>
              <mc:Fallback>
                <p:oleObj name="Equation" r:id="rId9" imgW="8255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9971" y="2391486"/>
                        <a:ext cx="3620676" cy="2061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I</a:t>
            </a:r>
            <a:r>
              <a:rPr lang="en-US" sz="4800" dirty="0" smtClean="0"/>
              <a:t>nfinite </a:t>
            </a:r>
            <a:r>
              <a:rPr lang="en-US" sz="4800" dirty="0"/>
              <a:t>S</a:t>
            </a:r>
            <a:r>
              <a:rPr lang="en-US" sz="4800" dirty="0" smtClean="0"/>
              <a:t>izes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50" y="1415561"/>
            <a:ext cx="8946725" cy="4198569"/>
          </a:xfrm>
        </p:spPr>
        <p:txBody>
          <a:bodyPr/>
          <a:lstStyle/>
          <a:p>
            <a:r>
              <a:rPr lang="en-US" sz="4400" dirty="0" smtClean="0"/>
              <a:t>Are all sets the same size?</a:t>
            </a:r>
          </a:p>
          <a:p>
            <a:pPr algn="ctr"/>
            <a:r>
              <a:rPr lang="en-US" sz="5400" dirty="0" smtClean="0">
                <a:solidFill>
                  <a:srgbClr val="9933FF"/>
                </a:solidFill>
              </a:rPr>
              <a:t>Cantor’s Theorem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shows how to keep finding 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bigger infinities.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8095" y="1380847"/>
            <a:ext cx="14540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9933FF"/>
                </a:solidFill>
                <a:latin typeface="Comic Sans MS"/>
                <a:cs typeface="Comic Sans MS"/>
              </a:rPr>
              <a:t>NO!</a:t>
            </a:r>
            <a:endParaRPr lang="en-US" sz="5400" dirty="0">
              <a:solidFill>
                <a:srgbClr val="9933FF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375741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5813323" cy="980204"/>
          </a:xfrm>
        </p:spPr>
        <p:txBody>
          <a:bodyPr/>
          <a:lstStyle/>
          <a:p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00"/>
                </a:solidFill>
              </a:rPr>
              <a:t>C</a:t>
            </a:r>
            <a:r>
              <a:rPr lang="en-US" sz="4000" dirty="0" smtClean="0"/>
              <a:t>ountable Sets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32" y="1435609"/>
            <a:ext cx="8465112" cy="1579618"/>
          </a:xfrm>
          <a:ln w="25400">
            <a:noFill/>
            <a:prstDash val="sysDash"/>
          </a:ln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A</a:t>
            </a:r>
            <a:r>
              <a:rPr lang="en-US" sz="4800" dirty="0" smtClean="0"/>
              <a:t> is </a:t>
            </a:r>
            <a:r>
              <a:rPr lang="en-US" sz="4800" dirty="0" smtClean="0">
                <a:solidFill>
                  <a:srgbClr val="9751CB"/>
                </a:solidFill>
              </a:rPr>
              <a:t>countable</a:t>
            </a:r>
            <a:r>
              <a:rPr lang="en-US" sz="4800" dirty="0" smtClean="0"/>
              <a:t> iff can list it:</a:t>
            </a:r>
            <a:r>
              <a:rPr lang="en-US" sz="4800" dirty="0" smtClean="0">
                <a:solidFill>
                  <a:srgbClr val="0000FF"/>
                </a:solidFill>
              </a:rPr>
              <a:t>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/>
              </a:rPr>
              <a:t>0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,a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/>
              </a:rPr>
              <a:t>1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,a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/>
              </a:rPr>
              <a:t>2</a:t>
            </a:r>
            <a:r>
              <a:rPr lang="en-US" sz="4800" dirty="0" smtClean="0">
                <a:solidFill>
                  <a:srgbClr val="0000FF"/>
                </a:solidFill>
              </a:rPr>
              <a:t>,…. </a:t>
            </a:r>
          </a:p>
        </p:txBody>
      </p:sp>
      <p:sp>
        <p:nvSpPr>
          <p:cNvPr id="14" name="Arc 13"/>
          <p:cNvSpPr/>
          <p:nvPr/>
        </p:nvSpPr>
        <p:spPr>
          <a:xfrm>
            <a:off x="2121408" y="5669280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084832" y="566928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0176" y="560832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72850" y="4569481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295" y="4104961"/>
            <a:ext cx="8359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Claim:      </a:t>
            </a:r>
            <a:r>
              <a:rPr lang="en-US" sz="4800" dirty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:</a:t>
            </a:r>
            <a:r>
              <a:rPr lang="en-US" sz="4800" dirty="0">
                <a:latin typeface="Comic Sans MS"/>
                <a:cs typeface="Comic Sans MS"/>
              </a:rPr>
              <a:t>:= </a:t>
            </a:r>
            <a:r>
              <a:rPr lang="en-US" sz="4800" dirty="0" smtClean="0"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50802"/>
                </a:solidFill>
                <a:latin typeface="Comic Sans MS"/>
                <a:cs typeface="Comic Sans MS"/>
              </a:rPr>
              <a:t>∞</a:t>
            </a:r>
            <a:r>
              <a:rPr lang="en-US" sz="4800" dirty="0" smtClean="0">
                <a:latin typeface="Comic Sans MS"/>
                <a:cs typeface="Comic Sans MS"/>
              </a:rPr>
              <a:t>-bit strings</a:t>
            </a:r>
            <a:r>
              <a:rPr lang="en-US" sz="4800" dirty="0">
                <a:latin typeface="Comic Sans MS"/>
                <a:cs typeface="Comic Sans MS"/>
              </a:rPr>
              <a:t>}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is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uncountable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  <a:endParaRPr lang="en-US" sz="4800" dirty="0" smtClean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901765"/>
              </p:ext>
            </p:extLst>
          </p:nvPr>
        </p:nvGraphicFramePr>
        <p:xfrm>
          <a:off x="2212911" y="3806649"/>
          <a:ext cx="1507428" cy="129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64" name="Equation" r:id="rId5" imgW="457200" imgH="393700" progId="Equation.DSMT4">
                  <p:embed/>
                </p:oleObj>
              </mc:Choice>
              <mc:Fallback>
                <p:oleObj name="Equation" r:id="rId5" imgW="45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12911" y="3806649"/>
                        <a:ext cx="1507428" cy="129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54244" y="2230193"/>
            <a:ext cx="8916014" cy="1880197"/>
            <a:chOff x="154244" y="2230193"/>
            <a:chExt cx="8916014" cy="1880197"/>
          </a:xfrm>
        </p:grpSpPr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3560008"/>
                </p:ext>
              </p:extLst>
            </p:nvPr>
          </p:nvGraphicFramePr>
          <p:xfrm>
            <a:off x="591477" y="2811815"/>
            <a:ext cx="1465263" cy="1298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65" name="Equation" r:id="rId7" imgW="444500" imgH="393700" progId="Equation.DSMT4">
                    <p:embed/>
                  </p:oleObj>
                </mc:Choice>
                <mc:Fallback>
                  <p:oleObj name="Equation" r:id="rId7" imgW="444500" imgH="3937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91477" y="2811815"/>
                          <a:ext cx="1465263" cy="1298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154244" y="2230193"/>
              <a:ext cx="8916014" cy="1677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800"/>
                </a:spcAft>
              </a:pPr>
              <a:r>
                <a:rPr lang="en-US" sz="4400" dirty="0" smtClean="0">
                  <a:latin typeface="Comic Sans MS"/>
                  <a:cs typeface="Comic Sans MS"/>
                </a:rPr>
                <a:t>   </a:t>
              </a:r>
              <a:r>
                <a:rPr lang="en-US" sz="44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              </a:t>
              </a:r>
              <a:r>
                <a:rPr lang="en-US" sz="4400" dirty="0" smtClean="0">
                  <a:latin typeface="Comic Sans MS"/>
                  <a:cs typeface="Comic Sans MS"/>
                </a:rPr>
                <a:t>         example:</a:t>
              </a:r>
            </a:p>
            <a:p>
              <a:pPr>
                <a:spcAft>
                  <a:spcPts val="1800"/>
                </a:spcAft>
              </a:pPr>
              <a:r>
                <a:rPr lang="en-US" sz="4400" dirty="0" smtClean="0">
                  <a:latin typeface="Comic Sans MS"/>
                  <a:cs typeface="Comic Sans MS"/>
                </a:rPr>
                <a:t>          ::= {</a:t>
              </a:r>
              <a:r>
                <a:rPr lang="en-US" sz="4400" dirty="0" smtClean="0">
                  <a:solidFill>
                    <a:srgbClr val="008000"/>
                  </a:solidFill>
                  <a:latin typeface="Comic Sans MS"/>
                  <a:cs typeface="Comic Sans MS"/>
                </a:rPr>
                <a:t>finite</a:t>
              </a:r>
              <a:r>
                <a:rPr lang="en-US" sz="4400" dirty="0" smtClean="0">
                  <a:latin typeface="Comic Sans MS"/>
                  <a:cs typeface="Comic Sans MS"/>
                </a:rPr>
                <a:t> bit strings}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42404935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30951"/>
            <a:ext cx="2564572" cy="96324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891035"/>
              </p:ext>
            </p:extLst>
          </p:nvPr>
        </p:nvGraphicFramePr>
        <p:xfrm>
          <a:off x="2652406" y="1005045"/>
          <a:ext cx="43989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6" name="Equation" r:id="rId4" imgW="1333500" imgH="393700" progId="Equation.DSMT4">
                  <p:embed/>
                </p:oleObj>
              </mc:Choice>
              <mc:Fallback>
                <p:oleObj name="Equation" r:id="rId4" imgW="1333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2406" y="1005045"/>
                        <a:ext cx="4398962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400760"/>
              </p:ext>
            </p:extLst>
          </p:nvPr>
        </p:nvGraphicFramePr>
        <p:xfrm>
          <a:off x="1081228" y="2355012"/>
          <a:ext cx="6597515" cy="38027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773582"/>
                <a:gridCol w="415347"/>
                <a:gridCol w="513236"/>
                <a:gridCol w="327841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2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3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n+1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2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3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endParaRPr lang="en-US" sz="18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88078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8229600" cy="452596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789134"/>
              </p:ext>
            </p:extLst>
          </p:nvPr>
        </p:nvGraphicFramePr>
        <p:xfrm>
          <a:off x="2652406" y="988657"/>
          <a:ext cx="43989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2" name="Equation" r:id="rId4" imgW="1333500" imgH="393700" progId="Equation.DSMT4">
                  <p:embed/>
                </p:oleObj>
              </mc:Choice>
              <mc:Fallback>
                <p:oleObj name="Equation" r:id="rId4" imgW="1333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2406" y="988657"/>
                        <a:ext cx="4398962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01404"/>
              </p:ext>
            </p:extLst>
          </p:nvPr>
        </p:nvGraphicFramePr>
        <p:xfrm>
          <a:off x="1081228" y="2355012"/>
          <a:ext cx="6597515" cy="38027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773582"/>
                <a:gridCol w="415347"/>
                <a:gridCol w="513236"/>
                <a:gridCol w="327841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2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3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n+1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2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3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endParaRPr lang="en-US" sz="18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sp useBgFill="1">
        <p:nvSpPr>
          <p:cNvPr id="6" name="TextBox 5"/>
          <p:cNvSpPr txBox="1"/>
          <p:nvPr/>
        </p:nvSpPr>
        <p:spPr>
          <a:xfrm>
            <a:off x="2109031" y="3338191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3112038" y="44181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9" name="TextBox 8"/>
          <p:cNvSpPr txBox="1"/>
          <p:nvPr/>
        </p:nvSpPr>
        <p:spPr>
          <a:xfrm>
            <a:off x="3625652" y="4908435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0" name="TextBox 9"/>
          <p:cNvSpPr txBox="1"/>
          <p:nvPr/>
        </p:nvSpPr>
        <p:spPr>
          <a:xfrm>
            <a:off x="4115964" y="5317154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1" name="TextBox 10"/>
          <p:cNvSpPr txBox="1"/>
          <p:nvPr/>
        </p:nvSpPr>
        <p:spPr>
          <a:xfrm>
            <a:off x="2552735" y="3812313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2" name="TextBox 11"/>
          <p:cNvSpPr txBox="1"/>
          <p:nvPr/>
        </p:nvSpPr>
        <p:spPr>
          <a:xfrm>
            <a:off x="4572000" y="57463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3" name="TextBox 12"/>
          <p:cNvSpPr txBox="1"/>
          <p:nvPr/>
        </p:nvSpPr>
        <p:spPr>
          <a:xfrm>
            <a:off x="1574425" y="2842197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89555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TextBox 8"/>
          <p:cNvSpPr txBox="1"/>
          <p:nvPr/>
        </p:nvSpPr>
        <p:spPr>
          <a:xfrm>
            <a:off x="3625652" y="4908435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0" name="TextBox 9"/>
          <p:cNvSpPr txBox="1"/>
          <p:nvPr/>
        </p:nvSpPr>
        <p:spPr>
          <a:xfrm>
            <a:off x="4115964" y="5317154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2" name="TextBox 11"/>
          <p:cNvSpPr txBox="1"/>
          <p:nvPr/>
        </p:nvSpPr>
        <p:spPr>
          <a:xfrm>
            <a:off x="4572000" y="57463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5646" y="3842773"/>
            <a:ext cx="7595418" cy="216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        cannot be listed:</a:t>
            </a:r>
          </a:p>
          <a:p>
            <a:r>
              <a:rPr lang="en-US" sz="4400" dirty="0" smtClean="0">
                <a:latin typeface="Comic Sans MS" pitchFamily="66" charset="0"/>
              </a:rPr>
              <a:t>        this</a:t>
            </a:r>
            <a:r>
              <a:rPr lang="en-US" sz="4400" dirty="0" smtClean="0">
                <a:solidFill>
                  <a:srgbClr val="E45ECA"/>
                </a:solidFill>
                <a:latin typeface="Comic Sans MS" pitchFamily="66" charset="0"/>
              </a:rPr>
              <a:t> diagonal sequence</a:t>
            </a:r>
          </a:p>
          <a:p>
            <a:r>
              <a:rPr lang="en-US" sz="4400" dirty="0" smtClean="0">
                <a:latin typeface="Comic Sans MS" pitchFamily="66" charset="0"/>
              </a:rPr>
              <a:t>        will be missing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6718" y="3148139"/>
            <a:ext cx="72267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…differs from every row!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2548185" cy="905887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637940"/>
              </p:ext>
            </p:extLst>
          </p:nvPr>
        </p:nvGraphicFramePr>
        <p:xfrm>
          <a:off x="2652406" y="996851"/>
          <a:ext cx="43989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43" name="Equation" r:id="rId4" imgW="1333500" imgH="393700" progId="Equation.DSMT4">
                  <p:embed/>
                </p:oleObj>
              </mc:Choice>
              <mc:Fallback>
                <p:oleObj name="Equation" r:id="rId4" imgW="1333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2406" y="996851"/>
                        <a:ext cx="4398962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6" name="TextBox 5"/>
          <p:cNvSpPr txBox="1"/>
          <p:nvPr/>
        </p:nvSpPr>
        <p:spPr>
          <a:xfrm>
            <a:off x="2109031" y="3338191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3112038" y="44181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1" name="TextBox 10"/>
          <p:cNvSpPr txBox="1"/>
          <p:nvPr/>
        </p:nvSpPr>
        <p:spPr>
          <a:xfrm>
            <a:off x="2552735" y="3812313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3" name="TextBox 12"/>
          <p:cNvSpPr txBox="1"/>
          <p:nvPr/>
        </p:nvSpPr>
        <p:spPr>
          <a:xfrm>
            <a:off x="1574425" y="2842197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83558" y="2684841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E45ECA"/>
                </a:solidFill>
              </a:rPr>
              <a:t>⋯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190936"/>
              </p:ext>
            </p:extLst>
          </p:nvPr>
        </p:nvGraphicFramePr>
        <p:xfrm>
          <a:off x="1557469" y="3569037"/>
          <a:ext cx="1507428" cy="129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44" name="Equation" r:id="rId6" imgW="457200" imgH="393700" progId="Equation.DSMT4">
                  <p:embed/>
                </p:oleObj>
              </mc:Choice>
              <mc:Fallback>
                <p:oleObj name="Equation" r:id="rId6" imgW="45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57469" y="3569037"/>
                        <a:ext cx="1507428" cy="129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44591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59259E-6 L -0.025 -0.0738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-370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11111E-6 L -0.03594 -0.14421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6" y="-72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81481E-6 L -0.06024 -0.2328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-116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59259E-6 L -0.0842 -0.3046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-152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33333E-6 L -0.10209 -0.3678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-1840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-0.11649 -0.4252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-2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/>
      <p:bldP spid="6" grpId="0" animBg="1"/>
      <p:bldP spid="7" grpId="0" animBg="1"/>
      <p:bldP spid="11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478" y="1413784"/>
            <a:ext cx="8634219" cy="4959248"/>
          </a:xfrm>
        </p:spPr>
        <p:txBody>
          <a:bodyPr/>
          <a:lstStyle/>
          <a:p>
            <a:r>
              <a:rPr lang="en-US" sz="4400" dirty="0" smtClean="0"/>
              <a:t>So                          differs from every row.  That is,</a:t>
            </a:r>
          </a:p>
          <a:p>
            <a:endParaRPr lang="en-US" sz="4400" dirty="0"/>
          </a:p>
          <a:p>
            <a:endParaRPr lang="en-US" sz="4400" dirty="0" smtClean="0"/>
          </a:p>
          <a:p>
            <a:r>
              <a:rPr lang="en-US" sz="4400" dirty="0" smtClean="0">
                <a:solidFill>
                  <a:srgbClr val="FF0000"/>
                </a:solidFill>
              </a:rPr>
              <a:t>contradicting</a:t>
            </a:r>
            <a:r>
              <a:rPr lang="en-US" sz="4400" dirty="0" smtClean="0"/>
              <a:t> the claim that</a:t>
            </a:r>
          </a:p>
          <a:p>
            <a:r>
              <a:rPr lang="en-US" sz="4400" dirty="0" smtClean="0"/>
              <a:t>every               appears as a row.     </a:t>
            </a:r>
            <a:r>
              <a:rPr lang="en-US" dirty="0" smtClean="0"/>
              <a:t> </a:t>
            </a:r>
            <a:endParaRPr lang="en-US" dirty="0" smtClean="0">
              <a:solidFill>
                <a:srgbClr val="F74BE3"/>
              </a:solidFill>
            </a:endParaRP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942442"/>
              </p:ext>
            </p:extLst>
          </p:nvPr>
        </p:nvGraphicFramePr>
        <p:xfrm>
          <a:off x="788448" y="2857056"/>
          <a:ext cx="6633395" cy="1512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84" name="Equation" r:id="rId3" imgW="1727200" imgH="393700" progId="Equation.DSMT4">
                  <p:embed/>
                </p:oleObj>
              </mc:Choice>
              <mc:Fallback>
                <p:oleObj name="Equation" r:id="rId3" imgW="172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8448" y="2857056"/>
                        <a:ext cx="6633395" cy="1512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533867"/>
              </p:ext>
            </p:extLst>
          </p:nvPr>
        </p:nvGraphicFramePr>
        <p:xfrm>
          <a:off x="1121746" y="1497012"/>
          <a:ext cx="40528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85" name="Equation" r:id="rId5" imgW="1143000" imgH="228600" progId="Equation.3">
                  <p:embed/>
                </p:oleObj>
              </mc:Choice>
              <mc:Fallback>
                <p:oleObj name="Equation" r:id="rId5" imgW="1143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1746" y="1497012"/>
                        <a:ext cx="4052888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592452"/>
              </p:ext>
            </p:extLst>
          </p:nvPr>
        </p:nvGraphicFramePr>
        <p:xfrm>
          <a:off x="1952118" y="4954212"/>
          <a:ext cx="2585279" cy="1457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86" name="Equation" r:id="rId7" imgW="698500" imgH="393700" progId="Equation.DSMT4">
                  <p:embed/>
                </p:oleObj>
              </mc:Choice>
              <mc:Fallback>
                <p:oleObj name="Equation" r:id="rId7" imgW="698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52118" y="4954212"/>
                        <a:ext cx="2585279" cy="1457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2611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uncountable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972061"/>
              </p:ext>
            </p:extLst>
          </p:nvPr>
        </p:nvGraphicFramePr>
        <p:xfrm>
          <a:off x="2073626" y="193295"/>
          <a:ext cx="1507428" cy="129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8" name="Equation" r:id="rId4" imgW="457200" imgH="393700" progId="Equation.DSMT4">
                  <p:embed/>
                </p:oleObj>
              </mc:Choice>
              <mc:Fallback>
                <p:oleObj name="Equation" r:id="rId4" imgW="45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73626" y="193295"/>
                        <a:ext cx="1507428" cy="129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616973"/>
              </p:ext>
            </p:extLst>
          </p:nvPr>
        </p:nvGraphicFramePr>
        <p:xfrm>
          <a:off x="228600" y="4369940"/>
          <a:ext cx="8689975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9" name="Equation" r:id="rId6" imgW="2578100" imgH="393700" progId="Equation.DSMT4">
                  <p:embed/>
                </p:oleObj>
              </mc:Choice>
              <mc:Fallback>
                <p:oleObj name="Equation" r:id="rId6" imgW="25781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8600" y="4369940"/>
                        <a:ext cx="8689975" cy="1327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144088" y="2805670"/>
            <a:ext cx="2524852" cy="850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Comic Sans MS" pitchFamily="66" charset="0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 pitchFamily="66" charset="0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omic Sans MS" pitchFamily="66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 smtClean="0"/>
              <a:t>obviously </a:t>
            </a:r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70582"/>
              </p:ext>
            </p:extLst>
          </p:nvPr>
        </p:nvGraphicFramePr>
        <p:xfrm>
          <a:off x="2816002" y="2476896"/>
          <a:ext cx="2995613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0" name="Equation" r:id="rId8" imgW="914400" imgH="393700" progId="Equation.DSMT4">
                  <p:embed/>
                </p:oleObj>
              </mc:Choice>
              <mc:Fallback>
                <p:oleObj name="Equation" r:id="rId8" imgW="9144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16002" y="2476896"/>
                        <a:ext cx="2995613" cy="1292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089" y="1501879"/>
            <a:ext cx="1112345" cy="807374"/>
          </a:xfrm>
        </p:spPr>
        <p:txBody>
          <a:bodyPr/>
          <a:lstStyle/>
          <a:p>
            <a:r>
              <a:rPr lang="en-US" dirty="0" smtClean="0"/>
              <a:t>So 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468104"/>
              </p:ext>
            </p:extLst>
          </p:nvPr>
        </p:nvGraphicFramePr>
        <p:xfrm>
          <a:off x="1802698" y="1139565"/>
          <a:ext cx="4826429" cy="1583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1" name="Equation" r:id="rId10" imgW="1473200" imgH="482600" progId="Equation.3">
                  <p:embed/>
                </p:oleObj>
              </mc:Choice>
              <mc:Fallback>
                <p:oleObj name="Equation" r:id="rId10" imgW="14732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02698" y="1139565"/>
                        <a:ext cx="4826429" cy="15834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7093223" y="1750499"/>
            <a:ext cx="1258210" cy="78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Comic Sans MS" pitchFamily="66" charset="0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 pitchFamily="66" charset="0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omic Sans MS" pitchFamily="66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 smtClean="0"/>
              <a:t>and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42122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 build="p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Strictly Smaller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649" y="1655097"/>
            <a:ext cx="8831877" cy="2703871"/>
          </a:xfrm>
        </p:spPr>
        <p:txBody>
          <a:bodyPr anchor="ctr"/>
          <a:lstStyle/>
          <a:p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9933FF"/>
                </a:solidFill>
              </a:rPr>
              <a:t>strict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B </a:t>
            </a:r>
            <a:r>
              <a:rPr lang="en-US" sz="4800" dirty="0" smtClean="0"/>
              <a:t> </a:t>
            </a:r>
            <a:r>
              <a:rPr lang="en-US" sz="4800" dirty="0" smtClean="0"/>
              <a:t>::</a:t>
            </a:r>
            <a:r>
              <a:rPr lang="en-US" sz="4800" dirty="0" smtClean="0"/>
              <a:t>=  </a:t>
            </a:r>
            <a:r>
              <a:rPr lang="en-US" sz="3600" dirty="0" smtClean="0">
                <a:solidFill>
                  <a:srgbClr val="FF0000"/>
                </a:solidFill>
              </a:rPr>
              <a:t>NOT</a:t>
            </a:r>
            <a:r>
              <a:rPr lang="en-US" sz="4800" dirty="0" smtClean="0">
                <a:solidFill>
                  <a:srgbClr val="0000FF"/>
                </a:solidFill>
              </a:rPr>
              <a:t>(A </a:t>
            </a:r>
            <a:r>
              <a:rPr lang="en-US" sz="4800" dirty="0" smtClean="0">
                <a:solidFill>
                  <a:srgbClr val="9933FF"/>
                </a:solidFill>
              </a:rPr>
              <a:t>surj</a:t>
            </a:r>
            <a:r>
              <a:rPr lang="en-US" sz="4800" dirty="0" smtClean="0">
                <a:solidFill>
                  <a:srgbClr val="0000FF"/>
                </a:solidFill>
              </a:rPr>
              <a:t> B)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 </a:t>
            </a:r>
            <a:r>
              <a:rPr lang="en-US" sz="4800" dirty="0" smtClean="0">
                <a:latin typeface="Comic Sans MS"/>
              </a:rPr>
              <a:t>is “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strictly smaller</a:t>
            </a:r>
            <a:r>
              <a:rPr lang="en-US" sz="4800" dirty="0" smtClean="0">
                <a:latin typeface="Comic Sans MS"/>
              </a:rPr>
              <a:t>”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</a:rPr>
              <a:t> </a:t>
            </a:r>
            <a:r>
              <a:rPr lang="en-US" sz="4800" dirty="0" smtClean="0">
                <a:latin typeface="Comic Sans MS"/>
              </a:rPr>
              <a:t>than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B</a:t>
            </a:r>
            <a:endParaRPr lang="en-US" sz="4800" dirty="0" smtClean="0">
              <a:solidFill>
                <a:srgbClr val="000000"/>
              </a:solidFill>
              <a:latin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73360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6|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2|8.7|12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5.4|4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9|12.7|1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9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3.7|1.5|0.8|0.8|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1.3|9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2|18.4|37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13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5135</TotalTime>
  <Words>748</Words>
  <Application>Microsoft Macintosh PowerPoint</Application>
  <PresentationFormat>On-screen Show (4:3)</PresentationFormat>
  <Paragraphs>268</Paragraphs>
  <Slides>18</Slides>
  <Notes>12</Notes>
  <HiddenSlides>2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1_Custom Design</vt:lpstr>
      <vt:lpstr>2_Custom Design</vt:lpstr>
      <vt:lpstr>Equation</vt:lpstr>
      <vt:lpstr>PowerPoint Presentation</vt:lpstr>
      <vt:lpstr>Infinite Sizes</vt:lpstr>
      <vt:lpstr> Countable Sets</vt:lpstr>
      <vt:lpstr>Diagonal Arguments</vt:lpstr>
      <vt:lpstr>Diagonal Arguments</vt:lpstr>
      <vt:lpstr>Diagonal Arguments</vt:lpstr>
      <vt:lpstr>Diagonal Arguments</vt:lpstr>
      <vt:lpstr>is uncountable</vt:lpstr>
      <vt:lpstr>Strictly Smaller</vt:lpstr>
      <vt:lpstr>Cantor’s Theorem</vt:lpstr>
      <vt:lpstr>A strict Pow(A)</vt:lpstr>
      <vt:lpstr>A strict Pow(A)</vt:lpstr>
      <vt:lpstr>A strict Pow(A)</vt:lpstr>
      <vt:lpstr>A strict Pow(A)</vt:lpstr>
      <vt:lpstr>A strict Pow(A)</vt:lpstr>
      <vt:lpstr>A strict Pow(A)</vt:lpstr>
      <vt:lpstr>A strict Pow(A)</vt:lpstr>
      <vt:lpstr> {0,1}ω is uncountable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451</cp:revision>
  <cp:lastPrinted>2012-02-28T22:57:23Z</cp:lastPrinted>
  <dcterms:created xsi:type="dcterms:W3CDTF">2011-02-18T03:43:54Z</dcterms:created>
  <dcterms:modified xsi:type="dcterms:W3CDTF">2013-02-26T00:13:53Z</dcterms:modified>
</cp:coreProperties>
</file>