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3" r:id="rId3"/>
    <p:sldId id="326" r:id="rId4"/>
    <p:sldId id="355" r:id="rId5"/>
    <p:sldId id="358" r:id="rId6"/>
    <p:sldId id="359" r:id="rId7"/>
    <p:sldId id="347" r:id="rId8"/>
    <p:sldId id="362" r:id="rId9"/>
    <p:sldId id="349" r:id="rId10"/>
    <p:sldId id="360" r:id="rId11"/>
    <p:sldId id="36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17" autoAdjust="0"/>
  </p:normalViewPr>
  <p:slideViewPr>
    <p:cSldViewPr snapToGrid="0" showGuides="1">
      <p:cViewPr varScale="1">
        <p:scale>
          <a:sx n="132" d="100"/>
          <a:sy n="132" d="100"/>
        </p:scale>
        <p:origin x="-648" y="-120"/>
      </p:cViewPr>
      <p:guideLst>
        <p:guide orient="horz" pos="603"/>
        <p:guide pos="288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5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76255" y="6588834"/>
            <a:ext cx="13169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cardinality.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63" r:id="rId5"/>
    <p:sldLayoutId id="2147483657" r:id="rId6"/>
  </p:sldLayoutIdLst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 countable: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  </a:t>
            </a:r>
            <a:r>
              <a:rPr lang="en-US" dirty="0" smtClean="0">
                <a:solidFill>
                  <a:schemeClr val="tx1"/>
                </a:solidFill>
                <a:latin typeface="Euclid Symbol" charset="2"/>
                <a:cs typeface="Euclid Symbol" charset="2"/>
              </a:rPr>
              <a:t>::=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dirty="0" smtClean="0"/>
              <a:t>finite binary strings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 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rationals</a:t>
            </a:r>
            <a:r>
              <a:rPr lang="en-US" dirty="0" smtClean="0">
                <a:solidFill>
                  <a:srgbClr val="000000"/>
                </a:solidFill>
              </a:rPr>
              <a:t> are countable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20" y="1343019"/>
            <a:ext cx="8796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--show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rationals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are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 in class problem.</a:t>
            </a: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ut the real numbers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not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countable ––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shown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52" y="1359555"/>
            <a:ext cx="8861369" cy="409605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as big </a:t>
            </a:r>
            <a:r>
              <a:rPr lang="en-US" sz="4800" dirty="0" smtClean="0"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same size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3434864" y="2280385"/>
            <a:ext cx="4146851" cy="8563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|A|</a:t>
            </a:r>
            <a:r>
              <a:rPr lang="en-US" sz="4800" b="1" kern="0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886440" y="4174348"/>
            <a:ext cx="5214834" cy="8578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b="1" kern="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914" y="179714"/>
            <a:ext cx="5260563" cy="1148106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FF6600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FF6600"/>
              </a:solidFill>
              <a:latin typeface="Euclid Symbol" charset="2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57674"/>
              </p:ext>
            </p:extLst>
          </p:nvPr>
        </p:nvGraphicFramePr>
        <p:xfrm>
          <a:off x="4237928" y="1327819"/>
          <a:ext cx="4334800" cy="142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1003300" imgH="330200" progId="Equation.DSMT4">
                  <p:embed/>
                </p:oleObj>
              </mc:Choice>
              <mc:Fallback>
                <p:oleObj name="Equation" r:id="rId5" imgW="1003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928" y="1327819"/>
                        <a:ext cx="4334800" cy="142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30535"/>
              </p:ext>
            </p:extLst>
          </p:nvPr>
        </p:nvGraphicFramePr>
        <p:xfrm>
          <a:off x="1426131" y="374383"/>
          <a:ext cx="2509038" cy="10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131" y="374383"/>
                        <a:ext cx="2509038" cy="105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85070"/>
              </p:ext>
            </p:extLst>
          </p:nvPr>
        </p:nvGraphicFramePr>
        <p:xfrm>
          <a:off x="5138465" y="4085781"/>
          <a:ext cx="2327783" cy="97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9" imgW="546100" imgH="228600" progId="Equation.DSMT4">
                  <p:embed/>
                </p:oleObj>
              </mc:Choice>
              <mc:Fallback>
                <p:oleObj name="Equation" r:id="rId9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465" y="4085781"/>
                        <a:ext cx="2327783" cy="97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  <p:bldP spid="340998" grpId="0" autoUpdateAnimBg="0"/>
      <p:bldP spid="340999" grpId="0"/>
      <p:bldP spid="341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76448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017347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67347" y="1496303"/>
            <a:ext cx="8986451" cy="11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</a:t>
            </a:r>
            <a:r>
              <a:rPr lang="en-US" sz="7200" baseline="-25000" dirty="0" smtClean="0">
                <a:solidFill>
                  <a:srgbClr val="9933FF"/>
                </a:solidFill>
              </a:rPr>
              <a:t> </a:t>
            </a:r>
            <a:r>
              <a:rPr lang="en-US" sz="7200" dirty="0" smtClean="0">
                <a:solidFill>
                  <a:srgbClr val="9933FF"/>
                </a:solidFill>
              </a:rPr>
              <a:t>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3016" y="2405686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594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“same size”      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45199"/>
              </p:ext>
            </p:extLst>
          </p:nvPr>
        </p:nvGraphicFramePr>
        <p:xfrm>
          <a:off x="662669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69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68855"/>
              </p:ext>
            </p:extLst>
          </p:nvPr>
        </p:nvGraphicFramePr>
        <p:xfrm>
          <a:off x="6748346" y="4460024"/>
          <a:ext cx="1476679" cy="147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215900" imgH="215900" progId="Equation.DSMT4">
                  <p:embed/>
                </p:oleObj>
              </mc:Choice>
              <mc:Fallback>
                <p:oleObj name="Equation" r:id="rId7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8346" y="4460024"/>
                        <a:ext cx="1476679" cy="147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449645" y="4769059"/>
            <a:ext cx="820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   “same size as” 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>
                <a:solidFill>
                  <a:srgbClr val="0000FF"/>
                </a:solidFill>
              </a:rPr>
              <a:t>{0, 1,-1, 2,-2,…}</a:t>
            </a:r>
          </a:p>
          <a:p>
            <a:pPr marL="0">
              <a:spcBef>
                <a:spcPts val="0"/>
              </a:spcBef>
            </a:pPr>
            <a:endParaRPr lang="en-US" sz="7200" dirty="0" smtClean="0">
              <a:solidFill>
                <a:srgbClr val="0000FF"/>
              </a:solidFill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{0, 1</a:t>
            </a:r>
            <a:r>
              <a:rPr lang="en-US" sz="7200" dirty="0">
                <a:solidFill>
                  <a:srgbClr val="0000FF"/>
                </a:solidFill>
              </a:rPr>
              <a:t>, 2, 3, 4</a:t>
            </a:r>
            <a:r>
              <a:rPr lang="en-US" sz="7200" dirty="0" smtClean="0">
                <a:solidFill>
                  <a:srgbClr val="0000FF"/>
                </a:solidFill>
              </a:rPr>
              <a:t>,…}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866" y="2387007"/>
            <a:ext cx="5629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↑↑ 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55850"/>
              </p:ext>
            </p:extLst>
          </p:nvPr>
        </p:nvGraphicFramePr>
        <p:xfrm>
          <a:off x="479870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870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75329"/>
              </p:ext>
            </p:extLst>
          </p:nvPr>
        </p:nvGraphicFramePr>
        <p:xfrm>
          <a:off x="7743921" y="4718402"/>
          <a:ext cx="1098206" cy="11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3921" y="4718402"/>
                        <a:ext cx="1098206" cy="11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dirty="0" smtClean="0"/>
              <a:t>ountable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9797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89" y="3173323"/>
            <a:ext cx="9043712" cy="92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or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finite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263" y="3917570"/>
            <a:ext cx="86459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</a:p>
          <a:p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countable (class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prob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)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79665"/>
              </p:ext>
            </p:extLst>
          </p:nvPr>
        </p:nvGraphicFramePr>
        <p:xfrm>
          <a:off x="2875599" y="3175665"/>
          <a:ext cx="847905" cy="84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599" y="3175665"/>
                        <a:ext cx="847905" cy="84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656619"/>
              </p:ext>
            </p:extLst>
          </p:nvPr>
        </p:nvGraphicFramePr>
        <p:xfrm>
          <a:off x="1117096" y="3753877"/>
          <a:ext cx="7783589" cy="128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1612900" imgH="266700" progId="Equation.DSMT4">
                  <p:embed/>
                </p:oleObj>
              </mc:Choice>
              <mc:Fallback>
                <p:oleObj name="Equation" r:id="rId7" imgW="16129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096" y="3753877"/>
                        <a:ext cx="7783589" cy="128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9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1|2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442</Words>
  <Application>Microsoft Macintosh PowerPoint</Application>
  <PresentationFormat>On-screen Show (4:3)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1_Custom Design</vt:lpstr>
      <vt:lpstr>Equation</vt:lpstr>
      <vt:lpstr>PowerPoint Presentation</vt:lpstr>
      <vt:lpstr>Cantor’s Idea</vt:lpstr>
      <vt:lpstr> bij  ∞-bit-strings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{0,1}*  ::= finite binary strings  </vt:lpstr>
      <vt:lpstr>The rationals are 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394</cp:revision>
  <cp:lastPrinted>2013-03-02T17:20:47Z</cp:lastPrinted>
  <dcterms:created xsi:type="dcterms:W3CDTF">2011-02-18T03:43:54Z</dcterms:created>
  <dcterms:modified xsi:type="dcterms:W3CDTF">2013-03-02T17:38:15Z</dcterms:modified>
</cp:coreProperties>
</file>