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54" r:id="rId2"/>
    <p:sldId id="550" r:id="rId3"/>
    <p:sldId id="396" r:id="rId4"/>
    <p:sldId id="515" r:id="rId5"/>
    <p:sldId id="523" r:id="rId6"/>
    <p:sldId id="397" r:id="rId7"/>
    <p:sldId id="398" r:id="rId8"/>
    <p:sldId id="508" r:id="rId9"/>
    <p:sldId id="551" r:id="rId10"/>
    <p:sldId id="512" r:id="rId11"/>
    <p:sldId id="549" r:id="rId12"/>
    <p:sldId id="488" r:id="rId13"/>
    <p:sldId id="522" r:id="rId14"/>
    <p:sldId id="506" r:id="rId15"/>
    <p:sldId id="518" r:id="rId16"/>
    <p:sldId id="401" r:id="rId17"/>
    <p:sldId id="422" r:id="rId18"/>
    <p:sldId id="485" r:id="rId19"/>
    <p:sldId id="553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0" autoAdjust="0"/>
    <p:restoredTop sz="94824" autoAdjust="0"/>
  </p:normalViewPr>
  <p:slideViewPr>
    <p:cSldViewPr showGuides="1">
      <p:cViewPr varScale="1">
        <p:scale>
          <a:sx n="122" d="100"/>
          <a:sy n="122" d="100"/>
        </p:scale>
        <p:origin x="-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3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confidence.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13,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9" r:id="rId4"/>
    <p:sldLayoutId id="2147483883" r:id="rId5"/>
    <p:sldLayoutId id="214748388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5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5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19200" y="3658850"/>
            <a:ext cx="68193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suppose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Bound for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sz="4800" dirty="0" err="1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3594" y="4807803"/>
            <a:ext cx="1782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47284"/>
              </p:ext>
            </p:extLst>
          </p:nvPr>
        </p:nvGraphicFramePr>
        <p:xfrm>
          <a:off x="2667000" y="464820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7" name="Equation" r:id="rId4" imgW="889000" imgH="469900" progId="Equation.DSMT4">
                  <p:embed/>
                </p:oleObj>
              </mc:Choice>
              <mc:Fallback>
                <p:oleObj name="Equation" r:id="rId4" imgW="889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8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49222"/>
              </p:ext>
            </p:extLst>
          </p:nvPr>
        </p:nvGraphicFramePr>
        <p:xfrm>
          <a:off x="9144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89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48752"/>
              </p:ext>
            </p:extLst>
          </p:nvPr>
        </p:nvGraphicFramePr>
        <p:xfrm>
          <a:off x="5715000" y="1143000"/>
          <a:ext cx="32480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85" name="Equation" r:id="rId4" imgW="1155700" imgH="596900" progId="Equation.DSMT4">
                  <p:embed/>
                </p:oleObj>
              </mc:Choice>
              <mc:Fallback>
                <p:oleObj name="Equation" r:id="rId4" imgW="11557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143000"/>
                        <a:ext cx="3248025" cy="16764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87935"/>
              </p:ext>
            </p:extLst>
          </p:nvPr>
        </p:nvGraphicFramePr>
        <p:xfrm>
          <a:off x="776288" y="3425825"/>
          <a:ext cx="76184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86" name="Equation" r:id="rId6" imgW="1828800" imgH="292100" progId="Equation.DSMT4">
                  <p:embed/>
                </p:oleObj>
              </mc:Choice>
              <mc:Fallback>
                <p:oleObj name="Equation" r:id="rId6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425825"/>
                        <a:ext cx="7618412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599471"/>
              </p:ext>
            </p:extLst>
          </p:nvPr>
        </p:nvGraphicFramePr>
        <p:xfrm>
          <a:off x="914400" y="1546225"/>
          <a:ext cx="48180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87" name="Equation" r:id="rId8" imgW="1346200" imgH="292100" progId="Equation.DSMT4">
                  <p:embed/>
                </p:oleObj>
              </mc:Choice>
              <mc:Fallback>
                <p:oleObj name="Equation" r:id="rId8" imgW="1346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6225"/>
                        <a:ext cx="4818062" cy="10445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4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96B5C7C7-3FC0-4B55-9934-A080551106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B6100CB1-975D-41F5-9A6C-8F34E133D00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FF4519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in the river.</a:t>
            </a:r>
          </a:p>
          <a:p>
            <a:pPr eaLnBrk="1" hangingPunct="1"/>
            <a:r>
              <a:rPr lang="en-US" sz="6000" dirty="0" err="1" smtClean="0">
                <a:solidFill>
                  <a:srgbClr val="FF4519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A7F8015-3123-4EEE-BF99-E293B8DB18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800F6F"/>
                </a:solidFill>
                <a:latin typeface="Comic Sans MS" pitchFamily="66" charset="0"/>
              </a:rPr>
              <a:t>sampling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process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800F6F"/>
                </a:solidFill>
                <a:latin typeface="Comic Sans MS" pitchFamily="66" charset="0"/>
              </a:rPr>
              <a:t> process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our estimate method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smtClean="0">
                <a:solidFill>
                  <a:srgbClr val="FF4519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in the river.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8372F5CC-0D0C-42AC-A06F-FCD924AC2FB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</a:t>
            </a:r>
          </a:p>
          <a:p>
            <a:pPr algn="l"/>
            <a:r>
              <a:rPr lang="en-US" sz="5400" kern="0" dirty="0" smtClean="0">
                <a:solidFill>
                  <a:srgbClr val="FF4519"/>
                </a:solidFill>
                <a:latin typeface="Comic Sans MS"/>
              </a:rPr>
              <a:t>c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FE75FCEF-2C00-453D-8F19-57E1BCE16A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rgbClr val="FF6600"/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/>
              <a:t>Also ask “Why am I</a:t>
            </a:r>
          </a:p>
          <a:p>
            <a:r>
              <a:rPr lang="en-US" sz="4800" dirty="0"/>
              <a:t>hearing about this particular </a:t>
            </a:r>
          </a:p>
          <a:p>
            <a:r>
              <a:rPr lang="en-US" sz="4800" dirty="0"/>
              <a:t>experiment?  How many </a:t>
            </a:r>
          </a:p>
          <a:p>
            <a:r>
              <a:rPr lang="en-US" sz="4800" dirty="0"/>
              <a:t>others were tried and not</a:t>
            </a:r>
          </a:p>
          <a:p>
            <a:r>
              <a:rPr lang="en-US" sz="4800" dirty="0"/>
              <a:t>reported?” </a:t>
            </a:r>
            <a:endParaRPr lang="en-US" sz="4800" dirty="0" smtClean="0"/>
          </a:p>
          <a:p>
            <a:pPr algn="ctr"/>
            <a:r>
              <a:rPr lang="en-US" sz="4800" dirty="0"/>
              <a:t>See </a:t>
            </a:r>
            <a:r>
              <a:rPr lang="en-US" sz="4800" dirty="0">
                <a:solidFill>
                  <a:srgbClr val="660066"/>
                </a:solidFill>
              </a:rPr>
              <a:t>http://</a:t>
            </a:r>
            <a:r>
              <a:rPr lang="en-US" sz="4800" dirty="0" err="1">
                <a:solidFill>
                  <a:srgbClr val="660066"/>
                </a:solidFill>
              </a:rPr>
              <a:t>xkcd.com</a:t>
            </a:r>
            <a:r>
              <a:rPr lang="en-US" sz="4800" dirty="0">
                <a:solidFill>
                  <a:srgbClr val="660066"/>
                </a:solidFill>
              </a:rPr>
              <a:t>/882/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E78F4000-603A-43A9-9772-EA15786EFD2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9238411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solidFill>
                  <a:srgbClr val="A7097A"/>
                </a:solidFill>
                <a:latin typeface="Comic Sans MS"/>
                <a:cs typeface="Comic Sans MS"/>
              </a:rPr>
              <a:t>pairwise</a:t>
            </a:r>
            <a:r>
              <a:rPr lang="en-US" sz="3600" dirty="0">
                <a:solidFill>
                  <a:srgbClr val="A7097A"/>
                </a:solidFill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00952"/>
              </p:ext>
            </p:extLst>
          </p:nvPr>
        </p:nvGraphicFramePr>
        <p:xfrm>
          <a:off x="654050" y="3213100"/>
          <a:ext cx="61277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1828800" imgH="292100" progId="Equation.DSMT4">
                  <p:embed/>
                </p:oleObj>
              </mc:Choice>
              <mc:Fallback>
                <p:oleObj name="Equation" r:id="rId5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213100"/>
                        <a:ext cx="61277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199231"/>
              </p:ext>
            </p:extLst>
          </p:nvPr>
        </p:nvGraphicFramePr>
        <p:xfrm>
          <a:off x="747713" y="3879850"/>
          <a:ext cx="7648575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1828800" imgH="596900" progId="Equation.DSMT4">
                  <p:embed/>
                </p:oleObj>
              </mc:Choice>
              <mc:Fallback>
                <p:oleObj name="Equation" r:id="rId7" imgW="18288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879850"/>
                        <a:ext cx="7648575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8223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7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C54485E2-983F-4808-AAAD-1595DDE4A77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067800" cy="4495800"/>
          </a:xfrm>
        </p:spPr>
        <p:txBody>
          <a:bodyPr/>
          <a:lstStyle/>
          <a:p>
            <a:pPr eaLnBrk="1" hangingPunct="1"/>
            <a:r>
              <a:rPr lang="en-US" sz="4800" dirty="0">
                <a:solidFill>
                  <a:srgbClr val="DA0000"/>
                </a:solidFill>
              </a:rPr>
              <a:t>coliform count </a:t>
            </a:r>
            <a:r>
              <a:rPr lang="en-US" sz="4800" dirty="0"/>
              <a:t>in Charles River</a:t>
            </a:r>
          </a:p>
          <a:p>
            <a:pPr eaLnBrk="1" hangingPunct="1"/>
            <a:r>
              <a:rPr lang="en-US" sz="4800" dirty="0" smtClean="0"/>
              <a:t>for swimming</a:t>
            </a:r>
          </a:p>
          <a:p>
            <a:pPr eaLnBrk="1" hangingPunct="1"/>
            <a:r>
              <a:rPr lang="en-US" sz="4800" dirty="0" smtClean="0"/>
              <a:t>EPA requires</a:t>
            </a:r>
          </a:p>
          <a:p>
            <a:pPr algn="ctr" eaLnBrk="1" hangingPunct="1"/>
            <a:r>
              <a:rPr lang="en-US" sz="4800" dirty="0" smtClean="0"/>
              <a:t>average </a:t>
            </a:r>
            <a:r>
              <a:rPr lang="en-US" sz="4800" dirty="0"/>
              <a:t>CMD </a:t>
            </a:r>
            <a:r>
              <a:rPr lang="en-US" sz="48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>
                <a:solidFill>
                  <a:srgbClr val="006600"/>
                </a:solidFill>
              </a:rPr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200</a:t>
            </a:r>
          </a:p>
          <a:p>
            <a:pPr algn="ctr" eaLnBrk="1" hangingPunct="1"/>
            <a:r>
              <a:rPr lang="en-US" sz="4800" dirty="0" smtClean="0"/>
              <a:t>(</a:t>
            </a:r>
            <a:r>
              <a:rPr lang="en-US" sz="4800" dirty="0"/>
              <a:t>Coliform Microbial Density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384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Make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measurements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of CMD at random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times and locations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</a:p>
          <a:p>
            <a:pPr eaLnBrk="1" hangingPunct="1"/>
            <a:r>
              <a:rPr lang="en-US" sz="5400" dirty="0" smtClean="0"/>
              <a:t>turn 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5400" dirty="0" smtClean="0">
                <a:solidFill>
                  <a:srgbClr val="FF4519"/>
                </a:solidFill>
              </a:rPr>
              <a:t>in whole river</a:t>
            </a:r>
            <a:r>
              <a:rPr lang="en-US" sz="5400" dirty="0" smtClean="0">
                <a:solidFill>
                  <a:srgbClr val="000000"/>
                </a:solidFill>
              </a:rPr>
              <a:t>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46D21BB0-6D03-4034-A4DE-775A83495C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is, convince 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660066"/>
                </a:solidFill>
              </a:rPr>
              <a:t>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FF4519"/>
                </a:solidFill>
              </a:rPr>
              <a:t>actual</a:t>
            </a:r>
            <a:r>
              <a:rPr lang="en-US" sz="5400" dirty="0" smtClean="0"/>
              <a:t> average?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23578D71-BE5D-4BBF-9B59-FB73E190AF0C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rgbClr val="FF4519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actual average CMD in river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samples   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FF4519"/>
                </a:solidFill>
              </a:rPr>
              <a:t>c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of the </a:t>
            </a:r>
            <a:r>
              <a:rPr lang="en-US" sz="4400" dirty="0" smtClean="0">
                <a:solidFill>
                  <a:srgbClr val="0006FE"/>
                </a:solidFill>
              </a:rPr>
              <a:t>n </a:t>
            </a:r>
            <a:r>
              <a:rPr lang="en-US" sz="4400" dirty="0" smtClean="0"/>
              <a:t>CMD samples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44823"/>
              </p:ext>
            </p:extLst>
          </p:nvPr>
        </p:nvGraphicFramePr>
        <p:xfrm>
          <a:off x="914400" y="838200"/>
          <a:ext cx="694055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64" name="Equation" r:id="rId4" imgW="1866900" imgH="596900" progId="Equation.DSMT4">
                  <p:embed/>
                </p:oleObj>
              </mc:Choice>
              <mc:Fallback>
                <p:oleObj name="Equation" r:id="rId4" imgW="18669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6940550" cy="2217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05633"/>
              </p:ext>
            </p:extLst>
          </p:nvPr>
        </p:nvGraphicFramePr>
        <p:xfrm>
          <a:off x="871538" y="3048000"/>
          <a:ext cx="7246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65" name="Equation" r:id="rId6" imgW="1866900" imgH="215900" progId="Equation.DSMT4">
                  <p:embed/>
                </p:oleObj>
              </mc:Choice>
              <mc:Fallback>
                <p:oleObj name="Equation" r:id="rId6" imgW="18669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2469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741408"/>
              </p:ext>
            </p:extLst>
          </p:nvPr>
        </p:nvGraphicFramePr>
        <p:xfrm>
          <a:off x="914400" y="914400"/>
          <a:ext cx="7363178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0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363178" cy="21335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838867"/>
              </p:ext>
            </p:extLst>
          </p:nvPr>
        </p:nvGraphicFramePr>
        <p:xfrm>
          <a:off x="871538" y="3048000"/>
          <a:ext cx="7246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31" name="Equation" r:id="rId6" imgW="1866900" imgH="215900" progId="Equation.DSMT4">
                  <p:embed/>
                </p:oleObj>
              </mc:Choice>
              <mc:Fallback>
                <p:oleObj name="Equation" r:id="rId6" imgW="1866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48000"/>
                        <a:ext cx="72469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confidence.</a:t>
            </a:r>
            <a:fld id="{AB032E80-4924-4C32-A61E-EE294C645B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660066"/>
                </a:solidFill>
                <a:latin typeface="+mj-lt"/>
              </a:rPr>
              <a:t>?? don’t know</a:t>
            </a:r>
            <a:r>
              <a:rPr lang="en-US" sz="6600" dirty="0" smtClean="0">
                <a:latin typeface="+mj-lt"/>
              </a:rPr>
              <a:t>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</p:spTree>
    <p:extLst>
      <p:ext uri="{BB962C8B-B14F-4D97-AF65-F5344CB8AC3E}">
        <p14:creationId xmlns:p14="http://schemas.microsoft.com/office/powerpoint/2010/main" val="37434110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499</Words>
  <Application>Microsoft Macintosh PowerPoint</Application>
  <PresentationFormat>On-screen Show (4:3)</PresentationFormat>
  <Paragraphs>123</Paragraphs>
  <Slides>19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1_Default Design</vt:lpstr>
      <vt:lpstr>Equation</vt:lpstr>
      <vt:lpstr>PowerPoint Presentation</vt:lpstr>
      <vt:lpstr>Pairwise Independent Sampling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Bound for σ </vt:lpstr>
      <vt:lpstr>Pairwise Independent Sampling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368</cp:revision>
  <cp:lastPrinted>2013-05-13T02:09:28Z</cp:lastPrinted>
  <dcterms:created xsi:type="dcterms:W3CDTF">2011-05-04T20:44:08Z</dcterms:created>
  <dcterms:modified xsi:type="dcterms:W3CDTF">2013-05-14T13:12:39Z</dcterms:modified>
</cp:coreProperties>
</file>