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728" r:id="rId2"/>
    <p:sldId id="832" r:id="rId3"/>
    <p:sldId id="847" r:id="rId4"/>
    <p:sldId id="848" r:id="rId5"/>
    <p:sldId id="892" r:id="rId6"/>
    <p:sldId id="849" r:id="rId7"/>
    <p:sldId id="898" r:id="rId8"/>
    <p:sldId id="850" r:id="rId9"/>
    <p:sldId id="899" r:id="rId10"/>
    <p:sldId id="851" r:id="rId11"/>
    <p:sldId id="852" r:id="rId12"/>
    <p:sldId id="834" r:id="rId13"/>
    <p:sldId id="883" r:id="rId14"/>
    <p:sldId id="846" r:id="rId15"/>
    <p:sldId id="863" r:id="rId16"/>
    <p:sldId id="860" r:id="rId17"/>
    <p:sldId id="862" r:id="rId18"/>
    <p:sldId id="891" r:id="rId19"/>
    <p:sldId id="900" r:id="rId20"/>
    <p:sldId id="861" r:id="rId21"/>
    <p:sldId id="86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 varScale="1">
        <p:scale>
          <a:sx n="135" d="100"/>
          <a:sy n="135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96200" y="6553200"/>
            <a:ext cx="14478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421062" cy="20780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61110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8000" dirty="0" smtClean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8000" dirty="0" err="1" smtClean="0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,n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373690" y="4953000"/>
            <a:ext cx="22369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 symmetric</a:t>
            </a:r>
            <a:endParaRPr lang="en-US" sz="5400" dirty="0" smtClean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   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dirty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60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a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 smtClean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olidFill>
                  <a:srgbClr val="8E00C8"/>
                </a:solidFill>
              </a:rPr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 smtClean="0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</a:t>
            </a:r>
            <a:r>
              <a:rPr lang="en-US" sz="6000" baseline="-25000" dirty="0" err="1">
                <a:solidFill>
                  <a:srgbClr val="0000E5"/>
                </a:solidFill>
              </a:rPr>
              <a:t>,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n</a:t>
            </a:r>
            <a:r>
              <a:rPr lang="en-US" sz="6000" baseline="-25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= </a:t>
            </a:r>
            <a:r>
              <a:rPr lang="en-US" sz="6000" dirty="0">
                <a:solidFill>
                  <a:srgbClr val="0000E5"/>
                </a:solidFill>
              </a:rPr>
              <a:t>rem(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 smtClean="0">
                <a:solidFill>
                  <a:srgbClr val="0000E5"/>
                </a:solidFill>
              </a:rPr>
              <a:t>)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981200"/>
            <a:ext cx="8382000" cy="1066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>
                <a:solidFill>
                  <a:srgbClr val="0000CC"/>
                </a:solidFill>
              </a:rPr>
              <a:t>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8E00C8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5400" kern="0" dirty="0" err="1">
                <a:solidFill>
                  <a:srgbClr val="8E00C8"/>
                </a:solidFill>
                <a:latin typeface="+mn-lt"/>
                <a:sym typeface="Euclid Symbol" pitchFamily="18" charset="2"/>
              </a:rPr>
              <a:t>pf</a:t>
            </a:r>
            <a:r>
              <a:rPr lang="en-US" sz="5400" kern="0" dirty="0">
                <a:solidFill>
                  <a:srgbClr val="8E00C8"/>
                </a:solidFill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pf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5400" dirty="0"/>
              <a:t> 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Cor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6000" dirty="0"/>
              <a:t> </a:t>
            </a:r>
            <a:r>
              <a:rPr lang="en-US" sz="6000" i="1" dirty="0"/>
              <a:t> </a:t>
            </a:r>
            <a:r>
              <a:rPr lang="en-US" sz="6000" dirty="0" smtClean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839200" cy="33528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So</a:t>
            </a:r>
            <a:r>
              <a:rPr lang="en-US" sz="6600" dirty="0">
                <a:solidFill>
                  <a:srgbClr val="0000CC"/>
                </a:solidFill>
              </a:rPr>
              <a:t> </a:t>
            </a:r>
            <a:r>
              <a:rPr lang="en-US" sz="6600" dirty="0"/>
              <a:t>arithmetic</a:t>
            </a:r>
            <a:r>
              <a:rPr lang="en-US" sz="6600" dirty="0">
                <a:solidFill>
                  <a:srgbClr val="0000CC"/>
                </a:solidFill>
              </a:rPr>
              <a:t> (mod n)  </a:t>
            </a:r>
            <a:r>
              <a:rPr lang="en-US" sz="6600" dirty="0"/>
              <a:t>a lot like ordinary </a:t>
            </a:r>
            <a:r>
              <a:rPr lang="en-US" sz="6600" dirty="0" smtClean="0"/>
              <a:t>arithmetic</a:t>
            </a:r>
            <a:endParaRPr lang="en-US" sz="6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45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</a:t>
            </a:r>
            <a:r>
              <a:rPr lang="en-US" sz="66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 </a:t>
            </a:r>
            <a:r>
              <a:rPr lang="en-US" sz="6600" dirty="0">
                <a:solidFill>
                  <a:srgbClr val="0000CC"/>
                </a:solidFill>
              </a:rPr>
              <a:t>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(</a:t>
            </a:r>
            <a:r>
              <a:rPr lang="en-US" sz="5400" dirty="0" smtClean="0">
                <a:solidFill>
                  <a:srgbClr val="008000"/>
                </a:solidFill>
              </a:rPr>
              <a:t>30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12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dirty="0">
                <a:solidFill>
                  <a:srgbClr val="8E00C8"/>
                </a:solidFill>
              </a:rPr>
              <a:t>important: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congruence </a:t>
            </a:r>
            <a:r>
              <a:rPr lang="en-US" sz="5400" dirty="0"/>
              <a:t>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FF"/>
                </a:solidFill>
              </a:rPr>
              <a:t>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>
                <a:solidFill>
                  <a:srgbClr val="0000FF"/>
                </a:solidFill>
              </a:rPr>
              <a:t>rem(a,n</a:t>
            </a:r>
            <a:r>
              <a:rPr lang="en-US" sz="5400" dirty="0">
                <a:solidFill>
                  <a:srgbClr val="0000FF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FF"/>
                </a:solidFill>
              </a:rPr>
              <a:t>(mod n)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000" dirty="0">
                <a:solidFill>
                  <a:srgbClr val="8E00C8"/>
                </a:solidFill>
              </a:rPr>
              <a:t>example:</a:t>
            </a:r>
            <a:r>
              <a:rPr lang="en-US" sz="4800" i="1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aseline="-25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 dirty="0" smtClean="0">
                <a:solidFill>
                  <a:srgbClr val="008000"/>
                </a:solidFill>
                <a:latin typeface="Comic Sans MS" pitchFamily="66" charset="0"/>
              </a:rPr>
              <a:t>    788253  </a:t>
            </a:r>
            <a:endParaRPr lang="en-US" sz="6000" u="sng" dirty="0">
              <a:solidFill>
                <a:srgbClr val="008000"/>
              </a:solidFill>
              <a:latin typeface="Comic Sans MS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935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  <a:endParaRPr lang="en-US" sz="6000" kern="0" dirty="0" smtClean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10102</TotalTime>
  <Words>1084</Words>
  <Application>Microsoft Macintosh PowerPoint</Application>
  <PresentationFormat>On-screen Show (4:3)</PresentationFormat>
  <Paragraphs>187</Paragraphs>
  <Slides>21</Slides>
  <Notes>21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proof: (if)</vt:lpstr>
      <vt:lpstr>PowerPoint Presentation</vt:lpstr>
      <vt:lpstr>PowerPoint Presentation</vt:lpstr>
      <vt:lpstr>PowerPoint Presentation</vt:lpstr>
      <vt:lpstr>PowerPoint Presentation</vt:lpstr>
      <vt:lpstr>Corollaries</vt:lpstr>
      <vt:lpstr>Remainder arithmetic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1462</cp:revision>
  <cp:lastPrinted>2012-03-06T18:28:41Z</cp:lastPrinted>
  <dcterms:created xsi:type="dcterms:W3CDTF">2011-03-02T16:44:31Z</dcterms:created>
  <dcterms:modified xsi:type="dcterms:W3CDTF">2013-03-03T01:32:39Z</dcterms:modified>
</cp:coreProperties>
</file>