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322" r:id="rId2"/>
    <p:sldId id="434" r:id="rId3"/>
    <p:sldId id="455" r:id="rId4"/>
    <p:sldId id="454" r:id="rId5"/>
    <p:sldId id="400" r:id="rId6"/>
    <p:sldId id="469" r:id="rId7"/>
    <p:sldId id="384" r:id="rId8"/>
    <p:sldId id="411" r:id="rId9"/>
    <p:sldId id="436" r:id="rId10"/>
    <p:sldId id="437" r:id="rId11"/>
    <p:sldId id="428" r:id="rId12"/>
    <p:sldId id="420" r:id="rId13"/>
    <p:sldId id="422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8A3CC4"/>
    <a:srgbClr val="008000"/>
    <a:srgbClr val="FF00FF"/>
    <a:srgbClr val="B89500"/>
    <a:srgbClr val="DAB000"/>
    <a:srgbClr val="FFCC00"/>
    <a:srgbClr val="00FFFF"/>
    <a:srgbClr val="70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69" autoAdjust="0"/>
  </p:normalViewPr>
  <p:slideViewPr>
    <p:cSldViewPr snapToObjects="1" showGuides="1">
      <p:cViewPr varScale="1">
        <p:scale>
          <a:sx n="131" d="100"/>
          <a:sy n="131" d="100"/>
        </p:scale>
        <p:origin x="-192" y="-112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326B4E52-57BF-4D98-824B-DA597332E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4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03996F86-6DDF-426A-AC81-A0DF594CE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7B1E8-B54F-4F55-96A7-7765322F3BED}" type="slidenum">
              <a:rPr lang="en-US"/>
              <a:pPr/>
              <a:t>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DBCAA-2202-47E7-B624-97BC5B32A74C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545E5-4A83-4EFC-AD16-9BA07169A5F6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BD353-B391-4818-A056-9D8E681FBB6F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A11E4-CF9F-4A8B-82EA-9A8A772FEA8F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4E7E9-2F1C-452E-A73C-E3A8DEE3E341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BB62D-3F0F-4821-B286-D333AB4175BA}" type="slidenum">
              <a:rPr lang="en-US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15C07-414E-460F-924F-8B116216D080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D88CA-7142-49DA-ACB3-CEED4342426E}" type="slidenum">
              <a:rPr lang="en-US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661AB-8B43-4B92-BD96-7DE7128DF385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1F874-610B-4894-A43D-1D587A4E5E3A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rulescount</a:t>
            </a:r>
            <a:r>
              <a:rPr lang="en-US" dirty="0" smtClean="0"/>
              <a:t>.</a:t>
            </a:r>
            <a:fld id="{59D30190-4BB1-492F-A407-3062FE93FA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rulescount</a:t>
            </a:r>
            <a:r>
              <a:rPr lang="en-US" dirty="0" smtClean="0"/>
              <a:t>.</a:t>
            </a:r>
            <a:fld id="{98B0E1D1-22E3-4CC1-B6FA-DF55DA8E78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rulescount</a:t>
            </a:r>
            <a:r>
              <a:rPr lang="en-US" dirty="0" smtClean="0"/>
              <a:t>.</a:t>
            </a:r>
            <a:fld id="{830A9B50-708D-4A44-9DE6-5809C42CA6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rulescount</a:t>
            </a:r>
            <a:r>
              <a:rPr lang="en-US" dirty="0" smtClean="0"/>
              <a:t>.</a:t>
            </a:r>
            <a:fld id="{28A8D130-5471-470D-8B41-5C7B9362E3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countingrules</a:t>
            </a:r>
            <a:r>
              <a:rPr lang="en-US" dirty="0" smtClean="0"/>
              <a:t>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33700" y="6553200"/>
            <a:ext cx="3276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April 17,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rulescount</a:t>
            </a:r>
            <a:r>
              <a:rPr lang="en-US" dirty="0" smtClean="0"/>
              <a:t>.</a:t>
            </a:r>
            <a:fld id="{199EA383-E516-4FE7-9763-1F26AED9E1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16000" y="2362200"/>
            <a:ext cx="71374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Rules</a:t>
            </a:r>
          </a:p>
          <a:p>
            <a:pPr algn="ctr">
              <a:spcBef>
                <a:spcPct val="0"/>
              </a:spcBef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for </a:t>
            </a: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Counting</a:t>
            </a:r>
            <a:endParaRPr lang="en-US" sz="2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rulescount</a:t>
            </a:r>
            <a:r>
              <a:rPr lang="en-US" dirty="0" smtClean="0"/>
              <a:t>.</a:t>
            </a:r>
            <a:fld id="{8B71D960-922B-4182-A13A-308B16B6BF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If there are 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boys and </a:t>
            </a:r>
            <a:r>
              <a:rPr lang="en-US" sz="4800" dirty="0" smtClean="0">
                <a:solidFill>
                  <a:srgbClr val="0033CC"/>
                </a:solidFill>
              </a:rPr>
              <a:t>3</a:t>
            </a:r>
            <a:r>
              <a:rPr lang="en-US" sz="4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girls, there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6000" dirty="0" smtClean="0"/>
              <a:t> = 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different boy/girl couples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56388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/>
              <a:t>Product Rule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rulescount</a:t>
            </a:r>
            <a:r>
              <a:rPr lang="en-US" dirty="0" smtClean="0"/>
              <a:t>.</a:t>
            </a:r>
            <a:fld id="{0B793104-15DC-4977-B8C6-AEC36393E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295400"/>
            <a:ext cx="8223052" cy="1569660"/>
          </a:xfr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800" dirty="0" smtClean="0"/>
              <a:t>If 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rgbClr val="008000"/>
                </a:solidFill>
              </a:rPr>
              <a:t>m</a:t>
            </a:r>
            <a:r>
              <a:rPr lang="en-US" sz="4800" dirty="0" smtClean="0"/>
              <a:t> and |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 then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4800" dirty="0" smtClean="0"/>
              <a:t>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err="1" smtClean="0">
                <a:solidFill>
                  <a:srgbClr val="008000"/>
                </a:solidFill>
              </a:rPr>
              <a:t>m</a:t>
            </a:r>
            <a:r>
              <a:rPr lang="en-US" sz="4800" dirty="0" err="1" smtClean="0">
                <a:sym typeface="Symbol"/>
              </a:rPr>
              <a:t>⋅</a:t>
            </a:r>
            <a:r>
              <a:rPr lang="en-US" sz="4800" dirty="0" err="1" smtClean="0">
                <a:solidFill>
                  <a:srgbClr val="0033CC"/>
                </a:solidFill>
              </a:rPr>
              <a:t>n</a:t>
            </a:r>
            <a:endParaRPr lang="en-US" sz="4800" dirty="0" smtClean="0"/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030288" y="3030538"/>
            <a:ext cx="7503752" cy="348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a, b, c, d</a:t>
            </a:r>
            <a:r>
              <a:rPr lang="en-US" sz="4400" dirty="0">
                <a:latin typeface="Comic Sans MS" pitchFamily="66" charset="0"/>
              </a:rPr>
              <a:t>},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1, 2, 3</a:t>
            </a:r>
            <a:r>
              <a:rPr lang="en-US" sz="4400" dirty="0">
                <a:latin typeface="Comic Sans MS" pitchFamily="66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 </a:t>
            </a:r>
            <a:r>
              <a:rPr lang="en-US" sz="4000" dirty="0" smtClean="0">
                <a:latin typeface="Comic Sans MS" pitchFamily="66" charset="0"/>
              </a:rPr>
              <a:t>{(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,2</a:t>
            </a:r>
            <a:r>
              <a:rPr lang="en-US" sz="4000" dirty="0" smtClean="0">
                <a:latin typeface="Comic Sans MS" pitchFamily="66" charset="0"/>
              </a:rPr>
              <a:t>),(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66FF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56388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/>
              <a:t>Product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build="allAtOnce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rulescount</a:t>
            </a:r>
            <a:r>
              <a:rPr lang="en-US" dirty="0" smtClean="0"/>
              <a:t>.</a:t>
            </a:r>
            <a:fld id="{9ACAA9E8-60E9-4E1B-A2A5-A12F742B44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1498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# length-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binary strings  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6600" dirty="0" smtClean="0"/>
              <a:t>= |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|</a:t>
            </a:r>
          </a:p>
          <a:p>
            <a:pPr marL="0" indent="0" eaLnBrk="1" hangingPunct="1"/>
            <a:r>
              <a:rPr lang="en-US" sz="5400" dirty="0" smtClean="0"/>
              <a:t> = |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baseline="30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5400" dirty="0" smtClean="0"/>
              <a:t>|  where 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::=  {</a:t>
            </a:r>
            <a:r>
              <a:rPr lang="en-US" sz="5400" dirty="0" smtClean="0">
                <a:solidFill>
                  <a:srgbClr val="008000"/>
                </a:solidFill>
              </a:rPr>
              <a:t>0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8000"/>
                </a:solidFill>
              </a:rPr>
              <a:t>1</a:t>
            </a:r>
            <a:r>
              <a:rPr lang="en-US" sz="5400" dirty="0" smtClean="0"/>
              <a:t>}</a:t>
            </a:r>
          </a:p>
          <a:p>
            <a:pPr marL="0" indent="0" eaLnBrk="1" hangingPunct="1"/>
            <a:r>
              <a:rPr lang="en-US" sz="5400" dirty="0" smtClean="0"/>
              <a:t> </a:t>
            </a:r>
            <a:r>
              <a:rPr lang="en-US" sz="6600" dirty="0" smtClean="0"/>
              <a:t>= 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= 2</a:t>
            </a:r>
            <a:r>
              <a:rPr lang="en-US" sz="6600" baseline="30000" dirty="0" smtClean="0">
                <a:solidFill>
                  <a:srgbClr val="0033CC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rulescount</a:t>
            </a:r>
            <a:r>
              <a:rPr lang="en-US" dirty="0" smtClean="0"/>
              <a:t>.</a:t>
            </a:r>
            <a:fld id="{C13265DF-BEC1-47FC-A2D4-BDF328E7567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3289"/>
            <a:ext cx="7467600" cy="286232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# length </a:t>
            </a:r>
            <a:r>
              <a:rPr lang="en-US" sz="6000" dirty="0" smtClean="0">
                <a:solidFill>
                  <a:srgbClr val="0033CC"/>
                </a:solidFill>
              </a:rPr>
              <a:t>n</a:t>
            </a:r>
            <a:r>
              <a:rPr lang="en-US" sz="6000" dirty="0" smtClean="0"/>
              <a:t> strings from an alphabet of size </a:t>
            </a:r>
            <a:r>
              <a:rPr lang="en-US" sz="6000" dirty="0" smtClean="0">
                <a:solidFill>
                  <a:srgbClr val="008000"/>
                </a:solidFill>
              </a:rPr>
              <a:t>m</a:t>
            </a:r>
            <a:r>
              <a:rPr lang="en-US" sz="6000" dirty="0" smtClean="0"/>
              <a:t> is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774345" y="4192250"/>
            <a:ext cx="145584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8800" baseline="30000" dirty="0" err="1" smtClean="0">
                <a:solidFill>
                  <a:srgbClr val="0066FF"/>
                </a:solidFill>
                <a:latin typeface="Comic Sans MS" pitchFamily="66" charset="0"/>
              </a:rPr>
              <a:t>n</a:t>
            </a:r>
            <a:endParaRPr lang="en-US" sz="8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1553289"/>
            <a:ext cx="7696200" cy="408551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rulescount</a:t>
            </a:r>
            <a:r>
              <a:rPr lang="en-US" dirty="0" smtClean="0"/>
              <a:t>.</a:t>
            </a:r>
            <a:fld id="{C083AF42-063C-498D-8321-ACCF1AA5BD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B050"/>
                </a:solidFill>
              </a:rPr>
              <a:t>Gambling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98368"/>
            <a:ext cx="8610600" cy="320703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What </a:t>
            </a:r>
            <a:r>
              <a:rPr lang="en-US" sz="4400" i="1" dirty="0" smtClean="0">
                <a:solidFill>
                  <a:srgbClr val="0066FF"/>
                </a:solidFill>
              </a:rPr>
              <a:t>fraction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/>
              <a:t>of poker hands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are “a pair of Jacks?”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FF"/>
                </a:solidFill>
              </a:rPr>
              <a:t>probability</a:t>
            </a:r>
            <a:r>
              <a:rPr lang="en-US" sz="4400" dirty="0" smtClean="0"/>
              <a:t> of a pair </a:t>
            </a:r>
          </a:p>
          <a:p>
            <a:pPr marL="0" indent="0" eaLnBrk="1" hangingPunct="1">
              <a:buFontTx/>
              <a:buNone/>
            </a:pPr>
            <a:r>
              <a:rPr lang="en-US" sz="4400" dirty="0"/>
              <a:t> </a:t>
            </a:r>
            <a:r>
              <a:rPr lang="en-US" sz="4400" dirty="0" smtClean="0"/>
              <a:t> of Jacks)</a:t>
            </a:r>
          </a:p>
        </p:txBody>
      </p:sp>
      <p:pic>
        <p:nvPicPr>
          <p:cNvPr id="14341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8702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rulescount</a:t>
            </a:r>
            <a:r>
              <a:rPr lang="en-US" sz="1100" dirty="0" smtClean="0"/>
              <a:t>.</a:t>
            </a:r>
            <a:fld id="{8F3B4E78-0FD9-4D6D-9794-087966C32840}" type="slidenum">
              <a:rPr lang="en-US" sz="1100" smtClean="0"/>
              <a:pPr/>
              <a:t>3</a:t>
            </a:fld>
            <a:endParaRPr lang="en-US" sz="11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Counting in </a:t>
            </a:r>
            <a:r>
              <a:rPr lang="en-US" sz="4400" dirty="0" smtClean="0">
                <a:solidFill>
                  <a:srgbClr val="008000"/>
                </a:solidFill>
              </a:rPr>
              <a:t>Games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3400" y="1981200"/>
            <a:ext cx="8167689" cy="1374775"/>
            <a:chOff x="269875" y="3063875"/>
            <a:chExt cx="7502526" cy="1374775"/>
          </a:xfrm>
        </p:grpSpPr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1150939" y="3063875"/>
              <a:ext cx="6621462" cy="137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chess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</a:p>
            <a:p>
              <a:pPr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      after </a:t>
              </a:r>
              <a:r>
                <a:rPr lang="en-US" sz="4000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n</a:t>
              </a: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moves</a:t>
              </a:r>
              <a:r>
                <a:rPr lang="en-US" sz="4000" dirty="0">
                  <a:latin typeface="Comic Sans MS" pitchFamily="66" charset="0"/>
                </a:rPr>
                <a:t>?</a:t>
              </a:r>
            </a:p>
          </p:txBody>
        </p:sp>
        <p:pic>
          <p:nvPicPr>
            <p:cNvPr id="15369" name="Picture 11" descr="ches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75" y="3108325"/>
              <a:ext cx="881063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657600"/>
            <a:ext cx="7183437" cy="1371600"/>
            <a:chOff x="893763" y="685800"/>
            <a:chExt cx="7183437" cy="1371600"/>
          </a:xfrm>
        </p:grpSpPr>
        <p:pic>
          <p:nvPicPr>
            <p:cNvPr id="14" name="Picture 4" descr="cube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93763" y="685800"/>
              <a:ext cx="1155700" cy="115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049463" y="685800"/>
              <a:ext cx="6027737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  <a:r>
                <a:rPr lang="en-US" sz="4000" dirty="0" smtClean="0">
                  <a:latin typeface="Comic Sans MS" pitchFamily="66" charset="0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    for </a:t>
              </a:r>
              <a:r>
                <a:rPr lang="en-US" sz="4000" dirty="0">
                  <a:latin typeface="Comic Sans MS" pitchFamily="66" charset="0"/>
                </a:rPr>
                <a:t>a Rubik’s cube?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rulescount</a:t>
            </a:r>
            <a:r>
              <a:rPr lang="en-US" dirty="0" smtClean="0"/>
              <a:t>.</a:t>
            </a:r>
            <a:fld id="{E724F065-34A1-4E2F-BB17-E3787F8CEB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Algorithms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85800" y="2971800"/>
            <a:ext cx="731520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buFontTx/>
              <a:buChar char="•"/>
            </a:pPr>
            <a:r>
              <a:rPr lang="en-US" sz="4400" dirty="0">
                <a:latin typeface="Comic Sans MS" pitchFamily="66" charset="0"/>
              </a:rPr>
              <a:t>Optimization: To optimize </a:t>
            </a:r>
            <a:r>
              <a:rPr lang="en-US" sz="4400" dirty="0" smtClean="0">
                <a:latin typeface="Comic Sans MS" pitchFamily="66" charset="0"/>
              </a:rPr>
              <a:t>cost </a:t>
            </a:r>
            <a:r>
              <a:rPr lang="en-US" sz="4400" dirty="0">
                <a:latin typeface="Comic Sans MS" pitchFamily="66" charset="0"/>
              </a:rPr>
              <a:t>function on integer points in </a:t>
            </a:r>
            <a:r>
              <a:rPr lang="en-US" sz="4400" dirty="0" smtClean="0">
                <a:latin typeface="Comic Sans MS" pitchFamily="66" charset="0"/>
              </a:rPr>
              <a:t>region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u="sng" dirty="0">
                <a:latin typeface="Comic Sans MS" pitchFamily="66" charset="0"/>
              </a:rPr>
              <a:t>find</a:t>
            </a:r>
            <a:r>
              <a:rPr lang="en-US" sz="4400" dirty="0">
                <a:latin typeface="Comic Sans MS" pitchFamily="66" charset="0"/>
              </a:rPr>
              <a:t> all of those points.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1981200"/>
          </a:xfrm>
        </p:spPr>
        <p:txBody>
          <a:bodyPr/>
          <a:lstStyle/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400" dirty="0" smtClean="0"/>
              <a:t>Physics: # </a:t>
            </a:r>
            <a:r>
              <a:rPr lang="en-US" sz="4400" dirty="0" err="1" smtClean="0"/>
              <a:t>matchings</a:t>
            </a:r>
            <a:r>
              <a:rPr lang="en-US" sz="4400" dirty="0" smtClean="0"/>
              <a:t> in a graph?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rulescount</a:t>
            </a:r>
            <a:r>
              <a:rPr lang="en-US" dirty="0" smtClean="0"/>
              <a:t>.</a:t>
            </a:r>
            <a:fld id="{C38EFF70-A23C-4A5E-8861-2243249243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43434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# ops to update a data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4800" dirty="0" smtClean="0"/>
              <a:t>     structure (# comparisons    	needed to</a:t>
            </a:r>
            <a:r>
              <a:rPr lang="en-US" sz="4800" i="1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sort </a:t>
            </a:r>
            <a:r>
              <a:rPr lang="en-US" sz="4800" dirty="0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 items)</a:t>
            </a:r>
          </a:p>
          <a:p>
            <a:pPr marL="0" indent="0" eaLnBrk="1" hangingPunct="1"/>
            <a:r>
              <a:rPr lang="en-US" sz="4800" dirty="0" smtClean="0"/>
              <a:t># steps in a computation (#   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4800" dirty="0" smtClean="0"/>
              <a:t>      multiplies to compute </a:t>
            </a:r>
            <a:r>
              <a:rPr lang="en-US" sz="4800" dirty="0" err="1" smtClean="0"/>
              <a:t>d</a:t>
            </a:r>
            <a:r>
              <a:rPr lang="en-US" sz="4800" baseline="30000" dirty="0" err="1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)</a:t>
            </a:r>
            <a:r>
              <a:rPr lang="en-US" sz="4800" i="1" dirty="0" smtClean="0"/>
              <a:t> </a:t>
            </a:r>
            <a:endParaRPr lang="en-US" sz="4800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Algorithms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Cryptography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7994" y="2209800"/>
            <a:ext cx="78470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# possible passwords</a:t>
            </a:r>
          </a:p>
          <a:p>
            <a:pPr>
              <a:lnSpc>
                <a:spcPct val="150000"/>
              </a:lnSpc>
            </a:pPr>
            <a:r>
              <a:rPr lang="en-US" sz="6000" dirty="0" smtClean="0">
                <a:latin typeface="Comic Sans MS" pitchFamily="66" charset="0"/>
              </a:rPr>
              <a:t># possible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rulescount</a:t>
            </a:r>
            <a:r>
              <a:rPr lang="en-US" dirty="0" smtClean="0"/>
              <a:t>.</a:t>
            </a:r>
            <a:fld id="{F5E7BC75-7CCD-43B9-9102-762D8D8CA72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rulescount</a:t>
            </a:r>
            <a:r>
              <a:rPr lang="en-US" dirty="0" smtClean="0"/>
              <a:t>.</a:t>
            </a:r>
            <a:fld id="{F5E7BC75-7CCD-43B9-9102-762D8D8CA7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Graph Theory</a:t>
            </a:r>
          </a:p>
        </p:txBody>
      </p:sp>
      <p:grpSp>
        <p:nvGrpSpPr>
          <p:cNvPr id="18436" name="Group 90"/>
          <p:cNvGrpSpPr>
            <a:grpSpLocks/>
          </p:cNvGrpSpPr>
          <p:nvPr/>
        </p:nvGrpSpPr>
        <p:grpSpPr bwMode="auto">
          <a:xfrm>
            <a:off x="7734300" y="4495800"/>
            <a:ext cx="952500" cy="927100"/>
            <a:chOff x="4909" y="1116"/>
            <a:chExt cx="600" cy="584"/>
          </a:xfrm>
        </p:grpSpPr>
        <p:sp>
          <p:nvSpPr>
            <p:cNvPr id="18496" name="Oval 4"/>
            <p:cNvSpPr>
              <a:spLocks noChangeArrowheads="1"/>
            </p:cNvSpPr>
            <p:nvPr/>
          </p:nvSpPr>
          <p:spPr bwMode="auto">
            <a:xfrm>
              <a:off x="4933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7" name="Oval 6"/>
            <p:cNvSpPr>
              <a:spLocks noChangeArrowheads="1"/>
            </p:cNvSpPr>
            <p:nvPr/>
          </p:nvSpPr>
          <p:spPr bwMode="auto">
            <a:xfrm>
              <a:off x="5229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8" name="Oval 7"/>
            <p:cNvSpPr>
              <a:spLocks noChangeArrowheads="1"/>
            </p:cNvSpPr>
            <p:nvPr/>
          </p:nvSpPr>
          <p:spPr bwMode="auto">
            <a:xfrm>
              <a:off x="5341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9" name="Oval 8"/>
            <p:cNvSpPr>
              <a:spLocks noChangeArrowheads="1"/>
            </p:cNvSpPr>
            <p:nvPr/>
          </p:nvSpPr>
          <p:spPr bwMode="auto">
            <a:xfrm>
              <a:off x="5405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500" name="Oval 9"/>
            <p:cNvSpPr>
              <a:spLocks noChangeArrowheads="1"/>
            </p:cNvSpPr>
            <p:nvPr/>
          </p:nvSpPr>
          <p:spPr bwMode="auto">
            <a:xfrm>
              <a:off x="4909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501" name="AutoShape 11"/>
            <p:cNvCxnSpPr>
              <a:cxnSpLocks noChangeShapeType="1"/>
              <a:stCxn id="18496" idx="5"/>
              <a:endCxn id="18499" idx="1"/>
            </p:cNvCxnSpPr>
            <p:nvPr/>
          </p:nvCxnSpPr>
          <p:spPr bwMode="auto">
            <a:xfrm>
              <a:off x="5022" y="1205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2" name="AutoShape 12"/>
            <p:cNvCxnSpPr>
              <a:cxnSpLocks noChangeShapeType="1"/>
              <a:stCxn id="18498" idx="4"/>
              <a:endCxn id="18497" idx="0"/>
            </p:cNvCxnSpPr>
            <p:nvPr/>
          </p:nvCxnSpPr>
          <p:spPr bwMode="auto">
            <a:xfrm flipH="1">
              <a:off x="5281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3" name="AutoShape 13"/>
            <p:cNvCxnSpPr>
              <a:cxnSpLocks noChangeShapeType="1"/>
              <a:stCxn id="18496" idx="6"/>
              <a:endCxn id="18498" idx="2"/>
            </p:cNvCxnSpPr>
            <p:nvPr/>
          </p:nvCxnSpPr>
          <p:spPr bwMode="auto">
            <a:xfrm>
              <a:off x="5037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4" name="AutoShape 14"/>
            <p:cNvCxnSpPr>
              <a:cxnSpLocks noChangeShapeType="1"/>
              <a:stCxn id="18500" idx="5"/>
              <a:endCxn id="18497" idx="1"/>
            </p:cNvCxnSpPr>
            <p:nvPr/>
          </p:nvCxnSpPr>
          <p:spPr bwMode="auto">
            <a:xfrm>
              <a:off x="4998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5" name="AutoShape 15"/>
            <p:cNvCxnSpPr>
              <a:cxnSpLocks noChangeShapeType="1"/>
              <a:stCxn id="18496" idx="4"/>
              <a:endCxn id="18500" idx="0"/>
            </p:cNvCxnSpPr>
            <p:nvPr/>
          </p:nvCxnSpPr>
          <p:spPr bwMode="auto">
            <a:xfrm flipH="1">
              <a:off x="4961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6411913" y="4495800"/>
            <a:ext cx="952500" cy="927100"/>
            <a:chOff x="4076" y="1116"/>
            <a:chExt cx="600" cy="584"/>
          </a:xfrm>
        </p:grpSpPr>
        <p:sp>
          <p:nvSpPr>
            <p:cNvPr id="18485" name="Oval 36"/>
            <p:cNvSpPr>
              <a:spLocks noChangeArrowheads="1"/>
            </p:cNvSpPr>
            <p:nvPr/>
          </p:nvSpPr>
          <p:spPr bwMode="auto">
            <a:xfrm>
              <a:off x="4100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6" name="Oval 37"/>
            <p:cNvSpPr>
              <a:spLocks noChangeArrowheads="1"/>
            </p:cNvSpPr>
            <p:nvPr/>
          </p:nvSpPr>
          <p:spPr bwMode="auto">
            <a:xfrm>
              <a:off x="4396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7" name="Oval 38"/>
            <p:cNvSpPr>
              <a:spLocks noChangeArrowheads="1"/>
            </p:cNvSpPr>
            <p:nvPr/>
          </p:nvSpPr>
          <p:spPr bwMode="auto">
            <a:xfrm>
              <a:off x="4508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8" name="Oval 39"/>
            <p:cNvSpPr>
              <a:spLocks noChangeArrowheads="1"/>
            </p:cNvSpPr>
            <p:nvPr/>
          </p:nvSpPr>
          <p:spPr bwMode="auto">
            <a:xfrm>
              <a:off x="4572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9" name="Oval 40"/>
            <p:cNvSpPr>
              <a:spLocks noChangeArrowheads="1"/>
            </p:cNvSpPr>
            <p:nvPr/>
          </p:nvSpPr>
          <p:spPr bwMode="auto">
            <a:xfrm>
              <a:off x="4076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90" name="AutoShape 41"/>
            <p:cNvCxnSpPr>
              <a:cxnSpLocks noChangeShapeType="1"/>
              <a:stCxn id="18489" idx="6"/>
              <a:endCxn id="18488" idx="2"/>
            </p:cNvCxnSpPr>
            <p:nvPr/>
          </p:nvCxnSpPr>
          <p:spPr bwMode="auto">
            <a:xfrm flipV="1">
              <a:off x="4180" y="1440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1" name="AutoShape 42"/>
            <p:cNvCxnSpPr>
              <a:cxnSpLocks noChangeShapeType="1"/>
              <a:stCxn id="18487" idx="4"/>
              <a:endCxn id="18486" idx="0"/>
            </p:cNvCxnSpPr>
            <p:nvPr/>
          </p:nvCxnSpPr>
          <p:spPr bwMode="auto">
            <a:xfrm flipH="1">
              <a:off x="4448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2" name="AutoShape 43"/>
            <p:cNvCxnSpPr>
              <a:cxnSpLocks noChangeShapeType="1"/>
              <a:stCxn id="18485" idx="6"/>
              <a:endCxn id="18487" idx="2"/>
            </p:cNvCxnSpPr>
            <p:nvPr/>
          </p:nvCxnSpPr>
          <p:spPr bwMode="auto">
            <a:xfrm>
              <a:off x="4204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3" name="AutoShape 44"/>
            <p:cNvCxnSpPr>
              <a:cxnSpLocks noChangeShapeType="1"/>
              <a:stCxn id="18489" idx="5"/>
              <a:endCxn id="18486" idx="1"/>
            </p:cNvCxnSpPr>
            <p:nvPr/>
          </p:nvCxnSpPr>
          <p:spPr bwMode="auto">
            <a:xfrm>
              <a:off x="4165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4" name="AutoShape 45"/>
            <p:cNvCxnSpPr>
              <a:cxnSpLocks noChangeShapeType="1"/>
              <a:stCxn id="18485" idx="4"/>
              <a:endCxn id="18489" idx="0"/>
            </p:cNvCxnSpPr>
            <p:nvPr/>
          </p:nvCxnSpPr>
          <p:spPr bwMode="auto">
            <a:xfrm flipH="1">
              <a:off x="4128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5" name="AutoShape 46"/>
            <p:cNvCxnSpPr>
              <a:cxnSpLocks noChangeShapeType="1"/>
              <a:stCxn id="18485" idx="5"/>
              <a:endCxn id="18486" idx="1"/>
            </p:cNvCxnSpPr>
            <p:nvPr/>
          </p:nvCxnSpPr>
          <p:spPr bwMode="auto">
            <a:xfrm>
              <a:off x="4189" y="1205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38" name="Text Box 91"/>
          <p:cNvSpPr txBox="1">
            <a:spLocks noChangeArrowheads="1"/>
          </p:cNvSpPr>
          <p:nvPr/>
        </p:nvSpPr>
        <p:spPr bwMode="auto">
          <a:xfrm>
            <a:off x="304800" y="4660900"/>
            <a:ext cx="60150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rgbClr val="0066FF"/>
                </a:solidFill>
                <a:latin typeface="Comic Sans MS" pitchFamily="66" charset="0"/>
              </a:rPr>
              <a:t> n node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graphs</a:t>
            </a:r>
            <a:r>
              <a:rPr lang="en-US" sz="3600" dirty="0">
                <a:latin typeface="Comic Sans MS" pitchFamily="66" charset="0"/>
              </a:rPr>
              <a:t>?</a:t>
            </a:r>
          </a:p>
        </p:txBody>
      </p:sp>
      <p:grpSp>
        <p:nvGrpSpPr>
          <p:cNvPr id="18439" name="Group 49"/>
          <p:cNvGrpSpPr>
            <a:grpSpLocks/>
          </p:cNvGrpSpPr>
          <p:nvPr/>
        </p:nvGrpSpPr>
        <p:grpSpPr bwMode="auto">
          <a:xfrm>
            <a:off x="6319838" y="1550988"/>
            <a:ext cx="952500" cy="927100"/>
            <a:chOff x="4032" y="1184"/>
            <a:chExt cx="600" cy="584"/>
          </a:xfrm>
        </p:grpSpPr>
        <p:sp>
          <p:nvSpPr>
            <p:cNvPr id="18474" name="Oval 50"/>
            <p:cNvSpPr>
              <a:spLocks noChangeArrowheads="1"/>
            </p:cNvSpPr>
            <p:nvPr/>
          </p:nvSpPr>
          <p:spPr bwMode="auto">
            <a:xfrm>
              <a:off x="4056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5" name="Oval 51"/>
            <p:cNvSpPr>
              <a:spLocks noChangeArrowheads="1"/>
            </p:cNvSpPr>
            <p:nvPr/>
          </p:nvSpPr>
          <p:spPr bwMode="auto">
            <a:xfrm>
              <a:off x="4352" y="16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6" name="Oval 52"/>
            <p:cNvSpPr>
              <a:spLocks noChangeArrowheads="1"/>
            </p:cNvSpPr>
            <p:nvPr/>
          </p:nvSpPr>
          <p:spPr bwMode="auto">
            <a:xfrm>
              <a:off x="4464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7" name="Oval 53"/>
            <p:cNvSpPr>
              <a:spLocks noChangeArrowheads="1"/>
            </p:cNvSpPr>
            <p:nvPr/>
          </p:nvSpPr>
          <p:spPr bwMode="auto">
            <a:xfrm>
              <a:off x="4528" y="145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8" name="Oval 54"/>
            <p:cNvSpPr>
              <a:spLocks noChangeArrowheads="1"/>
            </p:cNvSpPr>
            <p:nvPr/>
          </p:nvSpPr>
          <p:spPr bwMode="auto">
            <a:xfrm>
              <a:off x="4032" y="14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79" name="AutoShape 55"/>
            <p:cNvCxnSpPr>
              <a:cxnSpLocks noChangeShapeType="1"/>
              <a:stCxn id="18478" idx="6"/>
              <a:endCxn id="18477" idx="2"/>
            </p:cNvCxnSpPr>
            <p:nvPr/>
          </p:nvCxnSpPr>
          <p:spPr bwMode="auto">
            <a:xfrm flipV="1">
              <a:off x="4136" y="1508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0" name="AutoShape 56"/>
            <p:cNvCxnSpPr>
              <a:cxnSpLocks noChangeShapeType="1"/>
              <a:stCxn id="18476" idx="4"/>
              <a:endCxn id="18475" idx="0"/>
            </p:cNvCxnSpPr>
            <p:nvPr/>
          </p:nvCxnSpPr>
          <p:spPr bwMode="auto">
            <a:xfrm flipH="1">
              <a:off x="4404" y="1288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1" name="AutoShape 57"/>
            <p:cNvCxnSpPr>
              <a:cxnSpLocks noChangeShapeType="1"/>
              <a:stCxn id="18474" idx="6"/>
              <a:endCxn id="18476" idx="2"/>
            </p:cNvCxnSpPr>
            <p:nvPr/>
          </p:nvCxnSpPr>
          <p:spPr bwMode="auto">
            <a:xfrm>
              <a:off x="4160" y="1236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2" name="AutoShape 58"/>
            <p:cNvCxnSpPr>
              <a:cxnSpLocks noChangeShapeType="1"/>
              <a:stCxn id="18478" idx="5"/>
              <a:endCxn id="18475" idx="1"/>
            </p:cNvCxnSpPr>
            <p:nvPr/>
          </p:nvCxnSpPr>
          <p:spPr bwMode="auto">
            <a:xfrm>
              <a:off x="4121" y="1585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3" name="AutoShape 59"/>
            <p:cNvCxnSpPr>
              <a:cxnSpLocks noChangeShapeType="1"/>
              <a:stCxn id="18474" idx="4"/>
              <a:endCxn id="18478" idx="0"/>
            </p:cNvCxnSpPr>
            <p:nvPr/>
          </p:nvCxnSpPr>
          <p:spPr bwMode="auto">
            <a:xfrm flipH="1">
              <a:off x="4084" y="1288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4" name="AutoShape 60"/>
            <p:cNvCxnSpPr>
              <a:cxnSpLocks noChangeShapeType="1"/>
              <a:stCxn id="18474" idx="5"/>
              <a:endCxn id="18475" idx="1"/>
            </p:cNvCxnSpPr>
            <p:nvPr/>
          </p:nvCxnSpPr>
          <p:spPr bwMode="auto">
            <a:xfrm>
              <a:off x="4145" y="1273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40" name="Group 85"/>
          <p:cNvGrpSpPr>
            <a:grpSpLocks/>
          </p:cNvGrpSpPr>
          <p:nvPr/>
        </p:nvGrpSpPr>
        <p:grpSpPr bwMode="auto">
          <a:xfrm>
            <a:off x="7642225" y="1550988"/>
            <a:ext cx="952500" cy="927100"/>
            <a:chOff x="4939" y="2092"/>
            <a:chExt cx="600" cy="584"/>
          </a:xfrm>
        </p:grpSpPr>
        <p:sp>
          <p:nvSpPr>
            <p:cNvPr id="18463" name="Oval 62"/>
            <p:cNvSpPr>
              <a:spLocks noChangeArrowheads="1"/>
            </p:cNvSpPr>
            <p:nvPr/>
          </p:nvSpPr>
          <p:spPr bwMode="auto">
            <a:xfrm>
              <a:off x="4963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4" name="Oval 63"/>
            <p:cNvSpPr>
              <a:spLocks noChangeArrowheads="1"/>
            </p:cNvSpPr>
            <p:nvPr/>
          </p:nvSpPr>
          <p:spPr bwMode="auto">
            <a:xfrm>
              <a:off x="5259" y="257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5" name="Oval 64"/>
            <p:cNvSpPr>
              <a:spLocks noChangeArrowheads="1"/>
            </p:cNvSpPr>
            <p:nvPr/>
          </p:nvSpPr>
          <p:spPr bwMode="auto">
            <a:xfrm>
              <a:off x="5371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6" name="Oval 65"/>
            <p:cNvSpPr>
              <a:spLocks noChangeArrowheads="1"/>
            </p:cNvSpPr>
            <p:nvPr/>
          </p:nvSpPr>
          <p:spPr bwMode="auto">
            <a:xfrm>
              <a:off x="5435" y="23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7" name="Oval 66"/>
            <p:cNvSpPr>
              <a:spLocks noChangeArrowheads="1"/>
            </p:cNvSpPr>
            <p:nvPr/>
          </p:nvSpPr>
          <p:spPr bwMode="auto">
            <a:xfrm>
              <a:off x="4939" y="240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68" name="AutoShape 67"/>
            <p:cNvCxnSpPr>
              <a:cxnSpLocks noChangeShapeType="1"/>
              <a:stCxn id="18463" idx="5"/>
              <a:endCxn id="18466" idx="1"/>
            </p:cNvCxnSpPr>
            <p:nvPr/>
          </p:nvCxnSpPr>
          <p:spPr bwMode="auto">
            <a:xfrm>
              <a:off x="5052" y="2181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9" name="AutoShape 68"/>
            <p:cNvCxnSpPr>
              <a:cxnSpLocks noChangeShapeType="1"/>
              <a:stCxn id="18466" idx="3"/>
              <a:endCxn id="18464" idx="7"/>
            </p:cNvCxnSpPr>
            <p:nvPr/>
          </p:nvCxnSpPr>
          <p:spPr bwMode="auto">
            <a:xfrm flipH="1">
              <a:off x="5348" y="2453"/>
              <a:ext cx="102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0" name="AutoShape 69"/>
            <p:cNvCxnSpPr>
              <a:cxnSpLocks noChangeShapeType="1"/>
              <a:stCxn id="18463" idx="6"/>
              <a:endCxn id="18465" idx="2"/>
            </p:cNvCxnSpPr>
            <p:nvPr/>
          </p:nvCxnSpPr>
          <p:spPr bwMode="auto">
            <a:xfrm>
              <a:off x="5067" y="2144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1" name="AutoShape 70"/>
            <p:cNvCxnSpPr>
              <a:cxnSpLocks noChangeShapeType="1"/>
              <a:stCxn id="18467" idx="5"/>
              <a:endCxn id="18464" idx="1"/>
            </p:cNvCxnSpPr>
            <p:nvPr/>
          </p:nvCxnSpPr>
          <p:spPr bwMode="auto">
            <a:xfrm>
              <a:off x="5028" y="2493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2" name="AutoShape 71"/>
            <p:cNvCxnSpPr>
              <a:cxnSpLocks noChangeShapeType="1"/>
              <a:stCxn id="18463" idx="4"/>
              <a:endCxn id="18467" idx="0"/>
            </p:cNvCxnSpPr>
            <p:nvPr/>
          </p:nvCxnSpPr>
          <p:spPr bwMode="auto">
            <a:xfrm flipH="1">
              <a:off x="4991" y="2196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3" name="AutoShape 72"/>
            <p:cNvCxnSpPr>
              <a:cxnSpLocks noChangeShapeType="1"/>
              <a:stCxn id="18466" idx="2"/>
              <a:endCxn id="18467" idx="6"/>
            </p:cNvCxnSpPr>
            <p:nvPr/>
          </p:nvCxnSpPr>
          <p:spPr bwMode="auto">
            <a:xfrm flipH="1">
              <a:off x="5043" y="2416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41" name="Text Box 93"/>
          <p:cNvSpPr txBox="1">
            <a:spLocks noChangeArrowheads="1"/>
          </p:cNvSpPr>
          <p:nvPr/>
        </p:nvSpPr>
        <p:spPr bwMode="auto">
          <a:xfrm>
            <a:off x="304800" y="1447800"/>
            <a:ext cx="6135688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mappings </a:t>
            </a:r>
            <a:r>
              <a:rPr lang="en-US" sz="3600" dirty="0">
                <a:latin typeface="Comic Sans MS" pitchFamily="66" charset="0"/>
              </a:rPr>
              <a:t>between </a:t>
            </a:r>
            <a:r>
              <a:rPr lang="en-US" sz="3600" dirty="0" smtClean="0">
                <a:latin typeface="Comic Sans MS" pitchFamily="66" charset="0"/>
              </a:rPr>
              <a:t>two</a:t>
            </a:r>
          </a:p>
          <a:p>
            <a:pPr marL="288925" indent="-288925"/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n</a:t>
            </a:r>
            <a:r>
              <a:rPr lang="en-US" sz="3600" dirty="0" smtClean="0">
                <a:latin typeface="Comic Sans MS" pitchFamily="66" charset="0"/>
              </a:rPr>
              <a:t> node </a:t>
            </a:r>
            <a:r>
              <a:rPr lang="en-US" sz="3600" dirty="0">
                <a:latin typeface="Comic Sans MS" pitchFamily="66" charset="0"/>
              </a:rPr>
              <a:t>graphs?</a:t>
            </a:r>
            <a:endParaRPr lang="en-US" sz="3600" dirty="0">
              <a:solidFill>
                <a:srgbClr val="0066FF"/>
              </a:solidFill>
              <a:latin typeface="Comic Sans MS" pitchFamily="66" charset="0"/>
            </a:endParaRPr>
          </a:p>
        </p:txBody>
      </p:sp>
      <p:grpSp>
        <p:nvGrpSpPr>
          <p:cNvPr id="18442" name="Group 74"/>
          <p:cNvGrpSpPr>
            <a:grpSpLocks/>
          </p:cNvGrpSpPr>
          <p:nvPr/>
        </p:nvGrpSpPr>
        <p:grpSpPr bwMode="auto">
          <a:xfrm>
            <a:off x="6329363" y="2965450"/>
            <a:ext cx="950912" cy="1174750"/>
            <a:chOff x="4176" y="3188"/>
            <a:chExt cx="491" cy="740"/>
          </a:xfrm>
        </p:grpSpPr>
        <p:sp>
          <p:nvSpPr>
            <p:cNvPr id="18454" name="Oval 26"/>
            <p:cNvSpPr>
              <a:spLocks noChangeArrowheads="1"/>
            </p:cNvSpPr>
            <p:nvPr/>
          </p:nvSpPr>
          <p:spPr bwMode="auto">
            <a:xfrm>
              <a:off x="4176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5" name="Oval 27"/>
            <p:cNvSpPr>
              <a:spLocks noChangeArrowheads="1"/>
            </p:cNvSpPr>
            <p:nvPr/>
          </p:nvSpPr>
          <p:spPr bwMode="auto">
            <a:xfrm>
              <a:off x="4177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6" name="Oval 28"/>
            <p:cNvSpPr>
              <a:spLocks noChangeArrowheads="1"/>
            </p:cNvSpPr>
            <p:nvPr/>
          </p:nvSpPr>
          <p:spPr bwMode="auto">
            <a:xfrm>
              <a:off x="4563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7" name="Oval 29"/>
            <p:cNvSpPr>
              <a:spLocks noChangeArrowheads="1"/>
            </p:cNvSpPr>
            <p:nvPr/>
          </p:nvSpPr>
          <p:spPr bwMode="auto">
            <a:xfrm>
              <a:off x="4563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8" name="Oval 30"/>
            <p:cNvSpPr>
              <a:spLocks noChangeArrowheads="1"/>
            </p:cNvSpPr>
            <p:nvPr/>
          </p:nvSpPr>
          <p:spPr bwMode="auto">
            <a:xfrm>
              <a:off x="4176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9" name="AutoShape 31"/>
            <p:cNvCxnSpPr>
              <a:cxnSpLocks noChangeShapeType="1"/>
              <a:stCxn id="18458" idx="5"/>
              <a:endCxn id="18462" idx="1"/>
            </p:cNvCxnSpPr>
            <p:nvPr/>
          </p:nvCxnSpPr>
          <p:spPr bwMode="auto">
            <a:xfrm>
              <a:off x="4265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0" name="AutoShape 33"/>
            <p:cNvCxnSpPr>
              <a:cxnSpLocks noChangeShapeType="1"/>
              <a:stCxn id="18454" idx="6"/>
              <a:endCxn id="18456" idx="2"/>
            </p:cNvCxnSpPr>
            <p:nvPr/>
          </p:nvCxnSpPr>
          <p:spPr bwMode="auto">
            <a:xfrm>
              <a:off x="4280" y="3240"/>
              <a:ext cx="28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1" name="AutoShape 34"/>
            <p:cNvCxnSpPr>
              <a:cxnSpLocks noChangeShapeType="1"/>
              <a:stCxn id="18457" idx="3"/>
              <a:endCxn id="18455" idx="7"/>
            </p:cNvCxnSpPr>
            <p:nvPr/>
          </p:nvCxnSpPr>
          <p:spPr bwMode="auto">
            <a:xfrm flipH="1">
              <a:off x="4266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62" name="Oval 73"/>
            <p:cNvSpPr>
              <a:spLocks noChangeArrowheads="1"/>
            </p:cNvSpPr>
            <p:nvPr/>
          </p:nvSpPr>
          <p:spPr bwMode="auto">
            <a:xfrm>
              <a:off x="4562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8443" name="Group 86"/>
          <p:cNvGrpSpPr>
            <a:grpSpLocks/>
          </p:cNvGrpSpPr>
          <p:nvPr/>
        </p:nvGrpSpPr>
        <p:grpSpPr bwMode="auto">
          <a:xfrm>
            <a:off x="7651750" y="2965450"/>
            <a:ext cx="950913" cy="1174750"/>
            <a:chOff x="4964" y="3188"/>
            <a:chExt cx="491" cy="740"/>
          </a:xfrm>
        </p:grpSpPr>
        <p:sp>
          <p:nvSpPr>
            <p:cNvPr id="18445" name="Oval 76"/>
            <p:cNvSpPr>
              <a:spLocks noChangeArrowheads="1"/>
            </p:cNvSpPr>
            <p:nvPr/>
          </p:nvSpPr>
          <p:spPr bwMode="auto">
            <a:xfrm>
              <a:off x="4964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6" name="Oval 77"/>
            <p:cNvSpPr>
              <a:spLocks noChangeArrowheads="1"/>
            </p:cNvSpPr>
            <p:nvPr/>
          </p:nvSpPr>
          <p:spPr bwMode="auto">
            <a:xfrm>
              <a:off x="4965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7" name="Oval 78"/>
            <p:cNvSpPr>
              <a:spLocks noChangeArrowheads="1"/>
            </p:cNvSpPr>
            <p:nvPr/>
          </p:nvSpPr>
          <p:spPr bwMode="auto">
            <a:xfrm>
              <a:off x="5351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8" name="Oval 79"/>
            <p:cNvSpPr>
              <a:spLocks noChangeArrowheads="1"/>
            </p:cNvSpPr>
            <p:nvPr/>
          </p:nvSpPr>
          <p:spPr bwMode="auto">
            <a:xfrm>
              <a:off x="5351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9" name="Oval 80"/>
            <p:cNvSpPr>
              <a:spLocks noChangeArrowheads="1"/>
            </p:cNvSpPr>
            <p:nvPr/>
          </p:nvSpPr>
          <p:spPr bwMode="auto">
            <a:xfrm>
              <a:off x="4964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0" name="AutoShape 81"/>
            <p:cNvCxnSpPr>
              <a:cxnSpLocks noChangeShapeType="1"/>
              <a:stCxn id="18445" idx="5"/>
              <a:endCxn id="18453" idx="1"/>
            </p:cNvCxnSpPr>
            <p:nvPr/>
          </p:nvCxnSpPr>
          <p:spPr bwMode="auto">
            <a:xfrm>
              <a:off x="5053" y="3277"/>
              <a:ext cx="312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1" name="AutoShape 82"/>
            <p:cNvCxnSpPr>
              <a:cxnSpLocks noChangeShapeType="1"/>
              <a:stCxn id="18449" idx="7"/>
              <a:endCxn id="18447" idx="3"/>
            </p:cNvCxnSpPr>
            <p:nvPr/>
          </p:nvCxnSpPr>
          <p:spPr bwMode="auto">
            <a:xfrm flipV="1">
              <a:off x="5053" y="3277"/>
              <a:ext cx="313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2" name="AutoShape 83"/>
            <p:cNvCxnSpPr>
              <a:cxnSpLocks noChangeShapeType="1"/>
              <a:stCxn id="18448" idx="3"/>
              <a:endCxn id="18446" idx="7"/>
            </p:cNvCxnSpPr>
            <p:nvPr/>
          </p:nvCxnSpPr>
          <p:spPr bwMode="auto">
            <a:xfrm flipH="1">
              <a:off x="5054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53" name="Oval 84"/>
            <p:cNvSpPr>
              <a:spLocks noChangeArrowheads="1"/>
            </p:cNvSpPr>
            <p:nvPr/>
          </p:nvSpPr>
          <p:spPr bwMode="auto">
            <a:xfrm>
              <a:off x="5350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8444" name="Text Box 94"/>
          <p:cNvSpPr txBox="1">
            <a:spLocks noChangeArrowheads="1"/>
          </p:cNvSpPr>
          <p:nvPr/>
        </p:nvSpPr>
        <p:spPr bwMode="auto">
          <a:xfrm>
            <a:off x="304800" y="3016250"/>
            <a:ext cx="5949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 err="1">
                <a:solidFill>
                  <a:srgbClr val="0066FF"/>
                </a:solidFill>
                <a:latin typeface="Comic Sans MS" pitchFamily="66" charset="0"/>
              </a:rPr>
              <a:t>matchings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among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boys and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n</a:t>
            </a:r>
            <a:r>
              <a:rPr lang="en-US" sz="3600" dirty="0">
                <a:latin typeface="Comic Sans MS" pitchFamily="66" charset="0"/>
              </a:rPr>
              <a:t> girls?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rulescount</a:t>
            </a:r>
            <a:r>
              <a:rPr lang="en-US" dirty="0" smtClean="0"/>
              <a:t>.</a:t>
            </a:r>
            <a:fld id="{51B5FB57-820D-4FCE-AE7E-3D18D14510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343150" y="228600"/>
            <a:ext cx="4457700" cy="1143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Sum Rule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620000" cy="2751522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 sets A and B are </a:t>
            </a:r>
            <a:r>
              <a:rPr lang="en-US" sz="5400" dirty="0" smtClean="0">
                <a:solidFill>
                  <a:srgbClr val="04A804"/>
                </a:solidFill>
              </a:rPr>
              <a:t>disjoint</a:t>
            </a:r>
            <a:r>
              <a:rPr lang="en-US" sz="5400" dirty="0" smtClean="0"/>
              <a:t>, then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33CC"/>
                </a:solidFill>
                <a:sym typeface="Symbol" pitchFamily="18" charset="2"/>
              </a:rPr>
              <a:t>∪</a:t>
            </a:r>
            <a:r>
              <a:rPr lang="en-US" sz="5400" dirty="0" smtClean="0"/>
              <a:t> 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0033CC"/>
                </a:solidFill>
              </a:rPr>
              <a:t>| + |</a:t>
            </a:r>
            <a:r>
              <a:rPr lang="en-US" sz="5400" dirty="0" smtClean="0"/>
              <a:t>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</a:p>
        </p:txBody>
      </p:sp>
      <p:grpSp>
        <p:nvGrpSpPr>
          <p:cNvPr id="19461" name="Group 15"/>
          <p:cNvGrpSpPr>
            <a:grpSpLocks/>
          </p:cNvGrpSpPr>
          <p:nvPr/>
        </p:nvGrpSpPr>
        <p:grpSpPr bwMode="auto">
          <a:xfrm>
            <a:off x="2616200" y="1485900"/>
            <a:ext cx="3898900" cy="1638300"/>
            <a:chOff x="1648" y="2380"/>
            <a:chExt cx="2456" cy="1032"/>
          </a:xfrm>
        </p:grpSpPr>
        <p:grpSp>
          <p:nvGrpSpPr>
            <p:cNvPr id="19464" name="Group 14"/>
            <p:cNvGrpSpPr>
              <a:grpSpLocks/>
            </p:cNvGrpSpPr>
            <p:nvPr/>
          </p:nvGrpSpPr>
          <p:grpSpPr bwMode="auto">
            <a:xfrm>
              <a:off x="1648" y="2380"/>
              <a:ext cx="1016" cy="1032"/>
              <a:chOff x="1648" y="2380"/>
              <a:chExt cx="1016" cy="1032"/>
            </a:xfrm>
          </p:grpSpPr>
          <p:sp>
            <p:nvSpPr>
              <p:cNvPr id="19468" name="Oval 10"/>
              <p:cNvSpPr>
                <a:spLocks noChangeArrowheads="1"/>
              </p:cNvSpPr>
              <p:nvPr/>
            </p:nvSpPr>
            <p:spPr bwMode="auto">
              <a:xfrm>
                <a:off x="1648" y="238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9" name="Text Box 6"/>
              <p:cNvSpPr txBox="1">
                <a:spLocks noChangeArrowheads="1"/>
              </p:cNvSpPr>
              <p:nvPr/>
            </p:nvSpPr>
            <p:spPr bwMode="auto">
              <a:xfrm>
                <a:off x="2010" y="2668"/>
                <a:ext cx="329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19465" name="Group 13"/>
            <p:cNvGrpSpPr>
              <a:grpSpLocks/>
            </p:cNvGrpSpPr>
            <p:nvPr/>
          </p:nvGrpSpPr>
          <p:grpSpPr bwMode="auto">
            <a:xfrm>
              <a:off x="3088" y="2380"/>
              <a:ext cx="1016" cy="1032"/>
              <a:chOff x="3088" y="2380"/>
              <a:chExt cx="1016" cy="1032"/>
            </a:xfrm>
          </p:grpSpPr>
          <p:sp>
            <p:nvSpPr>
              <p:cNvPr id="19466" name="Oval 5"/>
              <p:cNvSpPr>
                <a:spLocks noChangeArrowheads="1"/>
              </p:cNvSpPr>
              <p:nvPr/>
            </p:nvSpPr>
            <p:spPr bwMode="auto">
              <a:xfrm>
                <a:off x="3088" y="2380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7" name="Text Box 7"/>
              <p:cNvSpPr txBox="1">
                <a:spLocks noChangeArrowheads="1"/>
              </p:cNvSpPr>
              <p:nvPr/>
            </p:nvSpPr>
            <p:spPr bwMode="auto">
              <a:xfrm>
                <a:off x="3450" y="2620"/>
                <a:ext cx="30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B</a:t>
                </a:r>
              </a:p>
            </p:txBody>
          </p:sp>
        </p:grpSp>
      </p:grpSp>
      <p:sp>
        <p:nvSpPr>
          <p:cNvPr id="318481" name="Line 17"/>
          <p:cNvSpPr>
            <a:spLocks noChangeShapeType="1"/>
          </p:cNvSpPr>
          <p:nvPr/>
        </p:nvSpPr>
        <p:spPr bwMode="auto">
          <a:xfrm>
            <a:off x="4572000" y="1143000"/>
            <a:ext cx="0" cy="2209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143000" y="3352800"/>
            <a:ext cx="7162800" cy="324485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rulescount</a:t>
            </a:r>
            <a:r>
              <a:rPr lang="en-US" sz="1100" dirty="0" smtClean="0"/>
              <a:t>.</a:t>
            </a:r>
            <a:fld id="{8C9AB104-7168-4BC9-BC2B-31EA894A1A1E}" type="slidenum">
              <a:rPr lang="en-US" sz="1100" smtClean="0"/>
              <a:pPr/>
              <a:t>9</a:t>
            </a:fld>
            <a:endParaRPr lang="en-US" sz="1100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2672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Class has 43 women, 54 men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total enrollment = 43 + 54 = 97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26 lower case letters, 26 upper case letters, and 10 digits,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# characters = 26+26+10 = 62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3150" y="228600"/>
            <a:ext cx="4457700" cy="1143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Sum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\]&#10;\end{document}&#10;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8777</TotalTime>
  <Words>376</Words>
  <Application>Microsoft Macintosh PowerPoint</Application>
  <PresentationFormat>On-screen Show (4:3)</PresentationFormat>
  <Paragraphs>86</Paragraphs>
  <Slides>13</Slides>
  <Notes>13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6.042 Lecture Template</vt:lpstr>
      <vt:lpstr>PowerPoint Presentation</vt:lpstr>
      <vt:lpstr>Counting in Gambling</vt:lpstr>
      <vt:lpstr>Counting in Games</vt:lpstr>
      <vt:lpstr>Counting in Algorithms</vt:lpstr>
      <vt:lpstr>Counting in Algorithms</vt:lpstr>
      <vt:lpstr>Counting in Cryptography</vt:lpstr>
      <vt:lpstr>Counting in Graph Theory</vt:lpstr>
      <vt:lpstr>Sum Rule</vt:lpstr>
      <vt:lpstr>Sum Rule</vt:lpstr>
      <vt:lpstr>Product Rule</vt:lpstr>
      <vt:lpstr>Product Rule</vt:lpstr>
      <vt:lpstr>Product Rule: Counting Strings</vt:lpstr>
      <vt:lpstr>Product Rule: Counting Strings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1206</cp:revision>
  <cp:lastPrinted>2013-04-10T02:34:53Z</cp:lastPrinted>
  <dcterms:created xsi:type="dcterms:W3CDTF">2011-04-03T17:22:12Z</dcterms:created>
  <dcterms:modified xsi:type="dcterms:W3CDTF">2013-04-10T02:35:22Z</dcterms:modified>
</cp:coreProperties>
</file>