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2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40" r:id="rId1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4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-10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6/15/13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6/15/13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derived-var.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February 27,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2013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 smtClean="0"/>
              <a:t>derivedvar</a:t>
            </a:r>
            <a:r>
              <a:rPr lang="en-US" dirty="0" smtClean="0"/>
              <a:t>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Derived</a:t>
            </a:r>
          </a:p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Variables</a:t>
            </a:r>
            <a:endParaRPr lang="en-US" sz="88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derived-var.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6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247775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A89ABCA7-3753-1D43-8F30-7E45D70FF264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93837"/>
            <a:ext cx="8113712" cy="39163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 smtClean="0"/>
              <a:t>(We used to call weakly </a:t>
            </a:r>
          </a:p>
          <a:p>
            <a:pPr eaLnBrk="1" hangingPunct="1"/>
            <a:r>
              <a:rPr lang="en-US" sz="5400" dirty="0" smtClean="0"/>
              <a:t>  decreasing variables </a:t>
            </a:r>
          </a:p>
          <a:p>
            <a:pPr eaLnBrk="1" hangingPunct="1"/>
            <a:r>
              <a:rPr lang="en-US" sz="5400" dirty="0" smtClean="0"/>
              <a:t>  “</a:t>
            </a:r>
            <a:r>
              <a:rPr lang="en-US" sz="5400" dirty="0" err="1" smtClean="0">
                <a:solidFill>
                  <a:srgbClr val="008000"/>
                </a:solidFill>
              </a:rPr>
              <a:t>nonincreasing</a:t>
            </a:r>
            <a:r>
              <a:rPr lang="en-US" sz="5400" dirty="0" smtClean="0"/>
              <a:t>” variables.)</a:t>
            </a:r>
            <a:endParaRPr lang="en-US" sz="4800" dirty="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80457C85-0FED-A942-BD98-C951AB7BBC8D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07411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Weakly</a:t>
            </a:r>
            <a:r>
              <a:rPr lang="en-US" dirty="0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0581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OK terminology but remember:</a:t>
            </a:r>
          </a:p>
          <a:p>
            <a:pPr algn="l"/>
            <a:r>
              <a:rPr lang="en-US" sz="4400" dirty="0" err="1">
                <a:solidFill>
                  <a:srgbClr val="008000"/>
                </a:solidFill>
                <a:latin typeface="Comic Sans MS"/>
                <a:cs typeface="Comic Sans MS"/>
              </a:rPr>
              <a:t>nonincreasing</a:t>
            </a:r>
            <a:r>
              <a:rPr lang="en-US" sz="4400" dirty="0">
                <a:latin typeface="Comic Sans MS"/>
                <a:cs typeface="Comic Sans MS"/>
              </a:rPr>
              <a:t> is</a:t>
            </a:r>
          </a:p>
          <a:p>
            <a:pPr algn="l"/>
            <a:r>
              <a:rPr lang="en-US" sz="4400" dirty="0">
                <a:solidFill>
                  <a:srgbClr val="DA00DA"/>
                </a:solidFill>
                <a:latin typeface="Comic Sans MS"/>
                <a:cs typeface="Comic Sans MS"/>
              </a:rPr>
              <a:t>NOT SAME</a:t>
            </a:r>
            <a:r>
              <a:rPr lang="en-US" sz="4400" dirty="0">
                <a:latin typeface="Comic Sans MS"/>
                <a:cs typeface="Comic Sans MS"/>
              </a:rPr>
              <a:t> as “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increasing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:</a:t>
            </a:r>
            <a:r>
              <a:rPr lang="en-US" sz="4400" dirty="0">
                <a:latin typeface="Comic Sans MS"/>
                <a:cs typeface="Comic Sans MS"/>
              </a:rPr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965200" y="3810000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0E38FFC3-2DDF-924D-ABC6-09F777441C77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5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dirty="0" smtClean="0">
                <a:solidFill>
                  <a:schemeClr val="tx2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it has</a:t>
            </a:r>
            <a:endParaRPr lang="en-US" sz="4800" dirty="0" smtClean="0">
              <a:solidFill>
                <a:srgbClr val="0033CC"/>
              </a:solidFill>
            </a:endParaRPr>
          </a:p>
          <a:p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DA00DA"/>
                </a:solidFill>
              </a:rPr>
              <a:t>no infinite decreasing sequence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0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⋯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>
                <a:solidFill>
                  <a:srgbClr val="0000FF"/>
                </a:solidFill>
                <a:cs typeface="Comic Sans MS"/>
              </a:rPr>
              <a:t>⋯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CA89311D-00A2-ED47-8ABD-4741E58F9934}" type="slidenum">
              <a:rPr lang="en-US" smtClean="0"/>
              <a:pPr/>
              <a:t>13</a:t>
            </a:fld>
            <a:endParaRPr lang="en-US" dirty="0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114800"/>
            <a:ext cx="822960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154443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001000" cy="386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Termination using WOP on            	 generalizes to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</a:rPr>
              <a:t>strictly decreasing variables whose values are in any</a:t>
            </a:r>
            <a:endParaRPr lang="en-US" sz="4800" dirty="0" smtClean="0">
              <a:solidFill>
                <a:schemeClr val="tx2"/>
              </a:solidFill>
              <a:latin typeface="Comic Sans MS" pitchFamily="-107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well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</a:rPr>
              <a:t>ordered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set</a:t>
            </a:r>
            <a:endParaRPr lang="en-US" sz="4800" dirty="0">
              <a:solidFill>
                <a:schemeClr val="tx1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BF7F1D80-896E-884F-90B7-D4F869BA7F0B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79166"/>
              </p:ext>
            </p:extLst>
          </p:nvPr>
        </p:nvGraphicFramePr>
        <p:xfrm>
          <a:off x="723900" y="2133600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2133600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228600"/>
            <a:ext cx="7315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omic Sans MS" pitchFamily="-107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9pPr>
          </a:lstStyle>
          <a:p>
            <a:r>
              <a:rPr lang="en-US" sz="4000" smtClean="0"/>
              <a:t>Well ordered sets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469646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397000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0375A4B4-37C7-9640-A157-DC767ABD377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0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323975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Robot on the grid example:</a:t>
            </a:r>
          </a:p>
          <a:p>
            <a:pPr marL="0" indent="0" eaLnBrk="1" hangingPunct="1"/>
            <a:r>
              <a:rPr lang="en-US" sz="4800" dirty="0" smtClean="0"/>
              <a:t>States</a:t>
            </a:r>
            <a:r>
              <a:rPr lang="en-US" sz="4800" i="1" dirty="0" smtClean="0"/>
              <a:t> </a:t>
            </a:r>
            <a:r>
              <a:rPr lang="en-US" sz="4800" dirty="0" smtClean="0"/>
              <a:t>= </a:t>
            </a:r>
            <a:r>
              <a:rPr lang="en-US" sz="5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dirty="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dirty="0" smtClean="0">
                <a:sym typeface="Euclid Extra" pitchFamily="-107" charset="0"/>
              </a:rPr>
              <a:t>.</a:t>
            </a:r>
            <a:r>
              <a:rPr lang="en-US" sz="4800" dirty="0" smtClean="0">
                <a:sym typeface="Euclid Extra" pitchFamily="-107" charset="0"/>
              </a:rPr>
              <a:t>   </a:t>
            </a:r>
            <a:r>
              <a:rPr lang="en-US" sz="4400" dirty="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dirty="0" smtClean="0"/>
              <a:t>   sum-value, </a:t>
            </a:r>
            <a:r>
              <a:rPr lang="en-US" sz="44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dirty="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>
                <a:sym typeface="Symbol" pitchFamily="-107" charset="2"/>
              </a:rPr>
              <a:t>(</a:t>
            </a:r>
            <a:r>
              <a:rPr lang="en-US" sz="6000" dirty="0" err="1" smtClean="0">
                <a:solidFill>
                  <a:srgbClr val="0000FF"/>
                </a:solidFill>
              </a:rPr>
              <a:t>x,y</a:t>
            </a:r>
            <a:r>
              <a:rPr lang="en-US" sz="6000" dirty="0" smtClean="0">
                <a:sym typeface="Symbol" pitchFamily="-107" charset="2"/>
              </a:rPr>
              <a:t>) ::=</a:t>
            </a:r>
            <a:r>
              <a:rPr lang="en-US" sz="6000" dirty="0" smtClean="0">
                <a:solidFill>
                  <a:srgbClr val="0000FF"/>
                </a:solidFill>
                <a:sym typeface="Symbol" pitchFamily="-107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-107" charset="2"/>
              </a:rPr>
              <a:t>x+y</a:t>
            </a:r>
            <a:endParaRPr lang="en-US" sz="6000" dirty="0" smtClean="0">
              <a:solidFill>
                <a:srgbClr val="0000FF"/>
              </a:solidFill>
              <a:sym typeface="Symbol" pitchFamily="-107" charset="2"/>
            </a:endParaRPr>
          </a:p>
          <a:p>
            <a:pPr lvl="1" eaLnBrk="1" hangingPunct="1">
              <a:buFont typeface="Times" pitchFamily="-107" charset="0"/>
              <a:buNone/>
            </a:pPr>
            <a:r>
              <a:rPr lang="en-US" sz="4400" dirty="0" smtClean="0">
                <a:sym typeface="Symbol" pitchFamily="-107" charset="2"/>
              </a:rPr>
              <a:t>an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</a:t>
            </a:r>
            <a:r>
              <a:rPr lang="en-US" sz="4400" dirty="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CC89F0FB-5E19-AD43-B534-900A8FD8A6F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333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63663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Called </a:t>
            </a:r>
            <a:r>
              <a:rPr lang="en-US" sz="4800" dirty="0" smtClean="0">
                <a:solidFill>
                  <a:srgbClr val="0000CC"/>
                </a:solidFill>
              </a:rPr>
              <a:t>derived</a:t>
            </a:r>
            <a:r>
              <a:rPr lang="en-US" sz="4800" dirty="0" smtClean="0"/>
              <a:t> to distinguish from </a:t>
            </a:r>
            <a:r>
              <a:rPr lang="en-US" sz="4800" dirty="0" smtClean="0">
                <a:solidFill>
                  <a:srgbClr val="008000"/>
                </a:solidFill>
              </a:rPr>
              <a:t>actual</a:t>
            </a:r>
            <a:r>
              <a:rPr lang="en-US" sz="4800" dirty="0" smtClean="0"/>
              <a:t> variables that appear in a program.  </a:t>
            </a:r>
          </a:p>
          <a:p>
            <a:pPr marL="0" indent="0" eaLnBrk="1" hangingPunct="1"/>
            <a:r>
              <a:rPr lang="en-US" sz="4800" dirty="0" smtClean="0"/>
              <a:t>For robot    </a:t>
            </a:r>
            <a:r>
              <a:rPr lang="en-US" sz="4800" dirty="0" smtClean="0">
                <a:solidFill>
                  <a:srgbClr val="008000"/>
                </a:solidFill>
              </a:rPr>
              <a:t>Actual:</a:t>
            </a:r>
            <a:r>
              <a:rPr lang="en-US" sz="4800" dirty="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dirty="0" smtClean="0">
                <a:solidFill>
                  <a:srgbClr val="006600"/>
                </a:solidFill>
              </a:rPr>
              <a:t>                   </a:t>
            </a:r>
            <a:r>
              <a:rPr lang="en-US" sz="4800" dirty="0" smtClean="0">
                <a:solidFill>
                  <a:srgbClr val="0000CC"/>
                </a:solidFill>
              </a:rPr>
              <a:t>Derived: </a:t>
            </a:r>
            <a:r>
              <a:rPr lang="en-US" sz="48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dirty="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016C71DD-1DC7-2842-95E8-F6284F1ECE0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1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dirty="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/>
              <a:t> ::= </a:t>
            </a: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/>
              <a:t> (mod 2)</a:t>
            </a:r>
            <a:endParaRPr lang="en-US" sz="6000" i="1" dirty="0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ym typeface="Symbol" pitchFamily="-107" charset="2"/>
              </a:rPr>
              <a:t>is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{0,1}</a:t>
            </a:r>
            <a:r>
              <a:rPr lang="en-US" sz="6000" dirty="0" smtClean="0"/>
              <a:t>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7AC835DF-A6FD-BC41-9AA4-CF2E4518A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27477825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228600" y="1431924"/>
            <a:ext cx="87629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latin typeface="Comic Sans MS"/>
                <a:cs typeface="Comic Sans MS"/>
              </a:rPr>
              <a:t>Fast </a:t>
            </a:r>
            <a:r>
              <a:rPr lang="en-US" sz="5400" dirty="0" err="1" smtClean="0">
                <a:latin typeface="Comic Sans MS"/>
                <a:cs typeface="Comic Sans MS"/>
              </a:rPr>
              <a:t>Exp</a:t>
            </a:r>
            <a:r>
              <a:rPr lang="en-US" sz="5400" dirty="0" smtClean="0">
                <a:latin typeface="Comic Sans MS"/>
                <a:cs typeface="Comic Sans MS"/>
              </a:rPr>
              <a:t>, have (</a:t>
            </a:r>
            <a:r>
              <a:rPr lang="en-US" sz="5400" dirty="0">
                <a:latin typeface="Comic Sans MS"/>
                <a:cs typeface="Comic Sans MS"/>
              </a:rPr>
              <a:t>actual) </a:t>
            </a:r>
            <a:r>
              <a:rPr lang="en-US" sz="5400" dirty="0" smtClean="0">
                <a:latin typeface="Comic Sans MS"/>
                <a:cs typeface="Comic Sans MS"/>
              </a:rPr>
              <a:t>variable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.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Proof </a:t>
            </a:r>
            <a:r>
              <a:rPr lang="en-US" sz="5400" dirty="0" smtClean="0">
                <a:latin typeface="Comic Sans MS"/>
                <a:cs typeface="Comic Sans MS"/>
              </a:rPr>
              <a:t>of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termination</a:t>
            </a:r>
            <a:r>
              <a:rPr lang="en-US" sz="5400" dirty="0">
                <a:latin typeface="Comic Sans MS"/>
                <a:cs typeface="Comic Sans MS"/>
              </a:rPr>
              <a:t>:</a:t>
            </a:r>
          </a:p>
          <a:p>
            <a:pPr algn="l"/>
            <a:r>
              <a:rPr lang="en-US" sz="5400" dirty="0">
                <a:solidFill>
                  <a:srgbClr val="0066FF"/>
                </a:solidFill>
                <a:latin typeface="Comic Sans MS"/>
                <a:cs typeface="Comic Sans MS"/>
              </a:rPr>
              <a:t> 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is </a:t>
            </a:r>
            <a:r>
              <a:rPr lang="en-US" sz="5400" dirty="0">
                <a:solidFill>
                  <a:srgbClr val="FF00FF"/>
                </a:solidFill>
                <a:latin typeface="Comic Sans MS"/>
                <a:cs typeface="Comic Sans MS"/>
              </a:rPr>
              <a:t>strictly decreasing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&amp;</a:t>
            </a: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FF00FF"/>
                </a:solidFill>
                <a:latin typeface="Comic Sans MS"/>
                <a:cs typeface="Comic Sans MS"/>
              </a:rPr>
              <a:t>natural number-valued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B86B4D74-0793-A147-B19E-27D23AE851F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3575269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/>
              <a:t>Termination followed by</a:t>
            </a:r>
          </a:p>
          <a:p>
            <a:pPr algn="ctr" eaLnBrk="1" hangingPunct="1"/>
            <a:r>
              <a:rPr lang="en-US" sz="4800" dirty="0" smtClean="0">
                <a:solidFill>
                  <a:srgbClr val="008000"/>
                </a:solidFill>
              </a:rPr>
              <a:t>Well Ordering Principle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sz="4800" i="1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Z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/>
              <a:t>must take a </a:t>
            </a:r>
            <a:r>
              <a:rPr lang="en-US" sz="4800" dirty="0" smtClean="0">
                <a:solidFill>
                  <a:srgbClr val="008000"/>
                </a:solidFill>
              </a:rPr>
              <a:t>least value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sz="4800" dirty="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31DF5D60-4A2F-D349-91A3-4D34FCBF504E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FB63A0C7-3869-764C-BA16-D24AA9CE76A8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2002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derived-var.</a:t>
            </a:r>
            <a:fld id="{B2F68DBE-D9C0-EE48-9F32-A56476F97700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22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Pages>0</Pages>
  <Words>422</Words>
  <Characters>0</Characters>
  <Application>Microsoft Macintosh PowerPoint</Application>
  <PresentationFormat>On-screen Show (4:3)</PresentationFormat>
  <Lines>0</Lines>
  <Paragraphs>106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- Blank</vt:lpstr>
      <vt:lpstr>Equation</vt:lpstr>
      <vt:lpstr>PowerPoint Presentation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Well ordered sets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38</cp:revision>
  <cp:lastPrinted>2012-02-27T00:24:39Z</cp:lastPrinted>
  <dcterms:created xsi:type="dcterms:W3CDTF">2011-02-25T02:17:43Z</dcterms:created>
  <dcterms:modified xsi:type="dcterms:W3CDTF">2013-06-16T00:05:54Z</dcterms:modified>
</cp:coreProperties>
</file>