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4.xml" ContentType="application/vnd.openxmlformats-officedocument.presentationml.notesSlide+xml"/>
  <Override PartName="/ppt/embeddings/oleObject4.bin" ContentType="application/vnd.openxmlformats-officedocument.oleObject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embeddings/oleObject7.bin" ContentType="application/vnd.openxmlformats-officedocument.oleObject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embeddings/oleObject17.bin" ContentType="application/vnd.openxmlformats-officedocument.oleObject"/>
  <Override PartName="/ppt/notesSlides/notesSlide12.xml" ContentType="application/vnd.openxmlformats-officedocument.presentationml.notesSlide+xml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notesSlides/notesSlide13.xml" ContentType="application/vnd.openxmlformats-officedocument.presentationml.notesSlide+xml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notesSlides/notesSlide14.xml" ContentType="application/vnd.openxmlformats-officedocument.presentationml.notesSlide+xml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notesSlides/notesSlide15.xml" ContentType="application/vnd.openxmlformats-officedocument.presentationml.notesSlide+xml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tags/tag12.xml" ContentType="application/vnd.openxmlformats-officedocument.presentationml.tags+xml"/>
  <Override PartName="/ppt/notesSlides/notesSlide16.xml" ContentType="application/vnd.openxmlformats-officedocument.presentationml.notesSlide+xml"/>
  <Override PartName="/ppt/embeddings/oleObject2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  <p:sldMasterId id="2147483687" r:id="rId2"/>
  </p:sldMasterIdLst>
  <p:notesMasterIdLst>
    <p:notesMasterId r:id="rId19"/>
  </p:notesMasterIdLst>
  <p:handoutMasterIdLst>
    <p:handoutMasterId r:id="rId20"/>
  </p:handoutMasterIdLst>
  <p:sldIdLst>
    <p:sldId id="764" r:id="rId3"/>
    <p:sldId id="790" r:id="rId4"/>
    <p:sldId id="859" r:id="rId5"/>
    <p:sldId id="868" r:id="rId6"/>
    <p:sldId id="863" r:id="rId7"/>
    <p:sldId id="870" r:id="rId8"/>
    <p:sldId id="865" r:id="rId9"/>
    <p:sldId id="864" r:id="rId10"/>
    <p:sldId id="866" r:id="rId11"/>
    <p:sldId id="867" r:id="rId12"/>
    <p:sldId id="861" r:id="rId13"/>
    <p:sldId id="806" r:id="rId14"/>
    <p:sldId id="793" r:id="rId15"/>
    <p:sldId id="794" r:id="rId16"/>
    <p:sldId id="860" r:id="rId17"/>
    <p:sldId id="862" r:id="rId18"/>
  </p:sldIdLst>
  <p:sldSz cx="9144000" cy="6858000" type="screen4x3"/>
  <p:notesSz cx="9601200" cy="7315200"/>
  <p:custDataLst>
    <p:tags r:id="rId2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8000"/>
    <a:srgbClr val="0033CC"/>
    <a:srgbClr val="996633"/>
    <a:srgbClr val="CC9900"/>
    <a:srgbClr val="996600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5" autoAdjust="0"/>
    <p:restoredTop sz="92496" autoAdjust="0"/>
  </p:normalViewPr>
  <p:slideViewPr>
    <p:cSldViewPr snapToGrid="0" showGuides="1">
      <p:cViewPr>
        <p:scale>
          <a:sx n="100" d="100"/>
          <a:sy n="100" d="100"/>
        </p:scale>
        <p:origin x="-312" y="-152"/>
      </p:cViewPr>
      <p:guideLst>
        <p:guide orient="horz" pos="2151"/>
        <p:guide pos="28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tags" Target="tags/tag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Relationship Id="rId3" Type="http://schemas.openxmlformats.org/officeDocument/2006/relationships/image" Target="../media/image1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image" Target="../media/image16.emf"/><Relationship Id="rId3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1C4F5BFA-140A-4C5B-9089-A99DE10D89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9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1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A32D937A-A834-4882-89DE-8A0AB0171B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458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F4BEBC-1795-4C3F-97A2-8ECBD7964829}" type="slidenum">
              <a:rPr lang="en-US"/>
              <a:pPr/>
              <a:t>1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30F263-5C53-4B37-9EAE-BECA69AE5181}" type="slidenum">
              <a:rPr lang="en-US"/>
              <a:pPr/>
              <a:t>10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183194-98C9-4413-984E-18B2C48D4821}" type="slidenum">
              <a:rPr lang="en-US"/>
              <a:pPr/>
              <a:t>11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EF288E-83B7-4C4D-B8FC-65471DDB030C}" type="slidenum">
              <a:rPr lang="en-US"/>
              <a:pPr/>
              <a:t>12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EF288E-83B7-4C4D-B8FC-65471DDB030C}" type="slidenum">
              <a:rPr lang="en-US"/>
              <a:pPr/>
              <a:t>13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4906FB-C5CB-4728-854F-836E6D80BB25}" type="slidenum">
              <a:rPr lang="en-US"/>
              <a:pPr/>
              <a:t>14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4906FB-C5CB-4728-854F-836E6D80BB25}" type="slidenum">
              <a:rPr lang="en-US"/>
              <a:pPr/>
              <a:t>15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183194-98C9-4413-984E-18B2C48D4821}" type="slidenum">
              <a:rPr lang="en-US"/>
              <a:pPr/>
              <a:t>16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A6544-DFD6-43C3-A05A-28B6EF32F694}" type="slidenum">
              <a:rPr lang="en-US"/>
              <a:pPr/>
              <a:t>2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30F263-5C53-4B37-9EAE-BECA69AE5181}" type="slidenum">
              <a:rPr lang="en-US"/>
              <a:pPr/>
              <a:t>3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72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30F263-5C53-4B37-9EAE-BECA69AE5181}" type="slidenum">
              <a:rPr lang="en-US"/>
              <a:pPr/>
              <a:t>5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30F263-5C53-4B37-9EAE-BECA69AE5181}" type="slidenum">
              <a:rPr lang="en-US"/>
              <a:pPr/>
              <a:t>6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30F263-5C53-4B37-9EAE-BECA69AE5181}" type="slidenum">
              <a:rPr lang="en-US"/>
              <a:pPr/>
              <a:t>7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30F263-5C53-4B37-9EAE-BECA69AE5181}" type="slidenum">
              <a:rPr lang="en-US"/>
              <a:pPr/>
              <a:t>8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30F263-5C53-4B37-9EAE-BECA69AE5181}" type="slidenum">
              <a:rPr lang="en-US"/>
              <a:pPr/>
              <a:t>9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2293" name="Picture 12" descr="board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7"/>
          <p:cNvSpPr>
            <a:spLocks noChangeArrowheads="1"/>
          </p:cNvSpPr>
          <p:nvPr userDrawn="1"/>
        </p:nvSpPr>
        <p:spPr bwMode="auto">
          <a:xfrm>
            <a:off x="7569200" y="6540501"/>
            <a:ext cx="1574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i="0" dirty="0" err="1" smtClean="0">
                <a:latin typeface="Comic Sans MS" pitchFamily="66" charset="0"/>
              </a:rPr>
              <a:t>chebyshev</a:t>
            </a:r>
            <a:r>
              <a:rPr lang="en-US" sz="1200" i="0" dirty="0" smtClean="0">
                <a:latin typeface="Comic Sans MS" pitchFamily="66" charset="0"/>
              </a:rPr>
              <a:t>.</a:t>
            </a:r>
            <a:fld id="{8EFAB908-805A-4676-B0DE-7F22E787CA05}" type="slidenum">
              <a:rPr lang="en-US" sz="1200" i="0" smtClean="0"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i="0" dirty="0">
              <a:latin typeface="Comic Sans MS" pitchFamily="66" charset="0"/>
            </a:endParaRPr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930826" y="6553965"/>
            <a:ext cx="3406786" cy="30403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  May 10,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80" r:id="rId3"/>
    <p:sldLayoutId id="2147483681" r:id="rId4"/>
    <p:sldLayoutId id="2147483686" r:id="rId5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  <p:pic>
        <p:nvPicPr>
          <p:cNvPr id="1035" name="Picture 6" descr="boar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7"/>
          <p:cNvSpPr>
            <a:spLocks noChangeArrowheads="1"/>
          </p:cNvSpPr>
          <p:nvPr userDrawn="1"/>
        </p:nvSpPr>
        <p:spPr bwMode="auto">
          <a:xfrm>
            <a:off x="7493000" y="6515101"/>
            <a:ext cx="1651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dirty="0" err="1">
                <a:solidFill>
                  <a:srgbClr val="000000"/>
                </a:solidFill>
                <a:latin typeface="Comic Sans MS" pitchFamily="66" charset="0"/>
              </a:rPr>
              <a:t>lec</a:t>
            </a:r>
            <a:r>
              <a:rPr lang="en-US" sz="12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14F-2.</a:t>
            </a:r>
            <a:fld id="{8EFAB908-805A-4676-B0DE-7F22E787CA05}" type="slidenum">
              <a:rPr lang="en-US" sz="1200" smtClean="0">
                <a:solidFill>
                  <a:srgbClr val="000000"/>
                </a:solidFill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314594" y="6597282"/>
            <a:ext cx="2514811" cy="26071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Albert R Meyer,  May 14, 2009</a:t>
            </a:r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0.xml"/><Relationship Id="rId5" Type="http://schemas.openxmlformats.org/officeDocument/2006/relationships/oleObject" Target="../embeddings/oleObject15.bin"/><Relationship Id="rId6" Type="http://schemas.openxmlformats.org/officeDocument/2006/relationships/image" Target="../media/image10.emf"/><Relationship Id="rId7" Type="http://schemas.openxmlformats.org/officeDocument/2006/relationships/oleObject" Target="../embeddings/oleObject16.bin"/><Relationship Id="rId8" Type="http://schemas.openxmlformats.org/officeDocument/2006/relationships/image" Target="../media/image6.emf"/><Relationship Id="rId1" Type="http://schemas.openxmlformats.org/officeDocument/2006/relationships/vmlDrawing" Target="../drawings/vmlDrawing9.vml"/><Relationship Id="rId2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1.xml"/><Relationship Id="rId5" Type="http://schemas.openxmlformats.org/officeDocument/2006/relationships/oleObject" Target="../embeddings/oleObject17.bin"/><Relationship Id="rId6" Type="http://schemas.openxmlformats.org/officeDocument/2006/relationships/image" Target="../media/image11.emf"/><Relationship Id="rId1" Type="http://schemas.openxmlformats.org/officeDocument/2006/relationships/vmlDrawing" Target="../drawings/vmlDrawing10.vml"/><Relationship Id="rId2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19.bin"/><Relationship Id="rId7" Type="http://schemas.openxmlformats.org/officeDocument/2006/relationships/image" Target="../media/image12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14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23.bin"/><Relationship Id="rId7" Type="http://schemas.openxmlformats.org/officeDocument/2006/relationships/image" Target="../media/image16.emf"/><Relationship Id="rId8" Type="http://schemas.openxmlformats.org/officeDocument/2006/relationships/oleObject" Target="../embeddings/oleObject24.bin"/><Relationship Id="rId9" Type="http://schemas.openxmlformats.org/officeDocument/2006/relationships/image" Target="../media/image17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18.emf"/><Relationship Id="rId6" Type="http://schemas.openxmlformats.org/officeDocument/2006/relationships/oleObject" Target="../embeddings/oleObject26.bin"/><Relationship Id="rId7" Type="http://schemas.openxmlformats.org/officeDocument/2006/relationships/image" Target="../media/image16.emf"/><Relationship Id="rId8" Type="http://schemas.openxmlformats.org/officeDocument/2006/relationships/oleObject" Target="../embeddings/oleObject27.bin"/><Relationship Id="rId9" Type="http://schemas.openxmlformats.org/officeDocument/2006/relationships/image" Target="../media/image15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6.xml"/><Relationship Id="rId5" Type="http://schemas.openxmlformats.org/officeDocument/2006/relationships/oleObject" Target="../embeddings/oleObject28.bin"/><Relationship Id="rId6" Type="http://schemas.openxmlformats.org/officeDocument/2006/relationships/image" Target="../media/image19.emf"/><Relationship Id="rId1" Type="http://schemas.openxmlformats.org/officeDocument/2006/relationships/vmlDrawing" Target="../drawings/vmlDrawing15.vml"/><Relationship Id="rId2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.xml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.xml"/><Relationship Id="rId5" Type="http://schemas.openxmlformats.org/officeDocument/2006/relationships/oleObject" Target="../embeddings/oleObject5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6.bin"/><Relationship Id="rId8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6.xml"/><Relationship Id="rId5" Type="http://schemas.openxmlformats.org/officeDocument/2006/relationships/oleObject" Target="../embeddings/oleObject7.bin"/><Relationship Id="rId6" Type="http://schemas.openxmlformats.org/officeDocument/2006/relationships/image" Target="../media/image6.emf"/><Relationship Id="rId1" Type="http://schemas.openxmlformats.org/officeDocument/2006/relationships/vmlDrawing" Target="../drawings/vmlDrawing5.vml"/><Relationship Id="rId2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7.xml"/><Relationship Id="rId5" Type="http://schemas.openxmlformats.org/officeDocument/2006/relationships/oleObject" Target="../embeddings/oleObject8.bin"/><Relationship Id="rId6" Type="http://schemas.openxmlformats.org/officeDocument/2006/relationships/image" Target="../media/image6.emf"/><Relationship Id="rId7" Type="http://schemas.openxmlformats.org/officeDocument/2006/relationships/oleObject" Target="../embeddings/oleObject9.bin"/><Relationship Id="rId8" Type="http://schemas.openxmlformats.org/officeDocument/2006/relationships/image" Target="../media/image7.emf"/><Relationship Id="rId9" Type="http://schemas.openxmlformats.org/officeDocument/2006/relationships/oleObject" Target="../embeddings/oleObject10.bin"/><Relationship Id="rId10" Type="http://schemas.openxmlformats.org/officeDocument/2006/relationships/image" Target="../media/image8.emf"/><Relationship Id="rId1" Type="http://schemas.openxmlformats.org/officeDocument/2006/relationships/vmlDrawing" Target="../drawings/vmlDrawing6.vml"/><Relationship Id="rId2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8.xml"/><Relationship Id="rId5" Type="http://schemas.openxmlformats.org/officeDocument/2006/relationships/oleObject" Target="../embeddings/oleObject11.bin"/><Relationship Id="rId6" Type="http://schemas.openxmlformats.org/officeDocument/2006/relationships/image" Target="../media/image9.emf"/><Relationship Id="rId7" Type="http://schemas.openxmlformats.org/officeDocument/2006/relationships/oleObject" Target="../embeddings/oleObject12.bin"/><Relationship Id="rId8" Type="http://schemas.openxmlformats.org/officeDocument/2006/relationships/image" Target="../media/image6.emf"/><Relationship Id="rId1" Type="http://schemas.openxmlformats.org/officeDocument/2006/relationships/vmlDrawing" Target="../drawings/vmlDrawing7.vml"/><Relationship Id="rId2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9.xml"/><Relationship Id="rId5" Type="http://schemas.openxmlformats.org/officeDocument/2006/relationships/oleObject" Target="../embeddings/oleObject13.bin"/><Relationship Id="rId6" Type="http://schemas.openxmlformats.org/officeDocument/2006/relationships/image" Target="../media/image6.emf"/><Relationship Id="rId7" Type="http://schemas.openxmlformats.org/officeDocument/2006/relationships/oleObject" Target="../embeddings/oleObject14.bin"/><Relationship Id="rId8" Type="http://schemas.openxmlformats.org/officeDocument/2006/relationships/image" Target="../media/image9.emf"/><Relationship Id="rId1" Type="http://schemas.openxmlformats.org/officeDocument/2006/relationships/vmlDrawing" Target="../drawings/vmlDrawing8.vml"/><Relationship Id="rId2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28613" y="2209800"/>
            <a:ext cx="8724900" cy="241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7200" dirty="0" smtClean="0">
                <a:solidFill>
                  <a:schemeClr val="tx2"/>
                </a:solidFill>
                <a:latin typeface="Comic Sans MS" pitchFamily="66" charset="0"/>
              </a:rPr>
              <a:t>Bounds on Deviation</a:t>
            </a:r>
          </a:p>
          <a:p>
            <a:pPr algn="ctr"/>
            <a:r>
              <a:rPr lang="en-US" sz="6000" dirty="0" err="1" smtClean="0">
                <a:solidFill>
                  <a:schemeClr val="tx2"/>
                </a:solidFill>
                <a:latin typeface="Comic Sans MS" pitchFamily="66" charset="0"/>
              </a:rPr>
              <a:t>Chebyshev</a:t>
            </a:r>
            <a:r>
              <a:rPr lang="en-US" sz="6000" dirty="0" smtClean="0">
                <a:solidFill>
                  <a:schemeClr val="tx2"/>
                </a:solidFill>
                <a:latin typeface="Comic Sans MS" pitchFamily="66" charset="0"/>
              </a:rPr>
              <a:t> Bound </a:t>
            </a:r>
            <a:endParaRPr lang="en-US" sz="60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439863" y="381000"/>
            <a:ext cx="6316662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tx2"/>
                </a:solidFill>
                <a:latin typeface="+mj-lt"/>
              </a:rPr>
              <a:t>Mathematics for Computer Science</a:t>
            </a:r>
            <a:r>
              <a:rPr lang="en-US" sz="3600" b="1" dirty="0">
                <a:solidFill>
                  <a:schemeClr val="tx2"/>
                </a:solidFill>
                <a:latin typeface="+mj-lt"/>
              </a:rPr>
              <a:t/>
            </a:r>
            <a:br>
              <a:rPr lang="en-US" sz="3600" b="1" dirty="0">
                <a:solidFill>
                  <a:schemeClr val="tx2"/>
                </a:solidFill>
                <a:latin typeface="+mj-lt"/>
              </a:rPr>
            </a:br>
            <a:r>
              <a:rPr lang="en-US" sz="2400" b="1" dirty="0">
                <a:solidFill>
                  <a:srgbClr val="008000"/>
                </a:solidFill>
                <a:latin typeface="+mj-lt"/>
              </a:rPr>
              <a:t>MIT</a:t>
            </a:r>
            <a:r>
              <a:rPr lang="en-US" sz="36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+mj-lt"/>
              </a:rPr>
              <a:t>6.042J/18.062J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4136160"/>
              </p:ext>
            </p:extLst>
          </p:nvPr>
        </p:nvGraphicFramePr>
        <p:xfrm>
          <a:off x="366713" y="1128713"/>
          <a:ext cx="7918450" cy="227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922" name="Equation" r:id="rId5" imgW="1600200" imgH="419100" progId="Equation.DSMT4">
                  <p:embed/>
                </p:oleObj>
              </mc:Choice>
              <mc:Fallback>
                <p:oleObj name="Equation" r:id="rId5" imgW="16002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3" y="1128713"/>
                        <a:ext cx="7918450" cy="227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41275">
                            <a:solidFill>
                              <a:srgbClr val="FF00FF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3457963"/>
              </p:ext>
            </p:extLst>
          </p:nvPr>
        </p:nvGraphicFramePr>
        <p:xfrm>
          <a:off x="1844675" y="3771900"/>
          <a:ext cx="5464175" cy="153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923" name="Equation" r:id="rId7" imgW="990600" imgH="279400" progId="Equation.DSMT4">
                  <p:embed/>
                </p:oleObj>
              </mc:Choice>
              <mc:Fallback>
                <p:oleObj name="Equation" r:id="rId7" imgW="9906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675" y="3771900"/>
                        <a:ext cx="5464175" cy="1538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341438" y="98425"/>
            <a:ext cx="7688262" cy="1057275"/>
          </a:xfrm>
        </p:spPr>
        <p:txBody>
          <a:bodyPr/>
          <a:lstStyle/>
          <a:p>
            <a:pPr eaLnBrk="1" hangingPunct="1"/>
            <a:r>
              <a:rPr lang="en-US" sz="4000" dirty="0" err="1" smtClean="0"/>
              <a:t>Chebyshev</a:t>
            </a:r>
            <a:r>
              <a:rPr lang="en-US" sz="4000" dirty="0" smtClean="0"/>
              <a:t> Bound (Restated)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42900" y="1308100"/>
            <a:ext cx="8001000" cy="2171700"/>
          </a:xfrm>
          <a:prstGeom prst="rect">
            <a:avLst/>
          </a:prstGeom>
          <a:noFill/>
          <a:ln w="41275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24036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2466424"/>
              </p:ext>
            </p:extLst>
          </p:nvPr>
        </p:nvGraphicFramePr>
        <p:xfrm>
          <a:off x="858838" y="431800"/>
          <a:ext cx="7375525" cy="206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749" name="Equation" r:id="rId5" imgW="1498600" imgH="419100" progId="Equation.DSMT4">
                  <p:embed/>
                </p:oleObj>
              </mc:Choice>
              <mc:Fallback>
                <p:oleObj name="Equation" r:id="rId5" imgW="1498600" imgH="419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58838" y="431800"/>
                        <a:ext cx="7375525" cy="206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49" y="2447010"/>
            <a:ext cx="8433790" cy="332029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solidFill>
                  <a:srgbClr val="0000FF"/>
                </a:solidFill>
                <a:cs typeface="Times New Roman" pitchFamily="18" charset="0"/>
              </a:rPr>
              <a:t>R</a:t>
            </a:r>
            <a:r>
              <a:rPr lang="en-US" sz="4400" dirty="0" smtClean="0">
                <a:cs typeface="Times New Roman" pitchFamily="18" charset="0"/>
              </a:rPr>
              <a:t> probably not many </a:t>
            </a:r>
            <a:r>
              <a:rPr lang="el-GR" sz="4400" dirty="0" smtClean="0">
                <a:solidFill>
                  <a:srgbClr val="008000"/>
                </a:solidFill>
                <a:cs typeface="Times New Roman" pitchFamily="18" charset="0"/>
              </a:rPr>
              <a:t>σ</a:t>
            </a:r>
            <a:r>
              <a:rPr lang="en-US" sz="4400" dirty="0" smtClean="0">
                <a:cs typeface="Times New Roman" pitchFamily="18" charset="0"/>
              </a:rPr>
              <a:t>’s from </a:t>
            </a:r>
            <a:r>
              <a:rPr lang="en-US" sz="4400" dirty="0" err="1" smtClean="0">
                <a:solidFill>
                  <a:srgbClr val="0000FF"/>
                </a:solidFill>
                <a:latin typeface="Symbol" pitchFamily="18" charset="2"/>
                <a:cs typeface="Times New Roman" pitchFamily="18" charset="0"/>
                <a:sym typeface="Symbol" pitchFamily="18" charset="2"/>
              </a:rPr>
              <a:t>μ</a:t>
            </a:r>
            <a:r>
              <a:rPr lang="en-US" sz="4400" dirty="0" smtClean="0">
                <a:latin typeface="Symbol" pitchFamily="18" charset="2"/>
                <a:cs typeface="Times New Roman" pitchFamily="18" charset="0"/>
                <a:sym typeface="Symbol" pitchFamily="18" charset="2"/>
              </a:rPr>
              <a:t>: 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4800" dirty="0" smtClean="0">
                <a:cs typeface="Times New Roman" pitchFamily="18" charset="0"/>
              </a:rPr>
              <a:t>further than</a:t>
            </a:r>
            <a:r>
              <a:rPr lang="en-US" sz="4800" dirty="0" smtClean="0">
                <a:solidFill>
                  <a:schemeClr val="accent2"/>
                </a:solidFill>
                <a:cs typeface="Times New Roman" pitchFamily="18" charset="0"/>
              </a:rPr>
              <a:t>   </a:t>
            </a:r>
            <a:r>
              <a:rPr lang="el-GR" sz="4800" dirty="0" smtClean="0">
                <a:solidFill>
                  <a:srgbClr val="008000"/>
                </a:solidFill>
                <a:cs typeface="Times New Roman" pitchFamily="18" charset="0"/>
              </a:rPr>
              <a:t>σ</a:t>
            </a:r>
            <a:r>
              <a:rPr lang="en-US" sz="4800" dirty="0" smtClean="0">
                <a:cs typeface="Times New Roman" pitchFamily="18" charset="0"/>
              </a:rPr>
              <a:t>     Pr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4800" dirty="0" smtClean="0">
                <a:cs typeface="Times New Roman" pitchFamily="18" charset="0"/>
              </a:rPr>
              <a:t> 1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4800" dirty="0" smtClean="0">
                <a:cs typeface="Times New Roman" pitchFamily="18" charset="0"/>
              </a:rPr>
              <a:t>                     </a:t>
            </a:r>
            <a:r>
              <a:rPr lang="en-US" sz="4800" dirty="0" smtClean="0">
                <a:solidFill>
                  <a:srgbClr val="FF5050"/>
                </a:solidFill>
                <a:cs typeface="Times New Roman" pitchFamily="18" charset="0"/>
              </a:rPr>
              <a:t>2</a:t>
            </a:r>
            <a:r>
              <a:rPr lang="el-GR" sz="4800" dirty="0" smtClean="0">
                <a:solidFill>
                  <a:srgbClr val="008000"/>
                </a:solidFill>
                <a:cs typeface="Times New Roman" pitchFamily="18" charset="0"/>
              </a:rPr>
              <a:t>σ</a:t>
            </a:r>
            <a:r>
              <a:rPr lang="en-US" sz="4800" dirty="0" smtClean="0">
                <a:cs typeface="Times New Roman" pitchFamily="18" charset="0"/>
              </a:rPr>
              <a:t>     Pr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4800" dirty="0" smtClean="0">
                <a:solidFill>
                  <a:srgbClr val="0000FF"/>
                </a:solidFill>
                <a:cs typeface="Times New Roman" pitchFamily="18" charset="0"/>
              </a:rPr>
              <a:t> 1/</a:t>
            </a:r>
            <a:r>
              <a:rPr lang="en-US" sz="4800" dirty="0" smtClean="0">
                <a:solidFill>
                  <a:srgbClr val="FF5050"/>
                </a:solidFill>
                <a:cs typeface="Times New Roman" pitchFamily="18" charset="0"/>
              </a:rPr>
              <a:t>4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4800" dirty="0" smtClean="0">
                <a:cs typeface="Times New Roman" pitchFamily="18" charset="0"/>
              </a:rPr>
              <a:t>                    </a:t>
            </a:r>
            <a:r>
              <a:rPr lang="en-US" sz="4800" dirty="0" smtClean="0">
                <a:solidFill>
                  <a:srgbClr val="660066"/>
                </a:solidFill>
                <a:cs typeface="Times New Roman" pitchFamily="18" charset="0"/>
              </a:rPr>
              <a:t> 3</a:t>
            </a:r>
            <a:r>
              <a:rPr lang="el-GR" sz="4800" dirty="0" smtClean="0">
                <a:solidFill>
                  <a:srgbClr val="008000"/>
                </a:solidFill>
                <a:cs typeface="Times New Roman" pitchFamily="18" charset="0"/>
              </a:rPr>
              <a:t>σ</a:t>
            </a:r>
            <a:r>
              <a:rPr lang="en-US" sz="4800" dirty="0" smtClean="0">
                <a:cs typeface="Times New Roman" pitchFamily="18" charset="0"/>
              </a:rPr>
              <a:t>     Pr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4800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sz="4800" dirty="0" smtClean="0">
                <a:solidFill>
                  <a:srgbClr val="0033CC"/>
                </a:solidFill>
                <a:cs typeface="Times New Roman" pitchFamily="18" charset="0"/>
              </a:rPr>
              <a:t>1/</a:t>
            </a:r>
            <a:r>
              <a:rPr lang="en-US" sz="4800" dirty="0" smtClean="0">
                <a:solidFill>
                  <a:srgbClr val="660066"/>
                </a:solidFill>
                <a:cs typeface="Times New Roman" pitchFamily="18" charset="0"/>
              </a:rPr>
              <a:t>9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  <a:cs typeface="Times New Roman" pitchFamily="18" charset="0"/>
              </a:rPr>
              <a:t>			           </a:t>
            </a:r>
            <a:r>
              <a:rPr lang="en-US" sz="4800" dirty="0" smtClean="0">
                <a:solidFill>
                  <a:srgbClr val="FF00FF"/>
                </a:solidFill>
                <a:cs typeface="Times New Roman" pitchFamily="18" charset="0"/>
              </a:rPr>
              <a:t>4</a:t>
            </a:r>
            <a:r>
              <a:rPr lang="el-GR" sz="4800" dirty="0" smtClean="0">
                <a:solidFill>
                  <a:srgbClr val="008000"/>
                </a:solidFill>
                <a:cs typeface="Times New Roman" pitchFamily="18" charset="0"/>
              </a:rPr>
              <a:t>σ</a:t>
            </a:r>
            <a:r>
              <a:rPr lang="en-US" sz="4800" dirty="0" smtClean="0">
                <a:cs typeface="Times New Roman" pitchFamily="18" charset="0"/>
              </a:rPr>
              <a:t>     Pr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4800" dirty="0" smtClean="0">
                <a:solidFill>
                  <a:schemeClr val="accent2"/>
                </a:solidFill>
                <a:cs typeface="Times New Roman" pitchFamily="18" charset="0"/>
              </a:rPr>
              <a:t> </a:t>
            </a:r>
            <a:r>
              <a:rPr lang="en-US" sz="4800" dirty="0" smtClean="0">
                <a:solidFill>
                  <a:srgbClr val="0033CC"/>
                </a:solidFill>
                <a:cs typeface="Times New Roman" pitchFamily="18" charset="0"/>
              </a:rPr>
              <a:t>1/</a:t>
            </a:r>
            <a:r>
              <a:rPr lang="en-US" sz="4800" dirty="0" smtClean="0">
                <a:solidFill>
                  <a:srgbClr val="FF00FF"/>
                </a:solidFill>
                <a:cs typeface="Times New Roman" pitchFamily="18" charset="0"/>
              </a:rPr>
              <a:t>16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17700" y="0"/>
            <a:ext cx="5905500" cy="1206500"/>
          </a:xfrm>
        </p:spPr>
        <p:txBody>
          <a:bodyPr/>
          <a:lstStyle/>
          <a:p>
            <a:pPr marL="342900" indent="-342900"/>
            <a:r>
              <a:rPr lang="en-US" sz="4000" dirty="0" smtClean="0">
                <a:latin typeface="Comic Sans MS" pitchFamily="66" charset="0"/>
              </a:rPr>
              <a:t>Standard Deviation</a:t>
            </a:r>
            <a:endParaRPr lang="en-US" sz="4000" dirty="0">
              <a:latin typeface="Comic Sans MS" pitchFamily="66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53988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2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2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2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01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1918970" y="144780"/>
            <a:ext cx="5342890" cy="952500"/>
          </a:xfrm>
        </p:spPr>
        <p:txBody>
          <a:bodyPr/>
          <a:lstStyle/>
          <a:p>
            <a:pPr marL="342900" indent="-342900"/>
            <a:r>
              <a:rPr lang="en-US" sz="4000" dirty="0" smtClean="0">
                <a:latin typeface="Comic Sans MS" pitchFamily="66" charset="0"/>
              </a:rPr>
              <a:t>Standard Deviation</a:t>
            </a:r>
            <a:endParaRPr lang="en-US" sz="4000" dirty="0">
              <a:latin typeface="Comic Sans MS" pitchFamily="66" charset="0"/>
            </a:endParaRP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1137199"/>
              </p:ext>
            </p:extLst>
          </p:nvPr>
        </p:nvGraphicFramePr>
        <p:xfrm>
          <a:off x="1811338" y="1219200"/>
          <a:ext cx="5464175" cy="153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59" name="Equation" r:id="rId4" imgW="990600" imgH="279400" progId="Equation.DSMT4">
                  <p:embed/>
                </p:oleObj>
              </mc:Choice>
              <mc:Fallback>
                <p:oleObj name="Equation" r:id="rId4" imgW="990600" imgH="279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338" y="1219200"/>
                        <a:ext cx="5464175" cy="1538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4254500" y="3903662"/>
            <a:ext cx="766763" cy="2673349"/>
            <a:chOff x="2680" y="2459"/>
            <a:chExt cx="483" cy="1684"/>
          </a:xfrm>
        </p:grpSpPr>
        <p:grpSp>
          <p:nvGrpSpPr>
            <p:cNvPr id="3" name="Group 29"/>
            <p:cNvGrpSpPr>
              <a:grpSpLocks/>
            </p:cNvGrpSpPr>
            <p:nvPr/>
          </p:nvGrpSpPr>
          <p:grpSpPr bwMode="auto">
            <a:xfrm>
              <a:off x="2680" y="2480"/>
              <a:ext cx="483" cy="1663"/>
              <a:chOff x="2680" y="2480"/>
              <a:chExt cx="483" cy="1663"/>
            </a:xfrm>
          </p:grpSpPr>
          <p:graphicFrame>
            <p:nvGraphicFramePr>
              <p:cNvPr id="8195" name="Object 3"/>
              <p:cNvGraphicFramePr>
                <a:graphicFrameLocks noChangeAspect="1"/>
              </p:cNvGraphicFramePr>
              <p:nvPr/>
            </p:nvGraphicFramePr>
            <p:xfrm>
              <a:off x="2790" y="3056"/>
              <a:ext cx="373" cy="10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1960" name="Equation" r:id="rId6" imgW="152400" imgH="444500" progId="Equation.DSMT4">
                      <p:embed/>
                    </p:oleObj>
                  </mc:Choice>
                  <mc:Fallback>
                    <p:oleObj name="Equation" r:id="rId6" imgW="152400" imgH="444500" progId="Equation.DSMT4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90" y="3056"/>
                            <a:ext cx="373" cy="10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66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11" name="Line 16"/>
              <p:cNvSpPr>
                <a:spLocks noChangeShapeType="1"/>
              </p:cNvSpPr>
              <p:nvPr/>
            </p:nvSpPr>
            <p:spPr bwMode="auto">
              <a:xfrm flipH="1">
                <a:off x="2680" y="2480"/>
                <a:ext cx="8" cy="1000"/>
              </a:xfrm>
              <a:prstGeom prst="line">
                <a:avLst/>
              </a:prstGeom>
              <a:noFill/>
              <a:ln w="44450" cap="rnd">
                <a:solidFill>
                  <a:srgbClr val="008000"/>
                </a:solidFill>
                <a:prstDash val="sysDot"/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210" name="Line 17"/>
            <p:cNvSpPr>
              <a:spLocks noChangeShapeType="1"/>
            </p:cNvSpPr>
            <p:nvPr/>
          </p:nvSpPr>
          <p:spPr bwMode="auto">
            <a:xfrm>
              <a:off x="3083" y="2459"/>
              <a:ext cx="16" cy="1000"/>
            </a:xfrm>
            <a:prstGeom prst="line">
              <a:avLst/>
            </a:prstGeom>
            <a:noFill/>
            <a:ln w="44450" cap="rnd">
              <a:solidFill>
                <a:srgbClr val="00800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20"/>
          <p:cNvGrpSpPr/>
          <p:nvPr/>
        </p:nvGrpSpPr>
        <p:grpSpPr>
          <a:xfrm>
            <a:off x="2100263" y="3162300"/>
            <a:ext cx="4891087" cy="2286000"/>
            <a:chOff x="2100263" y="3162300"/>
            <a:chExt cx="4891087" cy="2286000"/>
          </a:xfrm>
        </p:grpSpPr>
        <p:sp>
          <p:nvSpPr>
            <p:cNvPr id="8205" name="Rectangle 6"/>
            <p:cNvSpPr>
              <a:spLocks noChangeArrowheads="1"/>
            </p:cNvSpPr>
            <p:nvPr/>
          </p:nvSpPr>
          <p:spPr bwMode="auto">
            <a:xfrm>
              <a:off x="2116536" y="3250223"/>
              <a:ext cx="4860348" cy="21980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7" name="Freeform 7"/>
            <p:cNvSpPr>
              <a:spLocks/>
            </p:cNvSpPr>
            <p:nvPr/>
          </p:nvSpPr>
          <p:spPr bwMode="auto">
            <a:xfrm>
              <a:off x="2100263" y="3162300"/>
              <a:ext cx="4891087" cy="2174264"/>
            </a:xfrm>
            <a:custGeom>
              <a:avLst/>
              <a:gdLst>
                <a:gd name="T0" fmla="*/ 0 w 2705"/>
                <a:gd name="T1" fmla="*/ 1144 h 1187"/>
                <a:gd name="T2" fmla="*/ 242 w 2705"/>
                <a:gd name="T3" fmla="*/ 1144 h 1187"/>
                <a:gd name="T4" fmla="*/ 1010 w 2705"/>
                <a:gd name="T5" fmla="*/ 1024 h 1187"/>
                <a:gd name="T6" fmla="*/ 1242 w 2705"/>
                <a:gd name="T7" fmla="*/ 168 h 1187"/>
                <a:gd name="T8" fmla="*/ 1466 w 2705"/>
                <a:gd name="T9" fmla="*/ 136 h 1187"/>
                <a:gd name="T10" fmla="*/ 1778 w 2705"/>
                <a:gd name="T11" fmla="*/ 984 h 1187"/>
                <a:gd name="T12" fmla="*/ 2496 w 2705"/>
                <a:gd name="T13" fmla="*/ 1120 h 1187"/>
                <a:gd name="T14" fmla="*/ 2680 w 2705"/>
                <a:gd name="T15" fmla="*/ 1144 h 1187"/>
                <a:gd name="T16" fmla="*/ 2648 w 2705"/>
                <a:gd name="T17" fmla="*/ 1144 h 118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705"/>
                <a:gd name="T28" fmla="*/ 0 h 1187"/>
                <a:gd name="T29" fmla="*/ 2705 w 2705"/>
                <a:gd name="T30" fmla="*/ 1187 h 118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705" h="1187">
                  <a:moveTo>
                    <a:pt x="0" y="1144"/>
                  </a:moveTo>
                  <a:cubicBezTo>
                    <a:pt x="40" y="1143"/>
                    <a:pt x="74" y="1164"/>
                    <a:pt x="242" y="1144"/>
                  </a:cubicBezTo>
                  <a:cubicBezTo>
                    <a:pt x="410" y="1124"/>
                    <a:pt x="843" y="1187"/>
                    <a:pt x="1010" y="1024"/>
                  </a:cubicBezTo>
                  <a:cubicBezTo>
                    <a:pt x="1177" y="861"/>
                    <a:pt x="1166" y="316"/>
                    <a:pt x="1242" y="168"/>
                  </a:cubicBezTo>
                  <a:cubicBezTo>
                    <a:pt x="1318" y="20"/>
                    <a:pt x="1377" y="0"/>
                    <a:pt x="1466" y="136"/>
                  </a:cubicBezTo>
                  <a:cubicBezTo>
                    <a:pt x="1555" y="272"/>
                    <a:pt x="1606" y="820"/>
                    <a:pt x="1778" y="984"/>
                  </a:cubicBezTo>
                  <a:cubicBezTo>
                    <a:pt x="1950" y="1148"/>
                    <a:pt x="2346" y="1093"/>
                    <a:pt x="2496" y="1120"/>
                  </a:cubicBezTo>
                  <a:cubicBezTo>
                    <a:pt x="2646" y="1147"/>
                    <a:pt x="2655" y="1140"/>
                    <a:pt x="2680" y="1144"/>
                  </a:cubicBezTo>
                  <a:cubicBezTo>
                    <a:pt x="2705" y="1148"/>
                    <a:pt x="2655" y="1144"/>
                    <a:pt x="2648" y="1144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8"/>
          <p:cNvGrpSpPr/>
          <p:nvPr/>
        </p:nvGrpSpPr>
        <p:grpSpPr>
          <a:xfrm>
            <a:off x="3552825" y="3250223"/>
            <a:ext cx="1019286" cy="3158018"/>
            <a:chOff x="3527425" y="3250223"/>
            <a:chExt cx="1019286" cy="3158018"/>
          </a:xfrm>
        </p:grpSpPr>
        <p:sp>
          <p:nvSpPr>
            <p:cNvPr id="8208" name="Line 8"/>
            <p:cNvSpPr>
              <a:spLocks noChangeShapeType="1"/>
            </p:cNvSpPr>
            <p:nvPr/>
          </p:nvSpPr>
          <p:spPr bwMode="auto">
            <a:xfrm>
              <a:off x="4546711" y="3250223"/>
              <a:ext cx="0" cy="219807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" name="Group 19"/>
            <p:cNvGrpSpPr/>
            <p:nvPr/>
          </p:nvGrpSpPr>
          <p:grpSpPr>
            <a:xfrm>
              <a:off x="3527425" y="5448300"/>
              <a:ext cx="1019285" cy="959941"/>
              <a:chOff x="3527425" y="5448300"/>
              <a:chExt cx="1019285" cy="959941"/>
            </a:xfrm>
          </p:grpSpPr>
          <p:sp>
            <p:nvSpPr>
              <p:cNvPr id="8203" name="Text Box 21"/>
              <p:cNvSpPr txBox="1">
                <a:spLocks noChangeArrowheads="1"/>
              </p:cNvSpPr>
              <p:nvPr/>
            </p:nvSpPr>
            <p:spPr bwMode="auto">
              <a:xfrm>
                <a:off x="3527425" y="5638800"/>
                <a:ext cx="535630" cy="7694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4400" b="1" dirty="0" err="1" smtClean="0">
                    <a:solidFill>
                      <a:schemeClr val="accent1">
                        <a:lumMod val="50000"/>
                      </a:schemeClr>
                    </a:solidFill>
                    <a:latin typeface="Euclid Symbol" charset="2"/>
                    <a:cs typeface="Euclid Symbol" charset="2"/>
                    <a:sym typeface="Symbol" pitchFamily="18" charset="2"/>
                  </a:rPr>
                  <a:t>μ</a:t>
                </a:r>
                <a:endParaRPr lang="en-US" sz="4400" b="1" dirty="0">
                  <a:solidFill>
                    <a:schemeClr val="accent1">
                      <a:lumMod val="50000"/>
                    </a:schemeClr>
                  </a:solidFill>
                  <a:latin typeface="Euclid Symbol" charset="2"/>
                  <a:cs typeface="Euclid Symbol" charset="2"/>
                  <a:sym typeface="Symbol" pitchFamily="18" charset="2"/>
                </a:endParaRPr>
              </a:p>
            </p:txBody>
          </p:sp>
          <p:cxnSp>
            <p:nvCxnSpPr>
              <p:cNvPr id="8204" name="AutoShape 25"/>
              <p:cNvCxnSpPr>
                <a:cxnSpLocks noChangeShapeType="1"/>
                <a:stCxn id="8203" idx="3"/>
                <a:endCxn id="8205" idx="2"/>
              </p:cNvCxnSpPr>
              <p:nvPr/>
            </p:nvCxnSpPr>
            <p:spPr bwMode="auto">
              <a:xfrm flipV="1">
                <a:off x="4063055" y="5448300"/>
                <a:ext cx="483655" cy="575221"/>
              </a:xfrm>
              <a:prstGeom prst="curvedConnector2">
                <a:avLst/>
              </a:prstGeom>
              <a:noFill/>
              <a:ln w="41275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</p:spPr>
          </p:cxnSp>
        </p:grpSp>
      </p:grpSp>
      <p:sp>
        <p:nvSpPr>
          <p:cNvPr id="594972" name="Text Box 28"/>
          <p:cNvSpPr txBox="1">
            <a:spLocks noChangeArrowheads="1"/>
          </p:cNvSpPr>
          <p:nvPr/>
        </p:nvSpPr>
        <p:spPr bwMode="auto">
          <a:xfrm>
            <a:off x="682625" y="4094163"/>
            <a:ext cx="1339850" cy="7016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PDF</a:t>
            </a:r>
            <a:r>
              <a:rPr lang="en-US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4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7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1918970" y="144780"/>
            <a:ext cx="5342890" cy="952500"/>
          </a:xfrm>
        </p:spPr>
        <p:txBody>
          <a:bodyPr/>
          <a:lstStyle/>
          <a:p>
            <a:pPr marL="342900" indent="-342900"/>
            <a:r>
              <a:rPr lang="en-US" sz="4000" dirty="0" smtClean="0">
                <a:latin typeface="Comic Sans MS" pitchFamily="66" charset="0"/>
              </a:rPr>
              <a:t>Standard Deviation</a:t>
            </a:r>
            <a:endParaRPr lang="en-US" sz="4000" dirty="0">
              <a:latin typeface="Comic Sans MS" pitchFamily="66" charset="0"/>
            </a:endParaRP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2640132"/>
              </p:ext>
            </p:extLst>
          </p:nvPr>
        </p:nvGraphicFramePr>
        <p:xfrm>
          <a:off x="1811338" y="1219200"/>
          <a:ext cx="5464175" cy="153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0" name="Equation" r:id="rId4" imgW="990600" imgH="279400" progId="Equation.DSMT4">
                  <p:embed/>
                </p:oleObj>
              </mc:Choice>
              <mc:Fallback>
                <p:oleObj name="Equation" r:id="rId4" imgW="990600" imgH="279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338" y="1219200"/>
                        <a:ext cx="5464175" cy="1538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9792217"/>
              </p:ext>
            </p:extLst>
          </p:nvPr>
        </p:nvGraphicFramePr>
        <p:xfrm>
          <a:off x="401638" y="2679700"/>
          <a:ext cx="8339137" cy="269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1" name="Equation" r:id="rId6" imgW="1460500" imgH="431800" progId="Equation.DSMT4">
                  <p:embed/>
                </p:oleObj>
              </mc:Choice>
              <mc:Fallback>
                <p:oleObj name="Equation" r:id="rId6" imgW="1460500" imgH="431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8" y="2679700"/>
                        <a:ext cx="8339137" cy="269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1341438" y="98425"/>
            <a:ext cx="7688262" cy="1057275"/>
          </a:xfrm>
        </p:spPr>
        <p:txBody>
          <a:bodyPr/>
          <a:lstStyle/>
          <a:p>
            <a:pPr eaLnBrk="1" hangingPunct="1"/>
            <a:r>
              <a:rPr lang="en-US" sz="4000" dirty="0" err="1" smtClean="0"/>
              <a:t>Chebyshev</a:t>
            </a:r>
            <a:r>
              <a:rPr lang="en-US" sz="4000" dirty="0" smtClean="0"/>
              <a:t> Bound (Restated)</a:t>
            </a: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1019549"/>
              </p:ext>
            </p:extLst>
          </p:nvPr>
        </p:nvGraphicFramePr>
        <p:xfrm>
          <a:off x="1020763" y="2198688"/>
          <a:ext cx="7057290" cy="143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" name="Equation" r:id="rId4" imgW="1130300" imgH="228600" progId="Equation.DSMT4">
                  <p:embed/>
                </p:oleObj>
              </mc:Choice>
              <mc:Fallback>
                <p:oleObj name="Equation" r:id="rId4" imgW="11303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763" y="2198688"/>
                        <a:ext cx="7057290" cy="14335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0465483"/>
              </p:ext>
            </p:extLst>
          </p:nvPr>
        </p:nvGraphicFramePr>
        <p:xfrm>
          <a:off x="412750" y="990600"/>
          <a:ext cx="4362450" cy="1196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3" name="Equation" r:id="rId6" imgW="787400" imgH="215900" progId="Equation.DSMT4">
                  <p:embed/>
                </p:oleObj>
              </mc:Choice>
              <mc:Fallback>
                <p:oleObj name="Equation" r:id="rId6" imgW="7874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2750" y="990600"/>
                        <a:ext cx="4362450" cy="1196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9415780"/>
              </p:ext>
            </p:extLst>
          </p:nvPr>
        </p:nvGraphicFramePr>
        <p:xfrm>
          <a:off x="3232149" y="3440113"/>
          <a:ext cx="3270251" cy="2452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4" name="Equation" r:id="rId8" imgW="609600" imgH="457200" progId="Equation.DSMT4">
                  <p:embed/>
                </p:oleObj>
              </mc:Choice>
              <mc:Fallback>
                <p:oleObj name="Equation" r:id="rId8" imgW="6096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32149" y="3440113"/>
                        <a:ext cx="3270251" cy="24526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1341438" y="98425"/>
            <a:ext cx="7688262" cy="1057275"/>
          </a:xfrm>
        </p:spPr>
        <p:txBody>
          <a:bodyPr/>
          <a:lstStyle/>
          <a:p>
            <a:pPr eaLnBrk="1" hangingPunct="1"/>
            <a:r>
              <a:rPr lang="en-US" sz="4000" dirty="0" err="1" smtClean="0"/>
              <a:t>Chebyshev</a:t>
            </a:r>
            <a:r>
              <a:rPr lang="en-US" sz="4000" dirty="0" smtClean="0"/>
              <a:t> Bound (Restated)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5090891"/>
              </p:ext>
            </p:extLst>
          </p:nvPr>
        </p:nvGraphicFramePr>
        <p:xfrm>
          <a:off x="3514725" y="3165475"/>
          <a:ext cx="2097088" cy="287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4" imgW="342900" imgH="469900" progId="Equation.DSMT4">
                  <p:embed/>
                </p:oleObj>
              </mc:Choice>
              <mc:Fallback>
                <p:oleObj name="Equation" r:id="rId4" imgW="3429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14725" y="3165475"/>
                        <a:ext cx="2097088" cy="2871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3565636"/>
              </p:ext>
            </p:extLst>
          </p:nvPr>
        </p:nvGraphicFramePr>
        <p:xfrm>
          <a:off x="412750" y="990600"/>
          <a:ext cx="4362450" cy="1196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6" imgW="787400" imgH="215900" progId="Equation.DSMT4">
                  <p:embed/>
                </p:oleObj>
              </mc:Choice>
              <mc:Fallback>
                <p:oleObj name="Equation" r:id="rId6" imgW="7874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2750" y="990600"/>
                        <a:ext cx="4362450" cy="1196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1226079"/>
              </p:ext>
            </p:extLst>
          </p:nvPr>
        </p:nvGraphicFramePr>
        <p:xfrm>
          <a:off x="1033463" y="2198688"/>
          <a:ext cx="7057290" cy="143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8" imgW="1130300" imgH="228600" progId="Equation.DSMT4">
                  <p:embed/>
                </p:oleObj>
              </mc:Choice>
              <mc:Fallback>
                <p:oleObj name="Equation" r:id="rId8" imgW="11303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463" y="2198688"/>
                        <a:ext cx="7057290" cy="14335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 bwMode="auto">
          <a:xfrm>
            <a:off x="482600" y="1993900"/>
            <a:ext cx="7950200" cy="4051300"/>
          </a:xfrm>
          <a:prstGeom prst="rect">
            <a:avLst/>
          </a:prstGeom>
          <a:noFill/>
          <a:ln w="41275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7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3961805"/>
              </p:ext>
            </p:extLst>
          </p:nvPr>
        </p:nvGraphicFramePr>
        <p:xfrm>
          <a:off x="1014413" y="1003299"/>
          <a:ext cx="7062787" cy="2062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793" name="Equation" r:id="rId5" imgW="1435100" imgH="419100" progId="Equation.DSMT4">
                  <p:embed/>
                </p:oleObj>
              </mc:Choice>
              <mc:Fallback>
                <p:oleObj name="Equation" r:id="rId5" imgW="1435100" imgH="419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14413" y="1003299"/>
                        <a:ext cx="7062787" cy="20625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49" y="3107410"/>
            <a:ext cx="8433790" cy="332029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solidFill>
                  <a:srgbClr val="0000FF"/>
                </a:solidFill>
                <a:cs typeface="Times New Roman" pitchFamily="18" charset="0"/>
              </a:rPr>
              <a:t>R</a:t>
            </a:r>
            <a:r>
              <a:rPr lang="en-US" sz="4400" dirty="0" smtClean="0">
                <a:cs typeface="Times New Roman" pitchFamily="18" charset="0"/>
              </a:rPr>
              <a:t> probably not many </a:t>
            </a:r>
            <a:r>
              <a:rPr lang="el-GR" sz="4400" dirty="0" smtClean="0">
                <a:solidFill>
                  <a:srgbClr val="008000"/>
                </a:solidFill>
                <a:cs typeface="Times New Roman" pitchFamily="18" charset="0"/>
              </a:rPr>
              <a:t>σ</a:t>
            </a:r>
            <a:r>
              <a:rPr lang="en-US" sz="4400" dirty="0" smtClean="0">
                <a:cs typeface="Times New Roman" pitchFamily="18" charset="0"/>
              </a:rPr>
              <a:t>’s from </a:t>
            </a:r>
            <a:r>
              <a:rPr lang="en-US" sz="4400" dirty="0" err="1" smtClean="0">
                <a:solidFill>
                  <a:srgbClr val="0000FF"/>
                </a:solidFill>
                <a:latin typeface="Symbol" pitchFamily="18" charset="2"/>
                <a:cs typeface="Times New Roman" pitchFamily="18" charset="0"/>
                <a:sym typeface="Symbol" pitchFamily="18" charset="2"/>
              </a:rPr>
              <a:t>μ</a:t>
            </a:r>
            <a:r>
              <a:rPr lang="en-US" sz="4400" dirty="0" smtClean="0">
                <a:latin typeface="Symbol" pitchFamily="18" charset="2"/>
                <a:cs typeface="Times New Roman" pitchFamily="18" charset="0"/>
                <a:sym typeface="Symbol" pitchFamily="18" charset="2"/>
              </a:rPr>
              <a:t>: 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4800" dirty="0" smtClean="0">
                <a:cs typeface="Times New Roman" pitchFamily="18" charset="0"/>
              </a:rPr>
              <a:t>further than</a:t>
            </a:r>
            <a:r>
              <a:rPr lang="en-US" sz="4800" dirty="0" smtClean="0">
                <a:solidFill>
                  <a:schemeClr val="accent2"/>
                </a:solidFill>
                <a:cs typeface="Times New Roman" pitchFamily="18" charset="0"/>
              </a:rPr>
              <a:t>   </a:t>
            </a:r>
            <a:r>
              <a:rPr lang="el-GR" sz="4800" dirty="0" smtClean="0">
                <a:solidFill>
                  <a:srgbClr val="008000"/>
                </a:solidFill>
                <a:cs typeface="Times New Roman" pitchFamily="18" charset="0"/>
              </a:rPr>
              <a:t>σ</a:t>
            </a:r>
            <a:r>
              <a:rPr lang="en-US" sz="4800" dirty="0" smtClean="0">
                <a:cs typeface="Times New Roman" pitchFamily="18" charset="0"/>
              </a:rPr>
              <a:t>     Pr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4800" dirty="0" smtClean="0">
                <a:cs typeface="Times New Roman" pitchFamily="18" charset="0"/>
              </a:rPr>
              <a:t> 1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4800" dirty="0" smtClean="0">
                <a:cs typeface="Times New Roman" pitchFamily="18" charset="0"/>
              </a:rPr>
              <a:t>                     </a:t>
            </a:r>
            <a:r>
              <a:rPr lang="en-US" sz="4800" dirty="0" smtClean="0">
                <a:solidFill>
                  <a:srgbClr val="FF5050"/>
                </a:solidFill>
                <a:cs typeface="Times New Roman" pitchFamily="18" charset="0"/>
              </a:rPr>
              <a:t>2</a:t>
            </a:r>
            <a:r>
              <a:rPr lang="el-GR" sz="4800" dirty="0" smtClean="0">
                <a:solidFill>
                  <a:srgbClr val="008000"/>
                </a:solidFill>
                <a:cs typeface="Times New Roman" pitchFamily="18" charset="0"/>
              </a:rPr>
              <a:t>σ</a:t>
            </a:r>
            <a:r>
              <a:rPr lang="en-US" sz="4800" dirty="0" smtClean="0">
                <a:cs typeface="Times New Roman" pitchFamily="18" charset="0"/>
              </a:rPr>
              <a:t>     Pr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4800" dirty="0" smtClean="0">
                <a:solidFill>
                  <a:srgbClr val="0000FF"/>
                </a:solidFill>
                <a:cs typeface="Times New Roman" pitchFamily="18" charset="0"/>
              </a:rPr>
              <a:t> 1/</a:t>
            </a:r>
            <a:r>
              <a:rPr lang="en-US" sz="4800" dirty="0" smtClean="0">
                <a:solidFill>
                  <a:srgbClr val="FF5050"/>
                </a:solidFill>
                <a:cs typeface="Times New Roman" pitchFamily="18" charset="0"/>
              </a:rPr>
              <a:t>4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4800" dirty="0" smtClean="0">
                <a:cs typeface="Times New Roman" pitchFamily="18" charset="0"/>
              </a:rPr>
              <a:t>                    </a:t>
            </a:r>
            <a:r>
              <a:rPr lang="en-US" sz="4800" dirty="0" smtClean="0">
                <a:solidFill>
                  <a:srgbClr val="660066"/>
                </a:solidFill>
                <a:cs typeface="Times New Roman" pitchFamily="18" charset="0"/>
              </a:rPr>
              <a:t> 3</a:t>
            </a:r>
            <a:r>
              <a:rPr lang="el-GR" sz="4800" dirty="0" smtClean="0">
                <a:solidFill>
                  <a:srgbClr val="008000"/>
                </a:solidFill>
                <a:cs typeface="Times New Roman" pitchFamily="18" charset="0"/>
              </a:rPr>
              <a:t>σ</a:t>
            </a:r>
            <a:r>
              <a:rPr lang="en-US" sz="4800" dirty="0" smtClean="0">
                <a:cs typeface="Times New Roman" pitchFamily="18" charset="0"/>
              </a:rPr>
              <a:t>     Pr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4800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sz="4800" dirty="0" smtClean="0">
                <a:solidFill>
                  <a:srgbClr val="0033CC"/>
                </a:solidFill>
                <a:cs typeface="Times New Roman" pitchFamily="18" charset="0"/>
              </a:rPr>
              <a:t>1/</a:t>
            </a:r>
            <a:r>
              <a:rPr lang="en-US" sz="4800" dirty="0" smtClean="0">
                <a:solidFill>
                  <a:srgbClr val="660066"/>
                </a:solidFill>
                <a:cs typeface="Times New Roman" pitchFamily="18" charset="0"/>
              </a:rPr>
              <a:t>9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  <a:cs typeface="Times New Roman" pitchFamily="18" charset="0"/>
              </a:rPr>
              <a:t>			           </a:t>
            </a:r>
            <a:r>
              <a:rPr lang="en-US" sz="4800" dirty="0" smtClean="0">
                <a:solidFill>
                  <a:srgbClr val="FF00FF"/>
                </a:solidFill>
                <a:cs typeface="Times New Roman" pitchFamily="18" charset="0"/>
              </a:rPr>
              <a:t>4</a:t>
            </a:r>
            <a:r>
              <a:rPr lang="el-GR" sz="4800" dirty="0" smtClean="0">
                <a:solidFill>
                  <a:srgbClr val="008000"/>
                </a:solidFill>
                <a:cs typeface="Times New Roman" pitchFamily="18" charset="0"/>
              </a:rPr>
              <a:t>σ</a:t>
            </a:r>
            <a:r>
              <a:rPr lang="en-US" sz="4800" dirty="0" smtClean="0">
                <a:cs typeface="Times New Roman" pitchFamily="18" charset="0"/>
              </a:rPr>
              <a:t>     Pr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4800" dirty="0" smtClean="0">
                <a:solidFill>
                  <a:schemeClr val="accent2"/>
                </a:solidFill>
                <a:cs typeface="Times New Roman" pitchFamily="18" charset="0"/>
              </a:rPr>
              <a:t> </a:t>
            </a:r>
            <a:r>
              <a:rPr lang="en-US" sz="4800" dirty="0" smtClean="0">
                <a:solidFill>
                  <a:srgbClr val="0033CC"/>
                </a:solidFill>
                <a:cs typeface="Times New Roman" pitchFamily="18" charset="0"/>
              </a:rPr>
              <a:t>1/</a:t>
            </a:r>
            <a:r>
              <a:rPr lang="en-US" sz="4800" dirty="0" smtClean="0">
                <a:solidFill>
                  <a:srgbClr val="FF00FF"/>
                </a:solidFill>
                <a:cs typeface="Times New Roman" pitchFamily="18" charset="0"/>
              </a:rPr>
              <a:t>16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990600" y="1079500"/>
            <a:ext cx="7099300" cy="2006600"/>
          </a:xfrm>
          <a:prstGeom prst="rect">
            <a:avLst/>
          </a:prstGeom>
          <a:noFill/>
          <a:ln w="41275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title"/>
          </p:nvPr>
        </p:nvSpPr>
        <p:spPr>
          <a:xfrm>
            <a:off x="2036763" y="63499"/>
            <a:ext cx="5113337" cy="1012825"/>
          </a:xfrm>
          <a:noFill/>
        </p:spPr>
        <p:txBody>
          <a:bodyPr/>
          <a:lstStyle/>
          <a:p>
            <a:pPr eaLnBrk="1" hangingPunct="1"/>
            <a:r>
              <a:rPr lang="en-US" sz="4000" dirty="0" smtClean="0"/>
              <a:t>Standard Deviation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02980827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2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2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2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019" grpId="0" build="p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90663" y="1243013"/>
            <a:ext cx="6251257" cy="2056447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sz="5400" dirty="0" err="1" smtClean="0">
                <a:solidFill>
                  <a:srgbClr val="0033CC"/>
                </a:solidFill>
              </a:rPr>
              <a:t>Pr</a:t>
            </a:r>
            <a:r>
              <a:rPr lang="en-US" sz="5400" dirty="0" smtClean="0">
                <a:solidFill>
                  <a:srgbClr val="0033CC"/>
                </a:solidFill>
              </a:rPr>
              <a:t>[</a:t>
            </a:r>
            <a:r>
              <a:rPr lang="en-US" sz="5400" dirty="0" smtClean="0">
                <a:solidFill>
                  <a:srgbClr val="0000FF"/>
                </a:solidFill>
              </a:rPr>
              <a:t>|R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−µ</a:t>
            </a:r>
            <a:r>
              <a:rPr lang="en-US" sz="5400" dirty="0" smtClean="0">
                <a:solidFill>
                  <a:srgbClr val="0000FF"/>
                </a:solidFill>
              </a:rPr>
              <a:t>| </a:t>
            </a:r>
            <a:r>
              <a:rPr lang="en-US" sz="5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7030A0"/>
                </a:solidFill>
              </a:rPr>
              <a:t>x</a:t>
            </a:r>
            <a:r>
              <a:rPr lang="en-US" sz="5400" dirty="0" smtClean="0">
                <a:solidFill>
                  <a:srgbClr val="0033CC"/>
                </a:solidFill>
              </a:rPr>
              <a:t>]</a:t>
            </a:r>
          </a:p>
          <a:p>
            <a:pPr lvl="1" eaLnBrk="1" hangingPunct="1">
              <a:buFontTx/>
              <a:buNone/>
            </a:pP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5400" dirty="0" smtClean="0">
                <a:solidFill>
                  <a:srgbClr val="0033CC"/>
                </a:solidFill>
              </a:rPr>
              <a:t> </a:t>
            </a:r>
            <a:r>
              <a:rPr lang="en-US" sz="5400" dirty="0" err="1" smtClean="0">
                <a:solidFill>
                  <a:srgbClr val="0033CC"/>
                </a:solidFill>
              </a:rPr>
              <a:t>Pr</a:t>
            </a:r>
            <a:r>
              <a:rPr lang="en-US" sz="5400" dirty="0" smtClean="0">
                <a:solidFill>
                  <a:srgbClr val="0033CC"/>
                </a:solidFill>
              </a:rPr>
              <a:t>[</a:t>
            </a:r>
            <a:r>
              <a:rPr lang="en-US" sz="5400" dirty="0" smtClean="0">
                <a:solidFill>
                  <a:srgbClr val="0000FF"/>
                </a:solidFill>
              </a:rPr>
              <a:t>(R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−µ</a:t>
            </a:r>
            <a:r>
              <a:rPr lang="en-US" sz="5400" dirty="0" smtClean="0">
                <a:solidFill>
                  <a:srgbClr val="0000FF"/>
                </a:solidFill>
              </a:rPr>
              <a:t>)</a:t>
            </a:r>
            <a:r>
              <a:rPr lang="en-US" sz="5400" baseline="30000" dirty="0" smtClean="0">
                <a:solidFill>
                  <a:srgbClr val="0000FF"/>
                </a:solidFill>
              </a:rPr>
              <a:t>2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7030A0"/>
                </a:solidFill>
              </a:rPr>
              <a:t>x</a:t>
            </a:r>
            <a:r>
              <a:rPr lang="en-US" sz="5400" baseline="30000" dirty="0" smtClean="0">
                <a:solidFill>
                  <a:srgbClr val="7030A0"/>
                </a:solidFill>
              </a:rPr>
              <a:t>2</a:t>
            </a:r>
            <a:r>
              <a:rPr lang="en-US" sz="5400" dirty="0" smtClean="0">
                <a:solidFill>
                  <a:srgbClr val="0033CC"/>
                </a:solidFill>
              </a:rPr>
              <a:t>]</a:t>
            </a:r>
          </a:p>
        </p:txBody>
      </p:sp>
      <p:graphicFrame>
        <p:nvGraphicFramePr>
          <p:cNvPr id="63693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6650244"/>
              </p:ext>
            </p:extLst>
          </p:nvPr>
        </p:nvGraphicFramePr>
        <p:xfrm>
          <a:off x="2790825" y="3870325"/>
          <a:ext cx="4341813" cy="220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0" name="Equation" r:id="rId5" imgW="850900" imgH="431800" progId="Equation.DSMT4">
                  <p:embed/>
                </p:oleObj>
              </mc:Choice>
              <mc:Fallback>
                <p:oleObj name="Equation" r:id="rId5" imgW="850900" imgH="431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0825" y="3870325"/>
                        <a:ext cx="4341813" cy="2201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6934" name="Text Box 6"/>
          <p:cNvSpPr txBox="1">
            <a:spLocks noChangeArrowheads="1"/>
          </p:cNvSpPr>
          <p:nvPr/>
        </p:nvSpPr>
        <p:spPr bwMode="auto">
          <a:xfrm>
            <a:off x="595313" y="3290888"/>
            <a:ext cx="3319462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by Markov:</a:t>
            </a:r>
          </a:p>
        </p:txBody>
      </p:sp>
      <p:sp>
        <p:nvSpPr>
          <p:cNvPr id="6150" name="Rectangle 8"/>
          <p:cNvSpPr>
            <a:spLocks noGrp="1" noChangeArrowheads="1"/>
          </p:cNvSpPr>
          <p:nvPr>
            <p:ph type="title"/>
          </p:nvPr>
        </p:nvSpPr>
        <p:spPr>
          <a:xfrm>
            <a:off x="1498600" y="99060"/>
            <a:ext cx="6723380" cy="967740"/>
          </a:xfrm>
          <a:noFill/>
        </p:spPr>
        <p:txBody>
          <a:bodyPr/>
          <a:lstStyle/>
          <a:p>
            <a:pPr eaLnBrk="1" hangingPunct="1"/>
            <a:r>
              <a:rPr lang="en-US" sz="3600" dirty="0" smtClean="0"/>
              <a:t>Improving the Markov Bound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81025" y="4876800"/>
            <a:ext cx="3600450" cy="1508125"/>
            <a:chOff x="366" y="3072"/>
            <a:chExt cx="2268" cy="950"/>
          </a:xfrm>
        </p:grpSpPr>
        <p:sp>
          <p:nvSpPr>
            <p:cNvPr id="6152" name="Text Box 9"/>
            <p:cNvSpPr txBox="1">
              <a:spLocks noChangeArrowheads="1"/>
            </p:cNvSpPr>
            <p:nvPr/>
          </p:nvSpPr>
          <p:spPr bwMode="auto">
            <a:xfrm>
              <a:off x="366" y="3542"/>
              <a:ext cx="226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solidFill>
                    <a:srgbClr val="FF00FF"/>
                  </a:solidFill>
                  <a:latin typeface="Comic Sans MS" pitchFamily="66" charset="0"/>
                </a:rPr>
                <a:t>variance </a:t>
              </a:r>
              <a:r>
                <a:rPr lang="en-US" sz="4400" dirty="0">
                  <a:latin typeface="Comic Sans MS" pitchFamily="66" charset="0"/>
                </a:rPr>
                <a:t>of</a:t>
              </a:r>
              <a:r>
                <a:rPr lang="en-US" sz="4400" dirty="0">
                  <a:solidFill>
                    <a:schemeClr val="accent1">
                      <a:lumMod val="50000"/>
                    </a:schemeClr>
                  </a:solidFill>
                  <a:latin typeface="Comic Sans MS" pitchFamily="66" charset="0"/>
                </a:rPr>
                <a:t> R</a:t>
              </a:r>
            </a:p>
          </p:txBody>
        </p:sp>
        <p:sp>
          <p:nvSpPr>
            <p:cNvPr id="6153" name="Freeform 10"/>
            <p:cNvSpPr>
              <a:spLocks/>
            </p:cNvSpPr>
            <p:nvPr/>
          </p:nvSpPr>
          <p:spPr bwMode="auto">
            <a:xfrm>
              <a:off x="1704" y="3072"/>
              <a:ext cx="632" cy="600"/>
            </a:xfrm>
            <a:custGeom>
              <a:avLst/>
              <a:gdLst>
                <a:gd name="T0" fmla="*/ 0 w 1136"/>
                <a:gd name="T1" fmla="*/ 888 h 888"/>
                <a:gd name="T2" fmla="*/ 968 w 1136"/>
                <a:gd name="T3" fmla="*/ 704 h 888"/>
                <a:gd name="T4" fmla="*/ 872 w 1136"/>
                <a:gd name="T5" fmla="*/ 488 h 888"/>
                <a:gd name="T6" fmla="*/ 1136 w 1136"/>
                <a:gd name="T7" fmla="*/ 0 h 8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36"/>
                <a:gd name="T13" fmla="*/ 0 h 888"/>
                <a:gd name="T14" fmla="*/ 1136 w 1136"/>
                <a:gd name="T15" fmla="*/ 888 h 8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36" h="888">
                  <a:moveTo>
                    <a:pt x="0" y="888"/>
                  </a:moveTo>
                  <a:cubicBezTo>
                    <a:pt x="411" y="829"/>
                    <a:pt x="823" y="771"/>
                    <a:pt x="968" y="704"/>
                  </a:cubicBezTo>
                  <a:cubicBezTo>
                    <a:pt x="1113" y="637"/>
                    <a:pt x="844" y="605"/>
                    <a:pt x="872" y="488"/>
                  </a:cubicBezTo>
                  <a:cubicBezTo>
                    <a:pt x="900" y="371"/>
                    <a:pt x="1018" y="185"/>
                    <a:pt x="1136" y="0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36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36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</a:rPr>
              <a:t>Chebyshev Bound</a:t>
            </a: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3421263"/>
              </p:ext>
            </p:extLst>
          </p:nvPr>
        </p:nvGraphicFramePr>
        <p:xfrm>
          <a:off x="300038" y="1154113"/>
          <a:ext cx="8610600" cy="227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749" name="Equation" r:id="rId5" imgW="1739900" imgH="419100" progId="Equation.DSMT4">
                  <p:embed/>
                </p:oleObj>
              </mc:Choice>
              <mc:Fallback>
                <p:oleObj name="Equation" r:id="rId5" imgW="17399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8" y="1154113"/>
                        <a:ext cx="8610600" cy="227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41275">
                            <a:solidFill>
                              <a:srgbClr val="FF00FF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08856" y="3340280"/>
          <a:ext cx="7560228" cy="1430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750" name="Equation" r:id="rId7" imgW="1409700" imgH="266700" progId="Equation.DSMT4">
                  <p:embed/>
                </p:oleObj>
              </mc:Choice>
              <mc:Fallback>
                <p:oleObj name="Equation" r:id="rId7" imgW="14097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856" y="3340280"/>
                        <a:ext cx="7560228" cy="14309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241300" y="1231900"/>
            <a:ext cx="8705347" cy="2182813"/>
          </a:xfrm>
          <a:prstGeom prst="rect">
            <a:avLst/>
          </a:prstGeom>
          <a:noFill/>
          <a:ln w="41275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auto">
          <a:xfrm>
            <a:off x="7595399" y="2419139"/>
            <a:ext cx="554335" cy="574545"/>
          </a:xfrm>
          <a:prstGeom prst="ellipse">
            <a:avLst/>
          </a:prstGeom>
          <a:noFill/>
          <a:ln w="41275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76745306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Variance of a Random Variable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494" y="3073400"/>
            <a:ext cx="8161337" cy="2044700"/>
          </a:xfrm>
        </p:spPr>
        <p:txBody>
          <a:bodyPr/>
          <a:lstStyle/>
          <a:p>
            <a:pPr marL="0" indent="0">
              <a:buNone/>
            </a:pPr>
            <a:r>
              <a:rPr lang="en-US" sz="4800" dirty="0" smtClean="0"/>
              <a:t>Variance is also called the</a:t>
            </a:r>
          </a:p>
          <a:p>
            <a:pPr marL="0" indent="0" algn="ctr">
              <a:buNone/>
            </a:pPr>
            <a:r>
              <a:rPr lang="en-US" sz="6600" dirty="0" smtClean="0">
                <a:solidFill>
                  <a:srgbClr val="660066"/>
                </a:solidFill>
              </a:rPr>
              <a:t>mean square error</a:t>
            </a:r>
            <a:endParaRPr lang="en-US" sz="6600" dirty="0">
              <a:solidFill>
                <a:srgbClr val="660066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1796327"/>
              </p:ext>
            </p:extLst>
          </p:nvPr>
        </p:nvGraphicFramePr>
        <p:xfrm>
          <a:off x="646956" y="1346380"/>
          <a:ext cx="7560228" cy="1430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956" name="Equation" r:id="rId4" imgW="1409700" imgH="266700" progId="Equation.DSMT4">
                  <p:embed/>
                </p:oleObj>
              </mc:Choice>
              <mc:Fallback>
                <p:oleObj name="Equation" r:id="rId4" imgW="14097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956" y="1346380"/>
                        <a:ext cx="7560228" cy="14309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483338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014703"/>
              </p:ext>
            </p:extLst>
          </p:nvPr>
        </p:nvGraphicFramePr>
        <p:xfrm>
          <a:off x="300038" y="1154113"/>
          <a:ext cx="8610600" cy="227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30" name="Equation" r:id="rId5" imgW="1739900" imgH="419100" progId="Equation.DSMT4">
                  <p:embed/>
                </p:oleObj>
              </mc:Choice>
              <mc:Fallback>
                <p:oleObj name="Equation" r:id="rId5" imgW="17399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8" y="1154113"/>
                        <a:ext cx="8610600" cy="227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41275">
                            <a:solidFill>
                              <a:srgbClr val="FF00FF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</a:rPr>
              <a:t>Chebyshev Bound</a:t>
            </a: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370315"/>
              </p:ext>
            </p:extLst>
          </p:nvPr>
        </p:nvGraphicFramePr>
        <p:xfrm>
          <a:off x="1844675" y="3771900"/>
          <a:ext cx="5464175" cy="153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31" name="Equation" r:id="rId7" imgW="990600" imgH="279400" progId="Equation.DSMT4">
                  <p:embed/>
                </p:oleObj>
              </mc:Choice>
              <mc:Fallback>
                <p:oleObj name="Equation" r:id="rId7" imgW="9906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675" y="3771900"/>
                        <a:ext cx="5464175" cy="1538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66800" y="5219701"/>
            <a:ext cx="6997700" cy="1054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008000"/>
                </a:solidFill>
                <a:latin typeface="Comic Sans MS"/>
                <a:cs typeface="Comic Sans MS"/>
              </a:rPr>
              <a:t>standard deviation</a:t>
            </a:r>
            <a:endParaRPr lang="en-US" sz="6000" dirty="0" smtClean="0">
              <a:solidFill>
                <a:srgbClr val="008000"/>
              </a:solidFill>
              <a:latin typeface="Comic Sans MS"/>
              <a:cs typeface="Comic Sans MS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892404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 thruBlk="1"/>
      </p:transition>
    </mc:Choice>
    <mc:Fallback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6484270"/>
              </p:ext>
            </p:extLst>
          </p:nvPr>
        </p:nvGraphicFramePr>
        <p:xfrm>
          <a:off x="1844675" y="3771900"/>
          <a:ext cx="5464175" cy="153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03" name="Equation" r:id="rId5" imgW="990600" imgH="279400" progId="Equation.DSMT4">
                  <p:embed/>
                </p:oleObj>
              </mc:Choice>
              <mc:Fallback>
                <p:oleObj name="Equation" r:id="rId5" imgW="9906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675" y="3771900"/>
                        <a:ext cx="5464175" cy="1538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66800" y="5219701"/>
            <a:ext cx="6997700" cy="1054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008000"/>
                </a:solidFill>
                <a:latin typeface="Comic Sans MS"/>
                <a:cs typeface="Comic Sans MS"/>
              </a:rPr>
              <a:t>standard deviation</a:t>
            </a:r>
            <a:endParaRPr lang="en-US" sz="6000" dirty="0" smtClean="0">
              <a:solidFill>
                <a:srgbClr val="008000"/>
              </a:solidFill>
              <a:latin typeface="Comic Sans MS"/>
              <a:cs typeface="Comic Sans MS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57163" y="952500"/>
            <a:ext cx="8864600" cy="2908300"/>
          </a:xfrm>
        </p:spPr>
        <p:txBody>
          <a:bodyPr/>
          <a:lstStyle/>
          <a:p>
            <a:pPr marL="0" indent="0">
              <a:buNone/>
            </a:pPr>
            <a:r>
              <a:rPr lang="en-US" sz="4800" dirty="0" smtClean="0"/>
              <a:t>Standard deviation is also called the</a:t>
            </a:r>
          </a:p>
          <a:p>
            <a:pPr marL="0" indent="0" algn="ctr">
              <a:buNone/>
            </a:pPr>
            <a:r>
              <a:rPr lang="en-US" sz="6000" dirty="0" smtClean="0">
                <a:solidFill>
                  <a:srgbClr val="008000"/>
                </a:solidFill>
              </a:rPr>
              <a:t>root</a:t>
            </a:r>
            <a:r>
              <a:rPr lang="en-US" sz="6000" dirty="0" smtClean="0">
                <a:solidFill>
                  <a:srgbClr val="660066"/>
                </a:solidFill>
              </a:rPr>
              <a:t> mean square error</a:t>
            </a:r>
            <a:endParaRPr lang="en-US" sz="6000" dirty="0">
              <a:solidFill>
                <a:srgbClr val="660066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z="3600" dirty="0" smtClean="0"/>
              <a:t>Standard Deviation of an RV</a:t>
            </a:r>
            <a:endParaRPr lang="en-US" sz="3600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955527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 thruBlk="1"/>
      </p:transition>
    </mc:Choice>
    <mc:Fallback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6581103"/>
              </p:ext>
            </p:extLst>
          </p:nvPr>
        </p:nvGraphicFramePr>
        <p:xfrm>
          <a:off x="1844675" y="3771900"/>
          <a:ext cx="5464175" cy="153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882" name="Equation" r:id="rId5" imgW="990600" imgH="279400" progId="Equation.DSMT4">
                  <p:embed/>
                </p:oleObj>
              </mc:Choice>
              <mc:Fallback>
                <p:oleObj name="Equation" r:id="rId5" imgW="9906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675" y="3771900"/>
                        <a:ext cx="5464175" cy="1538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0"/>
          <p:cNvGrpSpPr/>
          <p:nvPr/>
        </p:nvGrpSpPr>
        <p:grpSpPr>
          <a:xfrm>
            <a:off x="2104915" y="914400"/>
            <a:ext cx="4891087" cy="2286000"/>
            <a:chOff x="2100263" y="3162300"/>
            <a:chExt cx="4891087" cy="2286000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2116536" y="3250223"/>
              <a:ext cx="4860348" cy="21980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2100263" y="3162300"/>
              <a:ext cx="4891087" cy="2174264"/>
            </a:xfrm>
            <a:custGeom>
              <a:avLst/>
              <a:gdLst>
                <a:gd name="T0" fmla="*/ 0 w 2705"/>
                <a:gd name="T1" fmla="*/ 1144 h 1187"/>
                <a:gd name="T2" fmla="*/ 242 w 2705"/>
                <a:gd name="T3" fmla="*/ 1144 h 1187"/>
                <a:gd name="T4" fmla="*/ 1010 w 2705"/>
                <a:gd name="T5" fmla="*/ 1024 h 1187"/>
                <a:gd name="T6" fmla="*/ 1242 w 2705"/>
                <a:gd name="T7" fmla="*/ 168 h 1187"/>
                <a:gd name="T8" fmla="*/ 1466 w 2705"/>
                <a:gd name="T9" fmla="*/ 136 h 1187"/>
                <a:gd name="T10" fmla="*/ 1778 w 2705"/>
                <a:gd name="T11" fmla="*/ 984 h 1187"/>
                <a:gd name="T12" fmla="*/ 2496 w 2705"/>
                <a:gd name="T13" fmla="*/ 1120 h 1187"/>
                <a:gd name="T14" fmla="*/ 2680 w 2705"/>
                <a:gd name="T15" fmla="*/ 1144 h 1187"/>
                <a:gd name="T16" fmla="*/ 2648 w 2705"/>
                <a:gd name="T17" fmla="*/ 1144 h 118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705"/>
                <a:gd name="T28" fmla="*/ 0 h 1187"/>
                <a:gd name="T29" fmla="*/ 2705 w 2705"/>
                <a:gd name="T30" fmla="*/ 1187 h 118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705" h="1187">
                  <a:moveTo>
                    <a:pt x="0" y="1144"/>
                  </a:moveTo>
                  <a:cubicBezTo>
                    <a:pt x="40" y="1143"/>
                    <a:pt x="74" y="1164"/>
                    <a:pt x="242" y="1144"/>
                  </a:cubicBezTo>
                  <a:cubicBezTo>
                    <a:pt x="410" y="1124"/>
                    <a:pt x="843" y="1187"/>
                    <a:pt x="1010" y="1024"/>
                  </a:cubicBezTo>
                  <a:cubicBezTo>
                    <a:pt x="1177" y="861"/>
                    <a:pt x="1166" y="316"/>
                    <a:pt x="1242" y="168"/>
                  </a:cubicBezTo>
                  <a:cubicBezTo>
                    <a:pt x="1318" y="20"/>
                    <a:pt x="1377" y="0"/>
                    <a:pt x="1466" y="136"/>
                  </a:cubicBezTo>
                  <a:cubicBezTo>
                    <a:pt x="1555" y="272"/>
                    <a:pt x="1606" y="820"/>
                    <a:pt x="1778" y="984"/>
                  </a:cubicBezTo>
                  <a:cubicBezTo>
                    <a:pt x="1950" y="1148"/>
                    <a:pt x="2346" y="1093"/>
                    <a:pt x="2496" y="1120"/>
                  </a:cubicBezTo>
                  <a:cubicBezTo>
                    <a:pt x="2646" y="1147"/>
                    <a:pt x="2655" y="1140"/>
                    <a:pt x="2680" y="1144"/>
                  </a:cubicBezTo>
                  <a:cubicBezTo>
                    <a:pt x="2705" y="1148"/>
                    <a:pt x="2655" y="1144"/>
                    <a:pt x="2648" y="1144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18"/>
          <p:cNvGrpSpPr/>
          <p:nvPr/>
        </p:nvGrpSpPr>
        <p:grpSpPr>
          <a:xfrm>
            <a:off x="3557477" y="1002323"/>
            <a:ext cx="1019286" cy="3158018"/>
            <a:chOff x="3527425" y="3250223"/>
            <a:chExt cx="1019286" cy="3158018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4546711" y="3250223"/>
              <a:ext cx="0" cy="219807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" name="Group 19"/>
            <p:cNvGrpSpPr/>
            <p:nvPr/>
          </p:nvGrpSpPr>
          <p:grpSpPr>
            <a:xfrm>
              <a:off x="3527425" y="5435600"/>
              <a:ext cx="993885" cy="972641"/>
              <a:chOff x="3527425" y="5435600"/>
              <a:chExt cx="993885" cy="972641"/>
            </a:xfrm>
          </p:grpSpPr>
          <p:sp>
            <p:nvSpPr>
              <p:cNvPr id="12" name="Text Box 21"/>
              <p:cNvSpPr txBox="1">
                <a:spLocks noChangeArrowheads="1"/>
              </p:cNvSpPr>
              <p:nvPr/>
            </p:nvSpPr>
            <p:spPr bwMode="auto">
              <a:xfrm>
                <a:off x="3527425" y="5638800"/>
                <a:ext cx="535630" cy="7694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4400" b="1" dirty="0" err="1" smtClean="0">
                    <a:solidFill>
                      <a:schemeClr val="accent1">
                        <a:lumMod val="50000"/>
                      </a:schemeClr>
                    </a:solidFill>
                    <a:latin typeface="Euclid Symbol" charset="2"/>
                    <a:cs typeface="Euclid Symbol" charset="2"/>
                    <a:sym typeface="Symbol" pitchFamily="18" charset="2"/>
                  </a:rPr>
                  <a:t>μ</a:t>
                </a:r>
                <a:endParaRPr lang="en-US" sz="4400" b="1" dirty="0">
                  <a:solidFill>
                    <a:schemeClr val="accent1">
                      <a:lumMod val="50000"/>
                    </a:schemeClr>
                  </a:solidFill>
                  <a:latin typeface="Euclid Symbol" charset="2"/>
                  <a:cs typeface="Euclid Symbol" charset="2"/>
                  <a:sym typeface="Symbol" pitchFamily="18" charset="2"/>
                </a:endParaRPr>
              </a:p>
            </p:txBody>
          </p:sp>
          <p:cxnSp>
            <p:nvCxnSpPr>
              <p:cNvPr id="13" name="AutoShape 25"/>
              <p:cNvCxnSpPr>
                <a:cxnSpLocks noChangeShapeType="1"/>
                <a:stCxn id="12" idx="3"/>
                <a:endCxn id="6" idx="2"/>
              </p:cNvCxnSpPr>
              <p:nvPr/>
            </p:nvCxnSpPr>
            <p:spPr bwMode="auto">
              <a:xfrm flipV="1">
                <a:off x="4063055" y="5435600"/>
                <a:ext cx="458255" cy="587921"/>
              </a:xfrm>
              <a:prstGeom prst="curvedConnector2">
                <a:avLst/>
              </a:prstGeom>
              <a:noFill/>
              <a:ln w="41275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</p:spPr>
          </p:cxnSp>
        </p:grpSp>
      </p:grpSp>
      <p:sp>
        <p:nvSpPr>
          <p:cNvPr id="14" name="Text Box 28"/>
          <p:cNvSpPr txBox="1">
            <a:spLocks noChangeArrowheads="1"/>
          </p:cNvSpPr>
          <p:nvPr/>
        </p:nvSpPr>
        <p:spPr bwMode="auto">
          <a:xfrm>
            <a:off x="687277" y="1846263"/>
            <a:ext cx="1339850" cy="7016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PDF</a:t>
            </a:r>
            <a:r>
              <a:rPr lang="en-US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</a:p>
        </p:txBody>
      </p:sp>
      <p:grpSp>
        <p:nvGrpSpPr>
          <p:cNvPr id="15" name="Group 30"/>
          <p:cNvGrpSpPr>
            <a:grpSpLocks/>
          </p:cNvGrpSpPr>
          <p:nvPr/>
        </p:nvGrpSpPr>
        <p:grpSpPr bwMode="auto">
          <a:xfrm>
            <a:off x="4256881" y="1617665"/>
            <a:ext cx="665163" cy="1620838"/>
            <a:chOff x="2680" y="2459"/>
            <a:chExt cx="419" cy="1021"/>
          </a:xfrm>
        </p:grpSpPr>
        <p:sp>
          <p:nvSpPr>
            <p:cNvPr id="19" name="Line 16"/>
            <p:cNvSpPr>
              <a:spLocks noChangeShapeType="1"/>
            </p:cNvSpPr>
            <p:nvPr/>
          </p:nvSpPr>
          <p:spPr bwMode="auto">
            <a:xfrm flipH="1">
              <a:off x="2680" y="2480"/>
              <a:ext cx="8" cy="1000"/>
            </a:xfrm>
            <a:prstGeom prst="line">
              <a:avLst/>
            </a:prstGeom>
            <a:noFill/>
            <a:ln w="44450" cap="rnd">
              <a:solidFill>
                <a:srgbClr val="00800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3083" y="2459"/>
              <a:ext cx="16" cy="1000"/>
            </a:xfrm>
            <a:prstGeom prst="line">
              <a:avLst/>
            </a:prstGeom>
            <a:noFill/>
            <a:ln w="44450" cap="rnd">
              <a:solidFill>
                <a:srgbClr val="00800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2509286"/>
              </p:ext>
            </p:extLst>
          </p:nvPr>
        </p:nvGraphicFramePr>
        <p:xfrm>
          <a:off x="5886450" y="1181100"/>
          <a:ext cx="742122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883" name="Equation" r:id="rId7" imgW="203200" imgH="292100" progId="Equation.DSMT4">
                  <p:embed/>
                </p:oleObj>
              </mc:Choice>
              <mc:Fallback>
                <p:oleObj name="Equation" r:id="rId7" imgW="2032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86450" y="1181100"/>
                        <a:ext cx="742122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7378610"/>
              </p:ext>
            </p:extLst>
          </p:nvPr>
        </p:nvGraphicFramePr>
        <p:xfrm>
          <a:off x="4475163" y="2413000"/>
          <a:ext cx="584200" cy="1646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884" name="Equation" r:id="rId9" imgW="139700" imgH="393700" progId="Equation.DSMT4">
                  <p:embed/>
                </p:oleObj>
              </mc:Choice>
              <mc:Fallback>
                <p:oleObj name="Equation" r:id="rId9" imgW="1397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75163" y="2413000"/>
                        <a:ext cx="584200" cy="1646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Curved Connector 27"/>
          <p:cNvCxnSpPr>
            <a:stCxn id="21" idx="1"/>
          </p:cNvCxnSpPr>
          <p:nvPr/>
        </p:nvCxnSpPr>
        <p:spPr bwMode="auto">
          <a:xfrm rot="10800000" flipV="1">
            <a:off x="4737100" y="1714500"/>
            <a:ext cx="1149350" cy="1600200"/>
          </a:xfrm>
          <a:prstGeom prst="curvedConnector2">
            <a:avLst/>
          </a:prstGeom>
          <a:noFill/>
          <a:ln w="41275" cap="flat" cmpd="sng" algn="ctr">
            <a:solidFill>
              <a:srgbClr val="008000"/>
            </a:solidFill>
            <a:prstDash val="sysDash"/>
            <a:round/>
            <a:headEnd type="none" w="med" len="med"/>
            <a:tailEnd type="stealth" w="lg" len="lg"/>
          </a:ln>
          <a:effectLst/>
        </p:spPr>
      </p:cxn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447800" y="-12700"/>
            <a:ext cx="7543800" cy="1143000"/>
          </a:xfrm>
        </p:spPr>
        <p:txBody>
          <a:bodyPr/>
          <a:lstStyle/>
          <a:p>
            <a:r>
              <a:rPr lang="en-US" sz="3600" dirty="0" smtClean="0"/>
              <a:t>Standard Deviation of an RV</a:t>
            </a:r>
            <a:endParaRPr lang="en-US" sz="3600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96036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1034049"/>
              </p:ext>
            </p:extLst>
          </p:nvPr>
        </p:nvGraphicFramePr>
        <p:xfrm>
          <a:off x="330200" y="1069975"/>
          <a:ext cx="7227888" cy="233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852" name="Equation" r:id="rId5" imgW="1460500" imgH="431800" progId="Equation.DSMT4">
                  <p:embed/>
                </p:oleObj>
              </mc:Choice>
              <mc:Fallback>
                <p:oleObj name="Equation" r:id="rId5" imgW="14605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1069975"/>
                        <a:ext cx="7227888" cy="233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41275">
                            <a:solidFill>
                              <a:srgbClr val="FF00FF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</a:rPr>
              <a:t>Chebyshev Bound</a:t>
            </a: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4687231"/>
              </p:ext>
            </p:extLst>
          </p:nvPr>
        </p:nvGraphicFramePr>
        <p:xfrm>
          <a:off x="1844675" y="3771900"/>
          <a:ext cx="5464175" cy="153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853" name="Equation" r:id="rId7" imgW="990600" imgH="279400" progId="Equation.DSMT4">
                  <p:embed/>
                </p:oleObj>
              </mc:Choice>
              <mc:Fallback>
                <p:oleObj name="Equation" r:id="rId7" imgW="9906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675" y="3771900"/>
                        <a:ext cx="5464175" cy="1538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382953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</a:rPr>
              <a:t>Chebyshev Bound</a:t>
            </a: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2166367"/>
              </p:ext>
            </p:extLst>
          </p:nvPr>
        </p:nvGraphicFramePr>
        <p:xfrm>
          <a:off x="1844675" y="3771900"/>
          <a:ext cx="5464175" cy="153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896" name="Equation" r:id="rId5" imgW="990600" imgH="279400" progId="Equation.DSMT4">
                  <p:embed/>
                </p:oleObj>
              </mc:Choice>
              <mc:Fallback>
                <p:oleObj name="Equation" r:id="rId5" imgW="9906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675" y="3771900"/>
                        <a:ext cx="5464175" cy="1538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1773670"/>
              </p:ext>
            </p:extLst>
          </p:nvPr>
        </p:nvGraphicFramePr>
        <p:xfrm>
          <a:off x="330200" y="1069975"/>
          <a:ext cx="7227888" cy="233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897" name="Equation" r:id="rId7" imgW="1460500" imgH="431800" progId="Equation.DSMT4">
                  <p:embed/>
                </p:oleObj>
              </mc:Choice>
              <mc:Fallback>
                <p:oleObj name="Equation" r:id="rId7" imgW="14605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1069975"/>
                        <a:ext cx="7227888" cy="233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41275">
                            <a:solidFill>
                              <a:srgbClr val="FF00FF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352684966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|7.9|6.8|40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7|8.9|6.6|14|7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7|8.9|6.6|14|7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|26.5|11.1|29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|7.9|6.8|40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|7.9|6.8|40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|7.9|6.8|40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|7.9|6.8|40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|7.9|6.8|40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|7.9|6.8|40.6"/>
</p:tagLst>
</file>

<file path=ppt/theme/theme1.xml><?xml version="1.0" encoding="utf-8"?>
<a:theme xmlns:a="http://schemas.openxmlformats.org/drawingml/2006/main" name="6.042 Lecture Templat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1275" algn="ctr">
          <a:solidFill>
            <a:srgbClr val="FF00FF"/>
          </a:solidFill>
          <a:prstDash val="sysDash"/>
          <a:miter lim="800000"/>
          <a:headEnd/>
          <a:tailEnd/>
        </a:ln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6000" dirty="0" smtClean="0">
            <a:latin typeface="Comic Sans MS"/>
            <a:cs typeface="Comic Sans MS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9676</TotalTime>
  <Words>185</Words>
  <Application>Microsoft Macintosh PowerPoint</Application>
  <PresentationFormat>On-screen Show (4:3)</PresentationFormat>
  <Paragraphs>58</Paragraphs>
  <Slides>16</Slides>
  <Notes>16</Notes>
  <HiddenSlides>5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6.042 Lecture Template</vt:lpstr>
      <vt:lpstr>Default Design</vt:lpstr>
      <vt:lpstr>Equation</vt:lpstr>
      <vt:lpstr>PowerPoint Presentation</vt:lpstr>
      <vt:lpstr>Improving the Markov Bound</vt:lpstr>
      <vt:lpstr>Chebyshev Bound</vt:lpstr>
      <vt:lpstr>Variance of a Random Variable</vt:lpstr>
      <vt:lpstr>Chebyshev Bound</vt:lpstr>
      <vt:lpstr>Standard Deviation of an RV</vt:lpstr>
      <vt:lpstr>Standard Deviation of an RV</vt:lpstr>
      <vt:lpstr>Chebyshev Bound</vt:lpstr>
      <vt:lpstr>Chebyshev Bound</vt:lpstr>
      <vt:lpstr>Chebyshev Bound (Restated)</vt:lpstr>
      <vt:lpstr>Standard Deviation</vt:lpstr>
      <vt:lpstr>Standard Deviation</vt:lpstr>
      <vt:lpstr>Standard Deviation</vt:lpstr>
      <vt:lpstr>Chebyshev Bound (Restated)</vt:lpstr>
      <vt:lpstr>Chebyshev Bound (Restated)</vt:lpstr>
      <vt:lpstr>Standard Deviation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1324</cp:revision>
  <cp:lastPrinted>2013-05-10T03:48:19Z</cp:lastPrinted>
  <dcterms:created xsi:type="dcterms:W3CDTF">2011-05-02T03:18:38Z</dcterms:created>
  <dcterms:modified xsi:type="dcterms:W3CDTF">2013-05-10T18:12:42Z</dcterms:modified>
</cp:coreProperties>
</file>