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87" r:id="rId2"/>
  </p:sldMasterIdLst>
  <p:notesMasterIdLst>
    <p:notesMasterId r:id="rId14"/>
  </p:notesMasterIdLst>
  <p:handoutMasterIdLst>
    <p:handoutMasterId r:id="rId15"/>
  </p:handoutMasterIdLst>
  <p:sldIdLst>
    <p:sldId id="764" r:id="rId3"/>
    <p:sldId id="765" r:id="rId4"/>
    <p:sldId id="767" r:id="rId5"/>
    <p:sldId id="825" r:id="rId6"/>
    <p:sldId id="768" r:id="rId7"/>
    <p:sldId id="769" r:id="rId8"/>
    <p:sldId id="771" r:id="rId9"/>
    <p:sldId id="772" r:id="rId10"/>
    <p:sldId id="773" r:id="rId11"/>
    <p:sldId id="775" r:id="rId12"/>
    <p:sldId id="774" r:id="rId13"/>
  </p:sldIdLst>
  <p:sldSz cx="9144000" cy="6858000" type="screen4x3"/>
  <p:notesSz cx="9601200" cy="73152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8000"/>
    <a:srgbClr val="0033CC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5" autoAdjust="0"/>
    <p:restoredTop sz="99127" autoAdjust="0"/>
  </p:normalViewPr>
  <p:slideViewPr>
    <p:cSldViewPr snapToGrid="0" showGuides="1">
      <p:cViewPr>
        <p:scale>
          <a:sx n="100" d="100"/>
          <a:sy n="100" d="100"/>
        </p:scale>
        <p:origin x="-856" y="-832"/>
      </p:cViewPr>
      <p:guideLst>
        <p:guide orient="horz" pos="2167"/>
        <p:guide pos="29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5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F4BEBC-1795-4C3F-97A2-8ECBD7964829}" type="slidenum">
              <a:rPr lang="en-US"/>
              <a:pPr/>
              <a:t>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C600D0-D276-4CF1-B56F-8EBEF0730832}" type="slidenum">
              <a:rPr lang="en-US"/>
              <a:pPr/>
              <a:t>10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C75A49-B398-4AB7-91EB-49EAE08842AA}" type="slidenum">
              <a:rPr lang="en-US"/>
              <a:pPr/>
              <a:t>11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If have full information about PDF then can answer these questions exactlty, but don’t always – sometimes trying to predict from real data, other times very hard to formulate the pdf because events are not independent (incomplete information)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2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4D520-0D60-446E-A231-DEC496B6974D}" type="slidenum">
              <a:rPr lang="en-US"/>
              <a:pPr/>
              <a:t>3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4D520-0D60-446E-A231-DEC496B6974D}" type="slidenum">
              <a:rPr lang="en-US"/>
              <a:pPr/>
              <a:t>4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652743-D15A-4099-A1DB-4B470993E55E}" type="slidenum">
              <a:rPr lang="en-US"/>
              <a:pPr/>
              <a:t>5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5FA66B-BB6E-428F-B6AA-F73D93670D7E}" type="slidenum">
              <a:rPr lang="en-US"/>
              <a:pPr/>
              <a:t>6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If have full information about PDF then can answer these questions exactlty, but don’t always – sometimes trying to predict from real data, other times very hard to formulate the pdf because events are not independent (incomplete information)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36F53E-3021-4027-AA8D-6F174A057DAD}" type="slidenum">
              <a:rPr lang="en-US"/>
              <a:pPr/>
              <a:t>7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A0AB9E-3DE6-4A2D-9D4C-EF6B48649E61}" type="slidenum">
              <a:rPr lang="en-US"/>
              <a:pPr/>
              <a:t>8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11783A-9DD5-4069-ACE3-E8D1DC3BF8E7}" type="slidenum">
              <a:rPr lang="en-US"/>
              <a:pPr/>
              <a:t>9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7708900" y="6578601"/>
            <a:ext cx="14351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i="0" dirty="0" err="1" smtClean="0">
                <a:latin typeface="Comic Sans MS" pitchFamily="66" charset="0"/>
              </a:rPr>
              <a:t>devintro</a:t>
            </a:r>
            <a:r>
              <a:rPr lang="en-US" sz="1200" i="0" dirty="0" smtClean="0">
                <a:latin typeface="Comic Sans MS" pitchFamily="66" charset="0"/>
              </a:rPr>
              <a:t>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30826" y="6553965"/>
            <a:ext cx="3406786" cy="3040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May 10,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8077200" y="6583363"/>
            <a:ext cx="106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lec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14F-1.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3.jpe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6.wmf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622300" y="20066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dirty="0">
                <a:solidFill>
                  <a:schemeClr val="tx2"/>
                </a:solidFill>
                <a:latin typeface="Comic Sans MS" pitchFamily="66" charset="0"/>
              </a:rPr>
              <a:t>Deviation from</a:t>
            </a:r>
            <a:br>
              <a:rPr lang="en-US" sz="72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7200" dirty="0">
                <a:solidFill>
                  <a:schemeClr val="tx2"/>
                </a:solidFill>
                <a:latin typeface="Comic Sans MS" pitchFamily="66" charset="0"/>
              </a:rPr>
              <a:t>the Mean</a:t>
            </a:r>
            <a:endParaRPr lang="en-US" sz="1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39863" y="381000"/>
            <a:ext cx="6316662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6819900" cy="889000"/>
          </a:xfrm>
        </p:spPr>
        <p:txBody>
          <a:bodyPr/>
          <a:lstStyle/>
          <a:p>
            <a:pPr eaLnBrk="1" hangingPunct="1"/>
            <a:r>
              <a:rPr lang="en-US" dirty="0" smtClean="0"/>
              <a:t>Two Distributions, Same Mean</a:t>
            </a:r>
          </a:p>
        </p:txBody>
      </p:sp>
      <p:grpSp>
        <p:nvGrpSpPr>
          <p:cNvPr id="35844" name="Group 13"/>
          <p:cNvGrpSpPr>
            <a:grpSpLocks/>
          </p:cNvGrpSpPr>
          <p:nvPr/>
        </p:nvGrpSpPr>
        <p:grpSpPr bwMode="auto">
          <a:xfrm>
            <a:off x="2628900" y="1816100"/>
            <a:ext cx="4291013" cy="1905000"/>
            <a:chOff x="1528" y="840"/>
            <a:chExt cx="2703" cy="1200"/>
          </a:xfrm>
        </p:grpSpPr>
        <p:sp>
          <p:nvSpPr>
            <p:cNvPr id="35852" name="Rectangle 5"/>
            <p:cNvSpPr>
              <a:spLocks noChangeArrowheads="1"/>
            </p:cNvSpPr>
            <p:nvPr/>
          </p:nvSpPr>
          <p:spPr bwMode="auto">
            <a:xfrm>
              <a:off x="1536" y="840"/>
              <a:ext cx="2688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3" name="Freeform 6"/>
            <p:cNvSpPr>
              <a:spLocks/>
            </p:cNvSpPr>
            <p:nvPr/>
          </p:nvSpPr>
          <p:spPr bwMode="auto">
            <a:xfrm>
              <a:off x="1528" y="856"/>
              <a:ext cx="2703" cy="1168"/>
            </a:xfrm>
            <a:custGeom>
              <a:avLst/>
              <a:gdLst>
                <a:gd name="T0" fmla="*/ 23 w 2703"/>
                <a:gd name="T1" fmla="*/ 1144 h 1168"/>
                <a:gd name="T2" fmla="*/ 63 w 2703"/>
                <a:gd name="T3" fmla="*/ 1128 h 1168"/>
                <a:gd name="T4" fmla="*/ 399 w 2703"/>
                <a:gd name="T5" fmla="*/ 1000 h 1168"/>
                <a:gd name="T6" fmla="*/ 543 w 2703"/>
                <a:gd name="T7" fmla="*/ 184 h 1168"/>
                <a:gd name="T8" fmla="*/ 783 w 2703"/>
                <a:gd name="T9" fmla="*/ 184 h 1168"/>
                <a:gd name="T10" fmla="*/ 927 w 2703"/>
                <a:gd name="T11" fmla="*/ 904 h 1168"/>
                <a:gd name="T12" fmla="*/ 1599 w 2703"/>
                <a:gd name="T13" fmla="*/ 1048 h 1168"/>
                <a:gd name="T14" fmla="*/ 1935 w 2703"/>
                <a:gd name="T15" fmla="*/ 184 h 1168"/>
                <a:gd name="T16" fmla="*/ 2127 w 2703"/>
                <a:gd name="T17" fmla="*/ 136 h 1168"/>
                <a:gd name="T18" fmla="*/ 2271 w 2703"/>
                <a:gd name="T19" fmla="*/ 1000 h 1168"/>
                <a:gd name="T20" fmla="*/ 2703 w 2703"/>
                <a:gd name="T21" fmla="*/ 1144 h 11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03"/>
                <a:gd name="T34" fmla="*/ 0 h 1168"/>
                <a:gd name="T35" fmla="*/ 2703 w 2703"/>
                <a:gd name="T36" fmla="*/ 1168 h 11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03" h="1168">
                  <a:moveTo>
                    <a:pt x="23" y="1144"/>
                  </a:moveTo>
                  <a:cubicBezTo>
                    <a:pt x="30" y="1141"/>
                    <a:pt x="0" y="1152"/>
                    <a:pt x="63" y="1128"/>
                  </a:cubicBezTo>
                  <a:cubicBezTo>
                    <a:pt x="126" y="1104"/>
                    <a:pt x="319" y="1157"/>
                    <a:pt x="399" y="1000"/>
                  </a:cubicBezTo>
                  <a:cubicBezTo>
                    <a:pt x="479" y="843"/>
                    <a:pt x="479" y="320"/>
                    <a:pt x="543" y="184"/>
                  </a:cubicBezTo>
                  <a:cubicBezTo>
                    <a:pt x="607" y="48"/>
                    <a:pt x="719" y="64"/>
                    <a:pt x="783" y="184"/>
                  </a:cubicBezTo>
                  <a:cubicBezTo>
                    <a:pt x="847" y="304"/>
                    <a:pt x="791" y="760"/>
                    <a:pt x="927" y="904"/>
                  </a:cubicBezTo>
                  <a:cubicBezTo>
                    <a:pt x="1063" y="1048"/>
                    <a:pt x="1431" y="1168"/>
                    <a:pt x="1599" y="1048"/>
                  </a:cubicBezTo>
                  <a:cubicBezTo>
                    <a:pt x="1767" y="928"/>
                    <a:pt x="1847" y="336"/>
                    <a:pt x="1935" y="184"/>
                  </a:cubicBezTo>
                  <a:cubicBezTo>
                    <a:pt x="2023" y="32"/>
                    <a:pt x="2071" y="0"/>
                    <a:pt x="2127" y="136"/>
                  </a:cubicBezTo>
                  <a:cubicBezTo>
                    <a:pt x="2183" y="272"/>
                    <a:pt x="2175" y="832"/>
                    <a:pt x="2271" y="1000"/>
                  </a:cubicBezTo>
                  <a:cubicBezTo>
                    <a:pt x="2367" y="1168"/>
                    <a:pt x="2631" y="1120"/>
                    <a:pt x="2703" y="1144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4" name="Line 9"/>
            <p:cNvSpPr>
              <a:spLocks noChangeShapeType="1"/>
            </p:cNvSpPr>
            <p:nvPr/>
          </p:nvSpPr>
          <p:spPr bwMode="auto">
            <a:xfrm>
              <a:off x="2880" y="840"/>
              <a:ext cx="0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45" name="Group 15"/>
          <p:cNvGrpSpPr>
            <a:grpSpLocks/>
          </p:cNvGrpSpPr>
          <p:nvPr/>
        </p:nvGrpSpPr>
        <p:grpSpPr bwMode="auto">
          <a:xfrm>
            <a:off x="2627313" y="3683000"/>
            <a:ext cx="4294187" cy="2057400"/>
            <a:chOff x="1527" y="2016"/>
            <a:chExt cx="2705" cy="1296"/>
          </a:xfrm>
        </p:grpSpPr>
        <p:sp>
          <p:nvSpPr>
            <p:cNvPr id="35849" name="Rectangle 7"/>
            <p:cNvSpPr>
              <a:spLocks noChangeArrowheads="1"/>
            </p:cNvSpPr>
            <p:nvPr/>
          </p:nvSpPr>
          <p:spPr bwMode="auto">
            <a:xfrm>
              <a:off x="1536" y="2064"/>
              <a:ext cx="2688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Freeform 8"/>
            <p:cNvSpPr>
              <a:spLocks/>
            </p:cNvSpPr>
            <p:nvPr/>
          </p:nvSpPr>
          <p:spPr bwMode="auto">
            <a:xfrm>
              <a:off x="1527" y="2016"/>
              <a:ext cx="2705" cy="1187"/>
            </a:xfrm>
            <a:custGeom>
              <a:avLst/>
              <a:gdLst>
                <a:gd name="T0" fmla="*/ 0 w 2705"/>
                <a:gd name="T1" fmla="*/ 1144 h 1187"/>
                <a:gd name="T2" fmla="*/ 242 w 2705"/>
                <a:gd name="T3" fmla="*/ 1144 h 1187"/>
                <a:gd name="T4" fmla="*/ 1010 w 2705"/>
                <a:gd name="T5" fmla="*/ 1024 h 1187"/>
                <a:gd name="T6" fmla="*/ 1242 w 2705"/>
                <a:gd name="T7" fmla="*/ 168 h 1187"/>
                <a:gd name="T8" fmla="*/ 1466 w 2705"/>
                <a:gd name="T9" fmla="*/ 136 h 1187"/>
                <a:gd name="T10" fmla="*/ 1778 w 2705"/>
                <a:gd name="T11" fmla="*/ 984 h 1187"/>
                <a:gd name="T12" fmla="*/ 2496 w 2705"/>
                <a:gd name="T13" fmla="*/ 1120 h 1187"/>
                <a:gd name="T14" fmla="*/ 2680 w 2705"/>
                <a:gd name="T15" fmla="*/ 1144 h 1187"/>
                <a:gd name="T16" fmla="*/ 2648 w 2705"/>
                <a:gd name="T17" fmla="*/ 1144 h 11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05"/>
                <a:gd name="T28" fmla="*/ 0 h 1187"/>
                <a:gd name="T29" fmla="*/ 2705 w 2705"/>
                <a:gd name="T30" fmla="*/ 1187 h 11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05" h="1187">
                  <a:moveTo>
                    <a:pt x="0" y="1144"/>
                  </a:moveTo>
                  <a:cubicBezTo>
                    <a:pt x="40" y="1143"/>
                    <a:pt x="74" y="1164"/>
                    <a:pt x="242" y="1144"/>
                  </a:cubicBezTo>
                  <a:cubicBezTo>
                    <a:pt x="410" y="1124"/>
                    <a:pt x="843" y="1187"/>
                    <a:pt x="1010" y="1024"/>
                  </a:cubicBezTo>
                  <a:cubicBezTo>
                    <a:pt x="1177" y="861"/>
                    <a:pt x="1166" y="316"/>
                    <a:pt x="1242" y="168"/>
                  </a:cubicBezTo>
                  <a:cubicBezTo>
                    <a:pt x="1318" y="20"/>
                    <a:pt x="1377" y="0"/>
                    <a:pt x="1466" y="136"/>
                  </a:cubicBezTo>
                  <a:cubicBezTo>
                    <a:pt x="1555" y="272"/>
                    <a:pt x="1606" y="820"/>
                    <a:pt x="1778" y="984"/>
                  </a:cubicBezTo>
                  <a:cubicBezTo>
                    <a:pt x="1950" y="1148"/>
                    <a:pt x="2346" y="1093"/>
                    <a:pt x="2496" y="1120"/>
                  </a:cubicBezTo>
                  <a:cubicBezTo>
                    <a:pt x="2646" y="1147"/>
                    <a:pt x="2655" y="1140"/>
                    <a:pt x="2680" y="1144"/>
                  </a:cubicBezTo>
                  <a:cubicBezTo>
                    <a:pt x="2705" y="1148"/>
                    <a:pt x="2655" y="1144"/>
                    <a:pt x="2648" y="1144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1" name="Line 10"/>
            <p:cNvSpPr>
              <a:spLocks noChangeShapeType="1"/>
            </p:cNvSpPr>
            <p:nvPr/>
          </p:nvSpPr>
          <p:spPr bwMode="auto">
            <a:xfrm>
              <a:off x="2880" y="2112"/>
              <a:ext cx="0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46" name="Text Box 12"/>
          <p:cNvSpPr txBox="1">
            <a:spLocks noChangeArrowheads="1"/>
          </p:cNvSpPr>
          <p:nvPr/>
        </p:nvSpPr>
        <p:spPr bwMode="auto">
          <a:xfrm>
            <a:off x="457200" y="3376613"/>
            <a:ext cx="2069797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 err="1" smtClean="0">
                <a:latin typeface="Comic Sans MS" pitchFamily="66" charset="0"/>
              </a:rPr>
              <a:t>Pr</a:t>
            </a:r>
            <a:r>
              <a:rPr lang="en-US" sz="3600" dirty="0" smtClean="0">
                <a:latin typeface="Comic Sans MS" pitchFamily="66" charset="0"/>
              </a:rPr>
              <a:t>[R </a:t>
            </a:r>
            <a:r>
              <a:rPr lang="en-US" sz="3600" dirty="0">
                <a:latin typeface="Comic Sans MS" pitchFamily="66" charset="0"/>
              </a:rPr>
              <a:t>= </a:t>
            </a:r>
            <a:r>
              <a:rPr lang="en-US" sz="3600" dirty="0" smtClean="0">
                <a:latin typeface="Comic Sans MS" pitchFamily="66" charset="0"/>
              </a:rPr>
              <a:t>x]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35847" name="Text Box 18"/>
          <p:cNvSpPr txBox="1">
            <a:spLocks noChangeArrowheads="1"/>
          </p:cNvSpPr>
          <p:nvPr/>
        </p:nvSpPr>
        <p:spPr bwMode="auto">
          <a:xfrm>
            <a:off x="3971925" y="5668963"/>
            <a:ext cx="4841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x</a:t>
            </a:r>
          </a:p>
        </p:txBody>
      </p:sp>
      <p:sp>
        <p:nvSpPr>
          <p:cNvPr id="35848" name="Line 19"/>
          <p:cNvSpPr>
            <a:spLocks noChangeShapeType="1"/>
          </p:cNvSpPr>
          <p:nvPr/>
        </p:nvSpPr>
        <p:spPr bwMode="auto">
          <a:xfrm>
            <a:off x="4381500" y="6083300"/>
            <a:ext cx="1130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7645400" cy="1219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Giving Meaning to the Mean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1" y="1368425"/>
            <a:ext cx="8966200" cy="42449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The mean alone is not a good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predictor of </a:t>
            </a:r>
            <a:r>
              <a:rPr lang="en-US" sz="4400" dirty="0" smtClean="0">
                <a:solidFill>
                  <a:srgbClr val="0000FF"/>
                </a:solidFill>
              </a:rPr>
              <a:t>R</a:t>
            </a:r>
            <a:r>
              <a:rPr lang="en-US" sz="4400" dirty="0" smtClean="0"/>
              <a:t>’s behavior.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We generally need more about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its distribution, especially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probable deviation from its mean.</a:t>
            </a:r>
            <a:endParaRPr lang="en-US" sz="4400" dirty="0" smtClean="0">
              <a:sym typeface="Symbol" pitchFamily="18" charset="2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124700" cy="1193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Don’t expect the Expectation!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7850" y="1281113"/>
            <a:ext cx="7653338" cy="21463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Toss </a:t>
            </a:r>
            <a:r>
              <a:rPr lang="en-US" sz="4800" dirty="0" smtClean="0">
                <a:solidFill>
                  <a:srgbClr val="008000"/>
                </a:solidFill>
              </a:rPr>
              <a:t>101</a:t>
            </a:r>
            <a:r>
              <a:rPr lang="en-US" sz="4800" dirty="0" smtClean="0"/>
              <a:t> fair coins.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E[#Heads] = </a:t>
            </a:r>
            <a:r>
              <a:rPr lang="en-US" sz="4800" dirty="0" smtClean="0">
                <a:solidFill>
                  <a:srgbClr val="008000"/>
                </a:solidFill>
              </a:rPr>
              <a:t>50.5</a:t>
            </a:r>
            <a:endParaRPr lang="en-US" sz="4400" dirty="0" smtClean="0">
              <a:solidFill>
                <a:srgbClr val="008000"/>
              </a:solidFill>
            </a:endParaRPr>
          </a:p>
        </p:txBody>
      </p:sp>
      <p:pic>
        <p:nvPicPr>
          <p:cNvPr id="26629" name="Picture 9" descr="penny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6813550" y="1295400"/>
            <a:ext cx="1222375" cy="1143000"/>
          </a:xfrm>
          <a:noFill/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14338" y="3173413"/>
            <a:ext cx="8553450" cy="290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sz="4800" dirty="0" err="1" smtClean="0"/>
              <a:t>Pr</a:t>
            </a:r>
            <a:r>
              <a:rPr lang="en-US" sz="4800" dirty="0" smtClean="0"/>
              <a:t>[</a:t>
            </a:r>
            <a:r>
              <a:rPr lang="en-US" sz="4800" dirty="0" smtClean="0">
                <a:solidFill>
                  <a:srgbClr val="7030A0"/>
                </a:solidFill>
              </a:rPr>
              <a:t>exactly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50.5</a:t>
            </a:r>
            <a:r>
              <a:rPr lang="en-US" sz="4800" dirty="0" smtClean="0"/>
              <a:t> Heads] = ?</a:t>
            </a:r>
            <a:endParaRPr lang="en-US" sz="48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sz="4800" dirty="0" err="1" smtClean="0"/>
              <a:t>Pr</a:t>
            </a:r>
            <a:r>
              <a:rPr lang="en-US" sz="4800" dirty="0" smtClean="0"/>
              <a:t>[</a:t>
            </a:r>
            <a:r>
              <a:rPr lang="en-US" sz="4800" dirty="0" smtClean="0">
                <a:solidFill>
                  <a:srgbClr val="7030A0"/>
                </a:solidFill>
              </a:rPr>
              <a:t>exactly</a:t>
            </a:r>
            <a:r>
              <a:rPr lang="en-US" sz="4800" i="1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50</a:t>
            </a:r>
            <a:r>
              <a:rPr lang="en-US" sz="4800" dirty="0" smtClean="0"/>
              <a:t> Heads]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  <a:sym typeface="Symbol" pitchFamily="18" charset="2"/>
              </a:rPr>
              <a:t> 1/13</a:t>
            </a:r>
          </a:p>
          <a:p>
            <a:pPr eaLnBrk="1" hangingPunct="1">
              <a:buFontTx/>
              <a:buNone/>
            </a:pPr>
            <a:r>
              <a:rPr lang="en-US" sz="4800" dirty="0" err="1" smtClean="0"/>
              <a:t>Pr</a:t>
            </a:r>
            <a:r>
              <a:rPr lang="en-US" sz="4800" dirty="0" smtClean="0"/>
              <a:t>[</a:t>
            </a:r>
            <a:r>
              <a:rPr lang="en-US" sz="4800" dirty="0" smtClean="0">
                <a:solidFill>
                  <a:srgbClr val="0000FF"/>
                </a:solidFill>
              </a:rPr>
              <a:t>50.5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dirty="0" smtClean="0"/>
              <a:t> Heads]     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  <a:sym typeface="Symbol" pitchFamily="18" charset="2"/>
              </a:rPr>
              <a:t> 1/7</a:t>
            </a:r>
            <a:endParaRPr lang="en-US" sz="4800" dirty="0" smtClean="0">
              <a:solidFill>
                <a:srgbClr val="0000FF"/>
              </a:solidFill>
            </a:endParaRPr>
          </a:p>
        </p:txBody>
      </p:sp>
      <p:sp useBgFill="1"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126288" y="3159125"/>
            <a:ext cx="1157287" cy="914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= 0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8" grpId="0" uiExpand="1" build="p"/>
      <p:bldP spid="5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0050" y="1600200"/>
            <a:ext cx="8355013" cy="36750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Toss </a:t>
            </a:r>
            <a:r>
              <a:rPr lang="en-US" sz="5400" dirty="0" smtClean="0">
                <a:solidFill>
                  <a:srgbClr val="008000"/>
                </a:solidFill>
              </a:rPr>
              <a:t>1001</a:t>
            </a:r>
            <a:r>
              <a:rPr lang="en-US" sz="5400" dirty="0" smtClean="0"/>
              <a:t> fair coins.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E[#Heads]              = </a:t>
            </a:r>
            <a:r>
              <a:rPr lang="en-US" sz="4800" dirty="0" smtClean="0">
                <a:solidFill>
                  <a:srgbClr val="0000FF"/>
                </a:solidFill>
              </a:rPr>
              <a:t>500.5</a:t>
            </a:r>
          </a:p>
          <a:p>
            <a:pPr eaLnBrk="1" hangingPunct="1">
              <a:buFontTx/>
              <a:buNone/>
            </a:pPr>
            <a:r>
              <a:rPr lang="en-US" sz="4800" dirty="0" err="1" smtClean="0"/>
              <a:t>Pr</a:t>
            </a:r>
            <a:r>
              <a:rPr lang="en-US" sz="4800" dirty="0" smtClean="0"/>
              <a:t>[#H = </a:t>
            </a:r>
            <a:r>
              <a:rPr lang="en-US" sz="4800" dirty="0" smtClean="0">
                <a:solidFill>
                  <a:srgbClr val="0000FF"/>
                </a:solidFill>
              </a:rPr>
              <a:t>500</a:t>
            </a:r>
            <a:r>
              <a:rPr lang="en-US" sz="4800" dirty="0" smtClean="0"/>
              <a:t>]     </a:t>
            </a:r>
            <a:r>
              <a:rPr lang="en-US" sz="4800" dirty="0" smtClean="0"/>
              <a:t>     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</a:rPr>
              <a:t> 1/39</a:t>
            </a:r>
            <a:endParaRPr lang="en-US" sz="4800" i="1" dirty="0" smtClean="0"/>
          </a:p>
          <a:p>
            <a:pPr eaLnBrk="1" hangingPunct="1">
              <a:buFontTx/>
              <a:buNone/>
            </a:pPr>
            <a:r>
              <a:rPr lang="en-US" sz="4800" dirty="0" err="1" smtClean="0"/>
              <a:t>Pr</a:t>
            </a:r>
            <a:r>
              <a:rPr lang="en-US" sz="4800" dirty="0" smtClean="0"/>
              <a:t>[#H = </a:t>
            </a:r>
            <a:r>
              <a:rPr lang="en-US" sz="4800" dirty="0" smtClean="0">
                <a:solidFill>
                  <a:srgbClr val="0000FF"/>
                </a:solidFill>
              </a:rPr>
              <a:t>500.5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dirty="0" smtClean="0"/>
              <a:t> ]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</a:rPr>
              <a:t> 1/19</a:t>
            </a:r>
            <a:endParaRPr lang="en-US" sz="4800" i="1" dirty="0" smtClean="0"/>
          </a:p>
        </p:txBody>
      </p:sp>
      <p:sp>
        <p:nvSpPr>
          <p:cNvPr id="626696" name="Text Box 8"/>
          <p:cNvSpPr txBox="1">
            <a:spLocks noChangeArrowheads="1"/>
          </p:cNvSpPr>
          <p:nvPr/>
        </p:nvSpPr>
        <p:spPr bwMode="auto">
          <a:xfrm>
            <a:off x="6497256" y="5283878"/>
            <a:ext cx="1906291" cy="707886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dirty="0">
                <a:solidFill>
                  <a:srgbClr val="7030A0"/>
                </a:solidFill>
                <a:latin typeface="Comic Sans MS" pitchFamily="66" charset="0"/>
              </a:rPr>
              <a:t>smaller</a:t>
            </a:r>
          </a:p>
        </p:txBody>
      </p:sp>
      <p:sp>
        <p:nvSpPr>
          <p:cNvPr id="28677" name="Rectangle 10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124700" cy="11938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Don’t expect the Expectation!</a:t>
            </a:r>
          </a:p>
        </p:txBody>
      </p:sp>
      <p:sp>
        <p:nvSpPr>
          <p:cNvPr id="6" name="Left Brace 5"/>
          <p:cNvSpPr/>
          <p:nvPr/>
        </p:nvSpPr>
        <p:spPr bwMode="auto">
          <a:xfrm rot="-5400000">
            <a:off x="7353652" y="4648200"/>
            <a:ext cx="137160" cy="1196340"/>
          </a:xfrm>
          <a:prstGeom prst="leftBrac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Left Brace 6"/>
          <p:cNvSpPr/>
          <p:nvPr/>
        </p:nvSpPr>
        <p:spPr bwMode="auto">
          <a:xfrm rot="-5400000">
            <a:off x="7345966" y="3657600"/>
            <a:ext cx="137160" cy="1196340"/>
          </a:xfrm>
          <a:prstGeom prst="leftBrac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2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6" grpId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730" y="1394378"/>
            <a:ext cx="8995270" cy="405197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As </a:t>
            </a:r>
            <a:r>
              <a:rPr lang="en-US" sz="6000" dirty="0" smtClean="0">
                <a:solidFill>
                  <a:srgbClr val="008000"/>
                </a:solidFill>
              </a:rPr>
              <a:t>#tosses</a:t>
            </a:r>
            <a:r>
              <a:rPr lang="en-US" sz="6000" dirty="0" smtClean="0"/>
              <a:t> grows, #Heads gets less likely to be within a </a:t>
            </a:r>
            <a:r>
              <a:rPr lang="en-US" sz="6000" dirty="0" smtClean="0">
                <a:solidFill>
                  <a:srgbClr val="660066"/>
                </a:solidFill>
              </a:rPr>
              <a:t>fixed distance</a:t>
            </a:r>
            <a:r>
              <a:rPr lang="en-US" sz="6000" dirty="0" smtClean="0"/>
              <a:t> of the mean</a:t>
            </a:r>
          </a:p>
        </p:txBody>
      </p:sp>
      <p:sp>
        <p:nvSpPr>
          <p:cNvPr id="28677" name="Rectangle 10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124700" cy="11938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Don’t expect the Expectation!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9022" y="1329366"/>
            <a:ext cx="8240713" cy="47545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Toss </a:t>
            </a:r>
            <a:r>
              <a:rPr lang="en-US" sz="4800" dirty="0" smtClean="0">
                <a:solidFill>
                  <a:srgbClr val="008000"/>
                </a:solidFill>
              </a:rPr>
              <a:t>1001</a:t>
            </a:r>
            <a:r>
              <a:rPr lang="en-US" sz="4800" dirty="0" smtClean="0"/>
              <a:t> fair coins.</a:t>
            </a:r>
            <a:endParaRPr lang="en-US" sz="4800" dirty="0" smtClean="0">
              <a:solidFill>
                <a:srgbClr val="008000"/>
              </a:solidFill>
            </a:endParaRPr>
          </a:p>
          <a:p>
            <a:pPr eaLnBrk="1" hangingPunct="1">
              <a:buFontTx/>
              <a:buNone/>
            </a:pPr>
            <a:r>
              <a:rPr lang="en-US" sz="4800" dirty="0" err="1" smtClean="0"/>
              <a:t>Pr</a:t>
            </a:r>
            <a:r>
              <a:rPr lang="en-US" sz="4800" dirty="0" smtClean="0"/>
              <a:t>[#H = </a:t>
            </a:r>
            <a:r>
              <a:rPr lang="en-US" sz="4800" dirty="0" smtClean="0">
                <a:solidFill>
                  <a:srgbClr val="0000FF"/>
                </a:solidFill>
              </a:rPr>
              <a:t>500.5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800" dirty="0" smtClean="0">
                <a:solidFill>
                  <a:srgbClr val="0000FF"/>
                </a:solidFill>
              </a:rPr>
              <a:t> 1</a:t>
            </a:r>
            <a:r>
              <a:rPr lang="en-US" sz="4800" dirty="0" smtClean="0">
                <a:solidFill>
                  <a:srgbClr val="FF00FF"/>
                </a:solidFill>
              </a:rPr>
              <a:t>%</a:t>
            </a:r>
            <a:r>
              <a:rPr lang="en-US" sz="4800" dirty="0"/>
              <a:t>]</a:t>
            </a:r>
            <a:endParaRPr lang="en-US" sz="4800" dirty="0" smtClean="0"/>
          </a:p>
          <a:p>
            <a:pPr eaLnBrk="1" hangingPunct="1">
              <a:buFontTx/>
              <a:buNone/>
            </a:pPr>
            <a:r>
              <a:rPr lang="en-US" sz="4800" dirty="0" smtClean="0"/>
              <a:t>    = </a:t>
            </a:r>
            <a:r>
              <a:rPr lang="en-US" sz="4800" dirty="0" err="1" smtClean="0"/>
              <a:t>Pr</a:t>
            </a:r>
            <a:r>
              <a:rPr lang="en-US" sz="4800" dirty="0" smtClean="0"/>
              <a:t>[#H = </a:t>
            </a:r>
            <a:r>
              <a:rPr lang="en-US" sz="4800" dirty="0" smtClean="0">
                <a:solidFill>
                  <a:srgbClr val="0000FF"/>
                </a:solidFill>
              </a:rPr>
              <a:t>500.5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800" dirty="0" smtClean="0">
                <a:solidFill>
                  <a:srgbClr val="0000FF"/>
                </a:solidFill>
              </a:rPr>
              <a:t> 10</a:t>
            </a:r>
            <a:r>
              <a:rPr lang="en-US" sz="4800" dirty="0" smtClean="0"/>
              <a:t>]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   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≈</a:t>
            </a:r>
            <a:r>
              <a:rPr lang="en-US" sz="4800" dirty="0" smtClean="0">
                <a:sym typeface="Euclid Symbol" pitchFamily="18" charset="2"/>
              </a:rPr>
              <a:t> 0.49</a:t>
            </a:r>
          </a:p>
          <a:p>
            <a:pPr eaLnBrk="1" hangingPunct="1">
              <a:buFontTx/>
              <a:buNone/>
            </a:pPr>
            <a:r>
              <a:rPr lang="en-US" sz="4800" i="1" dirty="0" smtClean="0">
                <a:sym typeface="Euclid Symbol" pitchFamily="18" charset="2"/>
              </a:rPr>
              <a:t>        </a:t>
            </a:r>
            <a:r>
              <a:rPr lang="en-US" sz="4800" dirty="0" smtClean="0">
                <a:solidFill>
                  <a:srgbClr val="7030A0"/>
                </a:solidFill>
                <a:sym typeface="Euclid Symbol" pitchFamily="18" charset="2"/>
              </a:rPr>
              <a:t>not so bad</a:t>
            </a:r>
            <a:endParaRPr lang="en-US" sz="4400" dirty="0" smtClean="0">
              <a:solidFill>
                <a:srgbClr val="7030A0"/>
              </a:solidFill>
              <a:sym typeface="Euclid Symbol" pitchFamily="18" charset="2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730547" y="1165225"/>
            <a:ext cx="3260725" cy="1412875"/>
            <a:chOff x="3408" y="734"/>
            <a:chExt cx="2054" cy="890"/>
          </a:xfrm>
        </p:grpSpPr>
        <p:sp>
          <p:nvSpPr>
            <p:cNvPr id="29702" name="Text Box 8"/>
            <p:cNvSpPr txBox="1">
              <a:spLocks noChangeArrowheads="1"/>
            </p:cNvSpPr>
            <p:nvPr/>
          </p:nvSpPr>
          <p:spPr bwMode="auto">
            <a:xfrm>
              <a:off x="4131" y="734"/>
              <a:ext cx="1331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of </a:t>
              </a:r>
              <a:r>
                <a:rPr lang="en-US" sz="4400" dirty="0">
                  <a:solidFill>
                    <a:srgbClr val="008000"/>
                  </a:solidFill>
                  <a:latin typeface="Comic Sans MS" pitchFamily="66" charset="0"/>
                </a:rPr>
                <a:t>1001</a:t>
              </a:r>
            </a:p>
          </p:txBody>
        </p:sp>
        <p:sp>
          <p:nvSpPr>
            <p:cNvPr id="29703" name="Freeform 9"/>
            <p:cNvSpPr>
              <a:spLocks/>
            </p:cNvSpPr>
            <p:nvPr/>
          </p:nvSpPr>
          <p:spPr bwMode="auto">
            <a:xfrm>
              <a:off x="3408" y="1160"/>
              <a:ext cx="1467" cy="464"/>
            </a:xfrm>
            <a:custGeom>
              <a:avLst/>
              <a:gdLst>
                <a:gd name="T0" fmla="*/ 984 w 1051"/>
                <a:gd name="T1" fmla="*/ 0 h 456"/>
                <a:gd name="T2" fmla="*/ 976 w 1051"/>
                <a:gd name="T3" fmla="*/ 192 h 456"/>
                <a:gd name="T4" fmla="*/ 536 w 1051"/>
                <a:gd name="T5" fmla="*/ 248 h 456"/>
                <a:gd name="T6" fmla="*/ 0 w 1051"/>
                <a:gd name="T7" fmla="*/ 456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1"/>
                <a:gd name="T13" fmla="*/ 0 h 456"/>
                <a:gd name="T14" fmla="*/ 1051 w 105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1" h="456">
                  <a:moveTo>
                    <a:pt x="984" y="0"/>
                  </a:moveTo>
                  <a:cubicBezTo>
                    <a:pt x="1017" y="75"/>
                    <a:pt x="1051" y="151"/>
                    <a:pt x="976" y="192"/>
                  </a:cubicBezTo>
                  <a:cubicBezTo>
                    <a:pt x="901" y="233"/>
                    <a:pt x="699" y="204"/>
                    <a:pt x="536" y="248"/>
                  </a:cubicBezTo>
                  <a:cubicBezTo>
                    <a:pt x="373" y="292"/>
                    <a:pt x="186" y="374"/>
                    <a:pt x="0" y="45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9701" name="Rectangle 16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235825" cy="917575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Within a </a:t>
            </a:r>
            <a:r>
              <a:rPr lang="en-US" sz="4400" dirty="0" smtClean="0">
                <a:solidFill>
                  <a:srgbClr val="FF00FF"/>
                </a:solidFill>
              </a:rPr>
              <a:t>%</a:t>
            </a:r>
            <a:r>
              <a:rPr lang="en-US" sz="4400" dirty="0" smtClean="0">
                <a:solidFill>
                  <a:schemeClr val="tx1"/>
                </a:solidFill>
              </a:rPr>
              <a:t> of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/>
              <a:t>the mean?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976" y="1247614"/>
            <a:ext cx="8789864" cy="536908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Let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" pitchFamily="18" charset="0"/>
              </a:rPr>
              <a:t>::=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E[R].  </a:t>
            </a:r>
            <a:r>
              <a:rPr lang="en-US" sz="5400" dirty="0" smtClean="0"/>
              <a:t>What is</a:t>
            </a:r>
            <a:endParaRPr lang="en-US" sz="5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buNone/>
            </a:pPr>
            <a:r>
              <a:rPr lang="en-US" sz="5400" dirty="0" smtClean="0"/>
              <a:t>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Pr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[R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far from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  <a:r>
              <a:rPr lang="en-US" sz="5400" dirty="0" smtClean="0"/>
              <a:t>?</a:t>
            </a:r>
          </a:p>
          <a:p>
            <a:pPr eaLnBrk="1" hangingPunct="1">
              <a:buNone/>
            </a:pPr>
            <a:endParaRPr lang="en-US" sz="5400" dirty="0" smtClean="0"/>
          </a:p>
          <a:p>
            <a:pPr eaLnBrk="1" hangingPunct="1">
              <a:buNone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sz="5400" dirty="0" smtClean="0"/>
              <a:t>’s </a:t>
            </a:r>
            <a:r>
              <a:rPr lang="en-US" sz="5400" dirty="0" smtClean="0">
                <a:solidFill>
                  <a:srgbClr val="7030A0"/>
                </a:solidFill>
              </a:rPr>
              <a:t>average deviation </a:t>
            </a:r>
            <a:r>
              <a:rPr lang="en-US" sz="5400" dirty="0" smtClean="0"/>
              <a:t>?</a:t>
            </a:r>
          </a:p>
          <a:p>
            <a:pPr algn="ctr"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E[ |R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µ|</a:t>
            </a:r>
            <a:r>
              <a:rPr lang="en-US" sz="5400" b="1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] </a:t>
            </a:r>
            <a:r>
              <a:rPr lang="en-US" sz="5400" dirty="0" smtClean="0"/>
              <a:t>?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7645400" cy="1219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Giving </a:t>
            </a:r>
            <a:r>
              <a:rPr lang="en-US" sz="4000" dirty="0" smtClean="0">
                <a:solidFill>
                  <a:srgbClr val="7030A0"/>
                </a:solidFill>
              </a:rPr>
              <a:t>Meaning</a:t>
            </a:r>
            <a:r>
              <a:rPr lang="en-US" sz="4000" dirty="0" smtClean="0"/>
              <a:t> to the Mean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774339"/>
              </p:ext>
            </p:extLst>
          </p:nvPr>
        </p:nvGraphicFramePr>
        <p:xfrm>
          <a:off x="463550" y="3248025"/>
          <a:ext cx="5145088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5" imgW="1155700" imgH="241300" progId="Equation.DSMT4">
                  <p:embed/>
                </p:oleObj>
              </mc:Choice>
              <mc:Fallback>
                <p:oleObj name="Equation" r:id="rId5" imgW="1155700" imgH="2413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3248025"/>
                        <a:ext cx="5145088" cy="1074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502150" y="3314700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7" imgW="139700" imgH="228600" progId="Equation.DSMT4">
                  <p:embed/>
                </p:oleObj>
              </mc:Choice>
              <mc:Fallback>
                <p:oleObj name="Equation" r:id="rId7" imgW="13970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314700"/>
                        <a:ext cx="139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6908800" cy="1181100"/>
          </a:xfrm>
        </p:spPr>
        <p:txBody>
          <a:bodyPr/>
          <a:lstStyle/>
          <a:p>
            <a:pPr eaLnBrk="1" hangingPunct="1"/>
            <a:r>
              <a:rPr lang="en-US" smtClean="0"/>
              <a:t>Two Dice with Same Mean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663700"/>
            <a:ext cx="8343900" cy="35687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8000"/>
                </a:solidFill>
              </a:rPr>
              <a:t>Fair Die</a:t>
            </a:r>
          </a:p>
          <a:p>
            <a:pPr eaLnBrk="1" hangingPunct="1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E[</a:t>
            </a:r>
            <a:r>
              <a:rPr lang="en-US" sz="4800" dirty="0" smtClean="0">
                <a:solidFill>
                  <a:srgbClr val="008000"/>
                </a:solidFill>
              </a:rPr>
              <a:t>D</a:t>
            </a:r>
            <a:r>
              <a:rPr lang="en-US" sz="4800" baseline="-25000" dirty="0" smtClean="0">
                <a:solidFill>
                  <a:srgbClr val="008000"/>
                </a:solidFill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7030A0"/>
                </a:solidFill>
              </a:rPr>
              <a:t>3.5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Loaded Die throwing only 1 &amp; 6:</a:t>
            </a:r>
          </a:p>
          <a:p>
            <a:pPr eaLnBrk="1" hangingPunct="1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E[</a:t>
            </a:r>
            <a:r>
              <a:rPr lang="en-US" sz="4800" dirty="0" smtClean="0">
                <a:solidFill>
                  <a:schemeClr val="accent2"/>
                </a:solidFill>
              </a:rPr>
              <a:t>D</a:t>
            </a:r>
            <a:r>
              <a:rPr lang="en-US" sz="4800" baseline="-25000" dirty="0" smtClean="0">
                <a:solidFill>
                  <a:schemeClr val="accent2"/>
                </a:solidFill>
              </a:rPr>
              <a:t>2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  <a:r>
              <a:rPr lang="en-US" sz="4800" dirty="0" smtClean="0"/>
              <a:t> = (1+6)/2 = </a:t>
            </a:r>
            <a:r>
              <a:rPr lang="en-US" sz="4800" dirty="0" smtClean="0">
                <a:solidFill>
                  <a:srgbClr val="7030A0"/>
                </a:solidFill>
              </a:rPr>
              <a:t>3.5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dirty="0" smtClean="0"/>
              <a:t>also!</a:t>
            </a:r>
          </a:p>
        </p:txBody>
      </p:sp>
      <p:pic>
        <p:nvPicPr>
          <p:cNvPr id="31749" name="Picture 4" descr="j02587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1500" y="1371600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0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369888" y="3675063"/>
            <a:ext cx="7624762" cy="2065337"/>
            <a:chOff x="369888" y="3675063"/>
            <a:chExt cx="7624762" cy="2065337"/>
          </a:xfrm>
        </p:grpSpPr>
        <p:grpSp>
          <p:nvGrpSpPr>
            <p:cNvPr id="54" name="Group 53"/>
            <p:cNvGrpSpPr/>
            <p:nvPr/>
          </p:nvGrpSpPr>
          <p:grpSpPr>
            <a:xfrm>
              <a:off x="369888" y="3771900"/>
              <a:ext cx="7178675" cy="1968500"/>
              <a:chOff x="369888" y="3771900"/>
              <a:chExt cx="7178675" cy="1968500"/>
            </a:xfrm>
          </p:grpSpPr>
          <p:grpSp>
            <p:nvGrpSpPr>
              <p:cNvPr id="32774" name="Group 15"/>
              <p:cNvGrpSpPr>
                <a:grpSpLocks/>
              </p:cNvGrpSpPr>
              <p:nvPr/>
            </p:nvGrpSpPr>
            <p:grpSpPr bwMode="auto">
              <a:xfrm>
                <a:off x="2641600" y="3771900"/>
                <a:ext cx="4906963" cy="1968500"/>
                <a:chOff x="1664" y="2376"/>
                <a:chExt cx="3091" cy="1240"/>
              </a:xfrm>
            </p:grpSpPr>
            <p:sp>
              <p:nvSpPr>
                <p:cNvPr id="32791" name="Rectangle 16"/>
                <p:cNvSpPr>
                  <a:spLocks noChangeArrowheads="1"/>
                </p:cNvSpPr>
                <p:nvPr/>
              </p:nvSpPr>
              <p:spPr bwMode="auto">
                <a:xfrm>
                  <a:off x="1664" y="2376"/>
                  <a:ext cx="3088" cy="1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92" name="Line 17"/>
                <p:cNvSpPr>
                  <a:spLocks noChangeShapeType="1"/>
                </p:cNvSpPr>
                <p:nvPr/>
              </p:nvSpPr>
              <p:spPr bwMode="auto">
                <a:xfrm>
                  <a:off x="3192" y="2416"/>
                  <a:ext cx="0" cy="1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93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128" y="2984"/>
                  <a:ext cx="0" cy="576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794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075" y="3555"/>
                  <a:ext cx="2680" cy="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795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691" y="3563"/>
                  <a:ext cx="392" cy="16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796" name="Line 21"/>
                <p:cNvSpPr>
                  <a:spLocks noChangeShapeType="1"/>
                </p:cNvSpPr>
                <p:nvPr/>
              </p:nvSpPr>
              <p:spPr bwMode="auto">
                <a:xfrm>
                  <a:off x="4343" y="2919"/>
                  <a:ext cx="8" cy="62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2776" name="Text Box 23"/>
              <p:cNvSpPr txBox="1">
                <a:spLocks noChangeArrowheads="1"/>
              </p:cNvSpPr>
              <p:nvPr/>
            </p:nvSpPr>
            <p:spPr bwMode="auto">
              <a:xfrm>
                <a:off x="369888" y="4383088"/>
                <a:ext cx="203517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4400" dirty="0">
                    <a:solidFill>
                      <a:schemeClr val="accent2"/>
                    </a:solidFill>
                    <a:latin typeface="Comic Sans MS" pitchFamily="66" charset="0"/>
                  </a:rPr>
                  <a:t>Loaded</a:t>
                </a:r>
              </a:p>
            </p:txBody>
          </p:sp>
        </p:grpSp>
        <p:grpSp>
          <p:nvGrpSpPr>
            <p:cNvPr id="32777" name="Group 24"/>
            <p:cNvGrpSpPr>
              <a:grpSpLocks/>
            </p:cNvGrpSpPr>
            <p:nvPr/>
          </p:nvGrpSpPr>
          <p:grpSpPr bwMode="auto">
            <a:xfrm>
              <a:off x="7558088" y="3675063"/>
              <a:ext cx="436562" cy="1955800"/>
              <a:chOff x="4761" y="2315"/>
              <a:chExt cx="275" cy="1232"/>
            </a:xfrm>
          </p:grpSpPr>
          <p:sp>
            <p:nvSpPr>
              <p:cNvPr id="32789" name="Text Box 25"/>
              <p:cNvSpPr txBox="1">
                <a:spLocks noChangeArrowheads="1"/>
              </p:cNvSpPr>
              <p:nvPr/>
            </p:nvSpPr>
            <p:spPr bwMode="auto">
              <a:xfrm>
                <a:off x="4761" y="2315"/>
                <a:ext cx="231" cy="365"/>
              </a:xfrm>
              <a:prstGeom prst="rect">
                <a:avLst/>
              </a:prstGeom>
              <a:noFill/>
              <a:ln w="38100" algn="ctr">
                <a:noFill/>
                <a:prstDash val="sysDot"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/>
                <a:r>
                  <a:rPr lang="en-US" sz="3200" dirty="0">
                    <a:solidFill>
                      <a:schemeClr val="accent2"/>
                    </a:solidFill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32790" name="Text Box 26"/>
              <p:cNvSpPr txBox="1">
                <a:spLocks noChangeArrowheads="1"/>
              </p:cNvSpPr>
              <p:nvPr/>
            </p:nvSpPr>
            <p:spPr bwMode="auto">
              <a:xfrm>
                <a:off x="4764" y="3182"/>
                <a:ext cx="272" cy="365"/>
              </a:xfrm>
              <a:prstGeom prst="rect">
                <a:avLst/>
              </a:prstGeom>
              <a:noFill/>
              <a:ln w="38100" algn="ctr">
                <a:noFill/>
                <a:prstDash val="sysDot"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/>
                <a:r>
                  <a:rPr lang="en-US" sz="3200">
                    <a:solidFill>
                      <a:schemeClr val="accent2"/>
                    </a:solidFill>
                    <a:latin typeface="Comic Sans MS" pitchFamily="66" charset="0"/>
                  </a:rPr>
                  <a:t>0</a:t>
                </a:r>
              </a:p>
            </p:txBody>
          </p:sp>
        </p:grpSp>
      </p:grp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203200" y="3282950"/>
            <a:ext cx="2359039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Pr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[D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=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]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1787525" y="5586413"/>
            <a:ext cx="6411913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 err="1">
                <a:latin typeface="Comic Sans MS" pitchFamily="66" charset="0"/>
              </a:rPr>
              <a:t>i</a:t>
            </a:r>
            <a:r>
              <a:rPr lang="en-US" sz="4400" dirty="0">
                <a:latin typeface="Comic Sans MS" pitchFamily="66" charset="0"/>
              </a:rPr>
              <a:t>:  </a:t>
            </a:r>
            <a:r>
              <a:rPr lang="en-US" sz="4600" dirty="0">
                <a:latin typeface="Comic Sans MS" pitchFamily="66" charset="0"/>
              </a:rPr>
              <a:t>0  1  2  3  4  5  6  7</a:t>
            </a:r>
          </a:p>
        </p:txBody>
      </p:sp>
      <p:sp>
        <p:nvSpPr>
          <p:cNvPr id="32779" name="Rectangle 30"/>
          <p:cNvSpPr>
            <a:spLocks noGrp="1" noChangeArrowheads="1"/>
          </p:cNvSpPr>
          <p:nvPr>
            <p:ph type="title"/>
          </p:nvPr>
        </p:nvSpPr>
        <p:spPr>
          <a:xfrm>
            <a:off x="1498600" y="266700"/>
            <a:ext cx="6718300" cy="12573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Two Dice with Same Mean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3395663" y="4400550"/>
            <a:ext cx="1638300" cy="747713"/>
            <a:chOff x="2136" y="2657"/>
            <a:chExt cx="1032" cy="471"/>
          </a:xfrm>
        </p:grpSpPr>
        <p:sp>
          <p:nvSpPr>
            <p:cNvPr id="32785" name="Line 32"/>
            <p:cNvSpPr>
              <a:spLocks noChangeShapeType="1"/>
            </p:cNvSpPr>
            <p:nvPr/>
          </p:nvSpPr>
          <p:spPr bwMode="auto">
            <a:xfrm flipV="1">
              <a:off x="2136" y="3112"/>
              <a:ext cx="1032" cy="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stealth" w="lg" len="lg"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86" name="Text Box 33"/>
            <p:cNvSpPr txBox="1">
              <a:spLocks noChangeArrowheads="1"/>
            </p:cNvSpPr>
            <p:nvPr/>
          </p:nvSpPr>
          <p:spPr bwMode="auto">
            <a:xfrm>
              <a:off x="2398" y="2657"/>
              <a:ext cx="59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 dirty="0">
                  <a:solidFill>
                    <a:srgbClr val="C00000"/>
                  </a:solidFill>
                  <a:latin typeface="Comic Sans MS" pitchFamily="66" charset="0"/>
                </a:rPr>
                <a:t>2.5</a:t>
              </a: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3841750" y="2601913"/>
            <a:ext cx="3606800" cy="735012"/>
            <a:chOff x="2449" y="1524"/>
            <a:chExt cx="2272" cy="463"/>
          </a:xfrm>
        </p:grpSpPr>
        <p:sp>
          <p:nvSpPr>
            <p:cNvPr id="32783" name="Line 35"/>
            <p:cNvSpPr>
              <a:spLocks noChangeShapeType="1"/>
            </p:cNvSpPr>
            <p:nvPr/>
          </p:nvSpPr>
          <p:spPr bwMode="auto">
            <a:xfrm flipV="1">
              <a:off x="2547" y="1979"/>
              <a:ext cx="672" cy="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stealth" w="lg" len="lg"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84" name="Text Box 36"/>
            <p:cNvSpPr txBox="1">
              <a:spLocks noChangeArrowheads="1"/>
            </p:cNvSpPr>
            <p:nvPr/>
          </p:nvSpPr>
          <p:spPr bwMode="auto">
            <a:xfrm>
              <a:off x="2449" y="1524"/>
              <a:ext cx="22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 dirty="0">
                  <a:solidFill>
                    <a:srgbClr val="008000"/>
                  </a:solidFill>
                  <a:latin typeface="Comic Sans MS" pitchFamily="66" charset="0"/>
                </a:rPr>
                <a:t>1.5</a:t>
              </a:r>
              <a:r>
                <a:rPr lang="en-US" sz="3600" b="1" dirty="0">
                  <a:latin typeface="Comic Sans MS" pitchFamily="66" charset="0"/>
                </a:rPr>
                <a:t>  </a:t>
              </a:r>
              <a:r>
                <a:rPr lang="en-US" sz="3600" dirty="0">
                  <a:latin typeface="Comic Sans MS" pitchFamily="66" charset="0"/>
                </a:rPr>
                <a:t>on average</a:t>
              </a:r>
            </a:p>
          </p:txBody>
        </p:sp>
      </p:grp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2646680" y="1841500"/>
            <a:ext cx="4914900" cy="191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2655888" y="1287463"/>
            <a:ext cx="4805362" cy="2471737"/>
            <a:chOff x="2655888" y="1287463"/>
            <a:chExt cx="4805362" cy="2471737"/>
          </a:xfrm>
        </p:grpSpPr>
        <p:sp>
          <p:nvSpPr>
            <p:cNvPr id="749605" name="Text Box 37"/>
            <p:cNvSpPr txBox="1">
              <a:spLocks noChangeArrowheads="1"/>
            </p:cNvSpPr>
            <p:nvPr/>
          </p:nvSpPr>
          <p:spPr bwMode="auto">
            <a:xfrm>
              <a:off x="2655888" y="1287463"/>
              <a:ext cx="4805362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Comic Sans MS" pitchFamily="66" charset="0"/>
                </a:rPr>
                <a:t>deviation from the mean</a:t>
              </a:r>
            </a:p>
          </p:txBody>
        </p:sp>
        <p:sp>
          <p:nvSpPr>
            <p:cNvPr id="41" name="Line 6"/>
            <p:cNvSpPr>
              <a:spLocks noChangeShapeType="1"/>
            </p:cNvSpPr>
            <p:nvPr/>
          </p:nvSpPr>
          <p:spPr bwMode="auto">
            <a:xfrm>
              <a:off x="5072380" y="1854200"/>
              <a:ext cx="0" cy="190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063625" y="1825625"/>
            <a:ext cx="6915468" cy="1955801"/>
            <a:chOff x="1063625" y="1825625"/>
            <a:chExt cx="6915468" cy="1955801"/>
          </a:xfrm>
        </p:grpSpPr>
        <p:sp>
          <p:nvSpPr>
            <p:cNvPr id="51" name="Text Box 28"/>
            <p:cNvSpPr txBox="1">
              <a:spLocks noChangeArrowheads="1"/>
            </p:cNvSpPr>
            <p:nvPr/>
          </p:nvSpPr>
          <p:spPr bwMode="auto">
            <a:xfrm>
              <a:off x="7542530" y="1825625"/>
              <a:ext cx="366713" cy="579438"/>
            </a:xfrm>
            <a:prstGeom prst="rect">
              <a:avLst/>
            </a:prstGeom>
            <a:noFill/>
            <a:ln w="38100" algn="ctr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3200" dirty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063625" y="2181225"/>
              <a:ext cx="6915468" cy="1600201"/>
              <a:chOff x="1063625" y="2181225"/>
              <a:chExt cx="6915468" cy="1600201"/>
            </a:xfrm>
          </p:grpSpPr>
          <p:sp>
            <p:nvSpPr>
              <p:cNvPr id="32775" name="Text Box 22"/>
              <p:cNvSpPr txBox="1">
                <a:spLocks noChangeArrowheads="1"/>
              </p:cNvSpPr>
              <p:nvPr/>
            </p:nvSpPr>
            <p:spPr bwMode="auto">
              <a:xfrm>
                <a:off x="1063625" y="2181225"/>
                <a:ext cx="123507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4400" dirty="0">
                    <a:solidFill>
                      <a:srgbClr val="008000"/>
                    </a:solidFill>
                    <a:latin typeface="Comic Sans MS" pitchFamily="66" charset="0"/>
                  </a:rPr>
                  <a:t>Fair</a:t>
                </a:r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2659380" y="3201988"/>
                <a:ext cx="5319713" cy="579438"/>
                <a:chOff x="2659380" y="3201988"/>
                <a:chExt cx="5319713" cy="579438"/>
              </a:xfrm>
            </p:grpSpPr>
            <p:sp>
              <p:nvSpPr>
                <p:cNvPr id="42" name="Line 7"/>
                <p:cNvSpPr>
                  <a:spLocks noChangeShapeType="1"/>
                </p:cNvSpPr>
                <p:nvPr/>
              </p:nvSpPr>
              <p:spPr bwMode="auto">
                <a:xfrm>
                  <a:off x="3270568" y="3735388"/>
                  <a:ext cx="4265613" cy="0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659380" y="3735388"/>
                  <a:ext cx="623888" cy="23813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Line 9"/>
                <p:cNvSpPr>
                  <a:spLocks noChangeShapeType="1"/>
                </p:cNvSpPr>
                <p:nvPr/>
              </p:nvSpPr>
              <p:spPr bwMode="auto">
                <a:xfrm>
                  <a:off x="3308668" y="3289300"/>
                  <a:ext cx="0" cy="422275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Line 10"/>
                <p:cNvSpPr>
                  <a:spLocks noChangeShapeType="1"/>
                </p:cNvSpPr>
                <p:nvPr/>
              </p:nvSpPr>
              <p:spPr bwMode="auto">
                <a:xfrm>
                  <a:off x="3988118" y="3325813"/>
                  <a:ext cx="0" cy="420688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11"/>
                <p:cNvSpPr>
                  <a:spLocks noChangeShapeType="1"/>
                </p:cNvSpPr>
                <p:nvPr/>
              </p:nvSpPr>
              <p:spPr bwMode="auto">
                <a:xfrm>
                  <a:off x="5381943" y="3325813"/>
                  <a:ext cx="0" cy="420688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Line 12"/>
                <p:cNvSpPr>
                  <a:spLocks noChangeShapeType="1"/>
                </p:cNvSpPr>
                <p:nvPr/>
              </p:nvSpPr>
              <p:spPr bwMode="auto">
                <a:xfrm>
                  <a:off x="6099493" y="3325813"/>
                  <a:ext cx="0" cy="420688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Line 13"/>
                <p:cNvSpPr>
                  <a:spLocks noChangeShapeType="1"/>
                </p:cNvSpPr>
                <p:nvPr/>
              </p:nvSpPr>
              <p:spPr bwMode="auto">
                <a:xfrm>
                  <a:off x="6894830" y="3282950"/>
                  <a:ext cx="0" cy="422275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Line 14"/>
                <p:cNvSpPr>
                  <a:spLocks noChangeShapeType="1"/>
                </p:cNvSpPr>
                <p:nvPr/>
              </p:nvSpPr>
              <p:spPr bwMode="auto">
                <a:xfrm>
                  <a:off x="4753293" y="3325813"/>
                  <a:ext cx="0" cy="420688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7547293" y="3201988"/>
                  <a:ext cx="431800" cy="579438"/>
                </a:xfrm>
                <a:prstGeom prst="rect">
                  <a:avLst/>
                </a:prstGeom>
                <a:noFill/>
                <a:ln w="38100" algn="ctr">
                  <a:noFill/>
                  <a:prstDash val="sysDot"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342900" indent="-342900"/>
                  <a:r>
                    <a:rPr lang="en-US" sz="3200" dirty="0">
                      <a:solidFill>
                        <a:srgbClr val="008000"/>
                      </a:solidFill>
                      <a:latin typeface="Comic Sans MS" pitchFamily="66" charset="0"/>
                    </a:rPr>
                    <a:t>0</a:t>
                  </a: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050" y="1447800"/>
            <a:ext cx="6896100" cy="3937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Fair Die: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E[ |</a:t>
            </a:r>
            <a:r>
              <a:rPr lang="en-US" sz="5400" dirty="0" smtClean="0">
                <a:solidFill>
                  <a:srgbClr val="008000"/>
                </a:solidFill>
              </a:rPr>
              <a:t>D</a:t>
            </a:r>
            <a:r>
              <a:rPr lang="en-US" sz="5400" baseline="-25000" dirty="0" smtClean="0">
                <a:solidFill>
                  <a:srgbClr val="008000"/>
                </a:solidFill>
              </a:rPr>
              <a:t>1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</a:t>
            </a:r>
            <a:r>
              <a:rPr lang="en-US" sz="5400" dirty="0" smtClean="0">
                <a:solidFill>
                  <a:srgbClr val="0000FF"/>
                </a:solidFill>
              </a:rPr>
              <a:t>|</a:t>
            </a:r>
            <a:r>
              <a:rPr lang="en-US" sz="5400" b="1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]</a:t>
            </a:r>
            <a:r>
              <a:rPr lang="en-US" sz="5400" dirty="0" smtClean="0"/>
              <a:t>  =  </a:t>
            </a:r>
            <a:r>
              <a:rPr lang="en-US" sz="5400" dirty="0" smtClean="0">
                <a:solidFill>
                  <a:srgbClr val="008000"/>
                </a:solidFill>
              </a:rPr>
              <a:t>1.5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Loaded Die: 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E[ |</a:t>
            </a:r>
            <a:r>
              <a:rPr lang="en-US" sz="5400" dirty="0" smtClean="0">
                <a:solidFill>
                  <a:srgbClr val="C00000"/>
                </a:solidFill>
              </a:rPr>
              <a:t>D</a:t>
            </a:r>
            <a:r>
              <a:rPr lang="en-US" sz="5400" baseline="-25000" dirty="0" smtClean="0">
                <a:solidFill>
                  <a:srgbClr val="C00000"/>
                </a:solidFill>
              </a:rPr>
              <a:t>2</a:t>
            </a:r>
            <a:r>
              <a:rPr lang="en-US" sz="5400" baseline="-250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</a:t>
            </a:r>
            <a:r>
              <a:rPr lang="en-US" sz="5400" dirty="0" smtClean="0">
                <a:solidFill>
                  <a:srgbClr val="0000FF"/>
                </a:solidFill>
              </a:rPr>
              <a:t>| ] </a:t>
            </a:r>
            <a:r>
              <a:rPr lang="en-US" sz="5400" dirty="0" smtClean="0"/>
              <a:t>  =  </a:t>
            </a:r>
            <a:r>
              <a:rPr lang="en-US" sz="5400" dirty="0" smtClean="0">
                <a:solidFill>
                  <a:schemeClr val="accent2"/>
                </a:solidFill>
              </a:rPr>
              <a:t>2.5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title"/>
          </p:nvPr>
        </p:nvSpPr>
        <p:spPr>
          <a:xfrm>
            <a:off x="1498600" y="167640"/>
            <a:ext cx="7150100" cy="10922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Dice have Different </a:t>
            </a:r>
            <a:r>
              <a:rPr lang="en-US" sz="3600" dirty="0" smtClean="0">
                <a:solidFill>
                  <a:schemeClr val="tx1"/>
                </a:solidFill>
              </a:rPr>
              <a:t>Deviations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11.1|4.9|4.5|13.7|13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23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6|6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|8.2|16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10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30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1.8|0.9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1275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9274</TotalTime>
  <Words>750</Words>
  <Application>Microsoft Macintosh PowerPoint</Application>
  <PresentationFormat>On-screen Show (4:3)</PresentationFormat>
  <Paragraphs>86</Paragraphs>
  <Slides>11</Slides>
  <Notes>11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6.042 Lecture Template</vt:lpstr>
      <vt:lpstr>Default Design</vt:lpstr>
      <vt:lpstr>Equation</vt:lpstr>
      <vt:lpstr>PowerPoint Presentation</vt:lpstr>
      <vt:lpstr>Don’t expect the Expectation!</vt:lpstr>
      <vt:lpstr>Don’t expect the Expectation!</vt:lpstr>
      <vt:lpstr>Don’t expect the Expectation!</vt:lpstr>
      <vt:lpstr>Within a % of the mean?</vt:lpstr>
      <vt:lpstr>Giving Meaning to the Mean</vt:lpstr>
      <vt:lpstr>Two Dice with Same Mean</vt:lpstr>
      <vt:lpstr>Two Dice with Same Mean</vt:lpstr>
      <vt:lpstr>Dice have Different Deviations</vt:lpstr>
      <vt:lpstr>Two Distributions, Same Mean</vt:lpstr>
      <vt:lpstr>Giving Meaning to the Mean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1281</cp:revision>
  <cp:lastPrinted>2012-05-01T21:07:55Z</cp:lastPrinted>
  <dcterms:created xsi:type="dcterms:W3CDTF">2011-05-02T03:18:38Z</dcterms:created>
  <dcterms:modified xsi:type="dcterms:W3CDTF">2013-05-08T02:46:00Z</dcterms:modified>
</cp:coreProperties>
</file>