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3.bin" ContentType="application/vnd.openxmlformats-officedocument.oleObject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17"/>
  </p:notesMasterIdLst>
  <p:handoutMasterIdLst>
    <p:handoutMasterId r:id="rId18"/>
  </p:handoutMasterIdLst>
  <p:sldIdLst>
    <p:sldId id="764" r:id="rId3"/>
    <p:sldId id="778" r:id="rId4"/>
    <p:sldId id="779" r:id="rId5"/>
    <p:sldId id="849" r:id="rId6"/>
    <p:sldId id="780" r:id="rId7"/>
    <p:sldId id="781" r:id="rId8"/>
    <p:sldId id="782" r:id="rId9"/>
    <p:sldId id="783" r:id="rId10"/>
    <p:sldId id="784" r:id="rId11"/>
    <p:sldId id="785" r:id="rId12"/>
    <p:sldId id="788" r:id="rId13"/>
    <p:sldId id="851" r:id="rId14"/>
    <p:sldId id="789" r:id="rId15"/>
    <p:sldId id="852" r:id="rId16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>
        <p:scale>
          <a:sx n="100" d="100"/>
          <a:sy n="100" d="100"/>
        </p:scale>
        <p:origin x="-856" y="-632"/>
      </p:cViewPr>
      <p:guideLst>
        <p:guide orient="horz" pos="2151"/>
        <p:guide pos="2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F4BEBC-1795-4C3F-97A2-8ECBD7964829}" type="slidenum">
              <a:rPr lang="en-US"/>
              <a:pPr/>
              <a:t>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D348B-FBCD-48B2-BC04-BB2AD29A76F7}" type="slidenum">
              <a:rPr lang="en-US"/>
              <a:pPr/>
              <a:t>10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800E5F-797B-401A-B342-C9674C6A7E09}" type="slidenum">
              <a:rPr lang="en-US"/>
              <a:pPr/>
              <a:t>11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212D53-91C7-42A5-BF96-FC1CB1120D34}" type="slidenum">
              <a:rPr lang="en-US"/>
              <a:pPr/>
              <a:t>12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93B88-A3DD-42D8-9E55-1FF1B1402210}" type="slidenum">
              <a:rPr lang="en-US"/>
              <a:pPr/>
              <a:t>13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93B88-A3DD-42D8-9E55-1FF1B1402210}" type="slidenum">
              <a:rPr lang="en-US"/>
              <a:pPr/>
              <a:t>14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3AFEDB-4CBC-4560-A896-7B1C2ADF2448}" type="slidenum">
              <a:rPr lang="en-US"/>
              <a:pPr/>
              <a:t>2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AF083-BF54-4371-87AA-A132CA4E0B9D}" type="slidenum">
              <a:rPr lang="en-US"/>
              <a:pPr/>
              <a:t>3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AF083-BF54-4371-87AA-A132CA4E0B9D}" type="slidenum">
              <a:rPr lang="en-US"/>
              <a:pPr/>
              <a:t>4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FA1E13-7E48-49B4-97B5-077920176770}" type="slidenum">
              <a:rPr lang="en-US"/>
              <a:pPr/>
              <a:t>5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212D53-91C7-42A5-BF96-FC1CB1120D34}" type="slidenum">
              <a:rPr lang="en-US"/>
              <a:pPr/>
              <a:t>6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380A35-3F01-4EF0-A5F9-A16EA199D6AA}" type="slidenum">
              <a:rPr lang="en-US"/>
              <a:pPr/>
              <a:t>7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1A3FDD-D1E5-4BFD-8A20-6F1014AAAC48}" type="slidenum">
              <a:rPr lang="en-US"/>
              <a:pPr/>
              <a:t>8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B15BD2-B88B-4915-92E3-F9606A740487}" type="slidenum">
              <a:rPr lang="en-US"/>
              <a:pPr/>
              <a:t>9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569200" y="6540501"/>
            <a:ext cx="1574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0" dirty="0" err="1" smtClean="0">
                <a:latin typeface="Comic Sans MS" pitchFamily="66" charset="0"/>
              </a:rPr>
              <a:t>markov</a:t>
            </a:r>
            <a:r>
              <a:rPr lang="en-US" sz="1200" i="0" dirty="0" smtClean="0">
                <a:latin typeface="Comic Sans MS" pitchFamily="66" charset="0"/>
              </a:rPr>
              <a:t>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May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10, 2013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7493000" y="6515101"/>
            <a:ext cx="1651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14F-2.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5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28613" y="2209800"/>
            <a:ext cx="87249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dirty="0" smtClean="0">
                <a:solidFill>
                  <a:schemeClr val="tx2"/>
                </a:solidFill>
                <a:latin typeface="Comic Sans MS" pitchFamily="66" charset="0"/>
              </a:rPr>
              <a:t>Bounds on Deviation</a:t>
            </a:r>
          </a:p>
          <a:p>
            <a:pPr algn="ctr"/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Markov Bound</a:t>
            </a:r>
            <a:endParaRPr lang="en-US" sz="6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39863" y="381000"/>
            <a:ext cx="6316662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1463" y="1670050"/>
            <a:ext cx="5994400" cy="34290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Weak</a:t>
            </a:r>
          </a:p>
          <a:p>
            <a:pPr eaLnBrk="1" hangingPunct="1"/>
            <a:r>
              <a:rPr lang="en-US" sz="6000" dirty="0" smtClean="0"/>
              <a:t>Obvious</a:t>
            </a:r>
          </a:p>
          <a:p>
            <a:pPr eaLnBrk="1" hangingPunct="1"/>
            <a:r>
              <a:rPr lang="en-US" sz="6000" dirty="0" smtClean="0"/>
              <a:t>Useful anyway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527300" y="304800"/>
            <a:ext cx="40259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4400">
              <a:latin typeface="Comic Sans MS" pitchFamily="66" charset="0"/>
            </a:endParaRPr>
          </a:p>
        </p:txBody>
      </p:sp>
      <p:sp>
        <p:nvSpPr>
          <p:cNvPr id="41989" name="Rectangle 8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4025900" cy="11049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Markov Bound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6090" y="1215221"/>
            <a:ext cx="8610600" cy="4432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Suppose we are </a:t>
            </a:r>
            <a:r>
              <a:rPr lang="en-US" sz="5400" dirty="0" smtClean="0">
                <a:solidFill>
                  <a:srgbClr val="7030A0"/>
                </a:solidFill>
              </a:rPr>
              <a:t>given</a:t>
            </a:r>
            <a:r>
              <a:rPr lang="en-US" sz="5400" dirty="0" smtClean="0"/>
              <a:t> that</a:t>
            </a:r>
            <a:r>
              <a:rPr lang="en-US" sz="5400" i="1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IQ is always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solidFill>
                  <a:srgbClr val="0000FF"/>
                </a:solidFill>
              </a:rPr>
              <a:t> 50</a:t>
            </a:r>
            <a:r>
              <a:rPr lang="en-US" sz="5400" dirty="0" smtClean="0"/>
              <a:t>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Get a better bound</a:t>
            </a:r>
            <a:r>
              <a:rPr lang="en-US" sz="5400" dirty="0" smtClean="0">
                <a:cs typeface="Times New Roman" pitchFamily="18" charset="0"/>
              </a:rPr>
              <a:t> using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(</a:t>
            </a:r>
            <a:r>
              <a:rPr lang="en-US" sz="5400" dirty="0" smtClean="0"/>
              <a:t>IQ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sym typeface="Euclid Symbol" pitchFamily="18" charset="2"/>
              </a:rPr>
              <a:t>– </a:t>
            </a:r>
            <a:r>
              <a:rPr lang="en-US" sz="5400" dirty="0" smtClean="0">
                <a:solidFill>
                  <a:srgbClr val="0000FF"/>
                </a:solidFill>
              </a:rPr>
              <a:t>50)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since this is now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/>
              <a:t> 0.</a:t>
            </a:r>
          </a:p>
        </p:txBody>
      </p:sp>
      <p:sp>
        <p:nvSpPr>
          <p:cNvPr id="45060" name="Rectangle 13"/>
          <p:cNvSpPr>
            <a:spLocks noGrp="1" noChangeArrowheads="1"/>
          </p:cNvSpPr>
          <p:nvPr>
            <p:ph type="title"/>
          </p:nvPr>
        </p:nvSpPr>
        <p:spPr>
          <a:xfrm>
            <a:off x="1612900" y="190500"/>
            <a:ext cx="7315200" cy="12573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300, again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2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2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2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259120"/>
              </p:ext>
            </p:extLst>
          </p:nvPr>
        </p:nvGraphicFramePr>
        <p:xfrm>
          <a:off x="673100" y="2713038"/>
          <a:ext cx="787400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97" name="Equation" r:id="rId5" imgW="1511300" imgH="203200" progId="Equation.DSMT4">
                  <p:embed/>
                </p:oleObj>
              </mc:Choice>
              <mc:Fallback>
                <p:oleObj name="Equation" r:id="rId5" imgW="15113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713038"/>
                        <a:ext cx="7874000" cy="1058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3"/>
          <p:cNvSpPr>
            <a:spLocks noGrp="1" noChangeArrowheads="1"/>
          </p:cNvSpPr>
          <p:nvPr>
            <p:ph type="title"/>
          </p:nvPr>
        </p:nvSpPr>
        <p:spPr>
          <a:xfrm>
            <a:off x="1612900" y="190500"/>
            <a:ext cx="7315200" cy="12573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300, again</a:t>
            </a:r>
          </a:p>
        </p:txBody>
      </p:sp>
      <p:graphicFrame>
        <p:nvGraphicFramePr>
          <p:cNvPr id="490499" name="Object 3"/>
          <p:cNvGraphicFramePr>
            <a:graphicFrameLocks noChangeAspect="1"/>
          </p:cNvGraphicFramePr>
          <p:nvPr/>
        </p:nvGraphicFramePr>
        <p:xfrm>
          <a:off x="1418281" y="3743543"/>
          <a:ext cx="6383637" cy="2264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98" name="Equation" r:id="rId7" imgW="1181100" imgH="419100" progId="Equation.DSMT4">
                  <p:embed/>
                </p:oleObj>
              </mc:Choice>
              <mc:Fallback>
                <p:oleObj name="Equation" r:id="rId7" imgW="1181100" imgH="419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8281" y="3743543"/>
                        <a:ext cx="6383637" cy="22640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784765"/>
              </p:ext>
            </p:extLst>
          </p:nvPr>
        </p:nvGraphicFramePr>
        <p:xfrm>
          <a:off x="673100" y="1430338"/>
          <a:ext cx="5918200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99" name="Equation" r:id="rId9" imgW="1104900" imgH="203200" progId="Equation.DSMT4">
                  <p:embed/>
                </p:oleObj>
              </mc:Choice>
              <mc:Fallback>
                <p:oleObj name="Equation" r:id="rId9" imgW="11049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3100" y="1430338"/>
                        <a:ext cx="5918200" cy="1087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9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1612900" y="190500"/>
            <a:ext cx="7315200" cy="12573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Improved Markov Bound</a:t>
            </a:r>
          </a:p>
        </p:txBody>
      </p:sp>
      <p:sp>
        <p:nvSpPr>
          <p:cNvPr id="775174" name="Text Box 6"/>
          <p:cNvSpPr txBox="1">
            <a:spLocks noChangeArrowheads="1"/>
          </p:cNvSpPr>
          <p:nvPr/>
        </p:nvSpPr>
        <p:spPr bwMode="auto">
          <a:xfrm>
            <a:off x="290865" y="1868051"/>
            <a:ext cx="8529498" cy="3139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600" dirty="0">
                <a:latin typeface="Comic Sans MS" pitchFamily="66" charset="0"/>
              </a:rPr>
              <a:t>Better bound </a:t>
            </a:r>
            <a:r>
              <a:rPr lang="en-US" sz="6600" dirty="0" smtClean="0">
                <a:latin typeface="Comic Sans MS" pitchFamily="66" charset="0"/>
              </a:rPr>
              <a:t>from</a:t>
            </a:r>
          </a:p>
          <a:p>
            <a:r>
              <a:rPr lang="en-US" sz="6600" dirty="0" smtClean="0">
                <a:latin typeface="Comic Sans MS" pitchFamily="66" charset="0"/>
              </a:rPr>
              <a:t>Markov by shifting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endParaRPr lang="en-US" sz="6600" dirty="0">
              <a:latin typeface="Comic Sans MS" pitchFamily="66" charset="0"/>
            </a:endParaRPr>
          </a:p>
          <a:p>
            <a:r>
              <a:rPr lang="en-US" sz="6600" dirty="0" smtClean="0">
                <a:latin typeface="Comic Sans MS" pitchFamily="66" charset="0"/>
              </a:rPr>
              <a:t>to </a:t>
            </a:r>
            <a:r>
              <a:rPr lang="en-US" sz="6600" dirty="0">
                <a:latin typeface="Comic Sans MS" pitchFamily="66" charset="0"/>
              </a:rPr>
              <a:t>have 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sz="6600" dirty="0">
                <a:latin typeface="Comic Sans MS" pitchFamily="66" charset="0"/>
              </a:rPr>
              <a:t> as minimum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3168" y="1390650"/>
            <a:ext cx="8129516" cy="319499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f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contributes (</a:t>
            </a:r>
            <a:r>
              <a:rPr lang="en-US" sz="4800" dirty="0" smtClean="0">
                <a:solidFill>
                  <a:srgbClr val="0000FF"/>
                </a:solidFill>
              </a:rPr>
              <a:t>300-50)</a:t>
            </a:r>
            <a:r>
              <a:rPr lang="en-US" sz="4800" dirty="0" smtClean="0">
                <a:solidFill>
                  <a:srgbClr val="008000"/>
                </a:solidFill>
              </a:rPr>
              <a:t>f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to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the average of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4800" dirty="0" smtClean="0"/>
              <a:t>IQ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-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5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0)</a:t>
            </a:r>
            <a:r>
              <a:rPr lang="en-US" sz="4800" dirty="0" smtClean="0"/>
              <a:t>, so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      50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E[</a:t>
            </a:r>
            <a:r>
              <a:rPr lang="en-US" sz="4800" dirty="0" smtClean="0"/>
              <a:t>IQ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-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5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0]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250</a:t>
            </a:r>
            <a:r>
              <a:rPr lang="en-US" sz="4800" b="1" dirty="0" smtClean="0">
                <a:solidFill>
                  <a:srgbClr val="008000"/>
                </a:solidFill>
              </a:rPr>
              <a:t>f</a:t>
            </a:r>
          </a:p>
          <a:p>
            <a:pPr algn="ctr" eaLnBrk="1" hangingPunct="1">
              <a:lnSpc>
                <a:spcPct val="11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f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50/250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FF6600"/>
                </a:solidFill>
              </a:rPr>
              <a:t>1/5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1612900" y="190500"/>
            <a:ext cx="7315200" cy="12573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300, again</a:t>
            </a:r>
          </a:p>
        </p:txBody>
      </p:sp>
      <p:sp>
        <p:nvSpPr>
          <p:cNvPr id="775174" name="Text Box 6"/>
          <p:cNvSpPr txBox="1">
            <a:spLocks noChangeArrowheads="1"/>
          </p:cNvSpPr>
          <p:nvPr/>
        </p:nvSpPr>
        <p:spPr bwMode="auto">
          <a:xfrm>
            <a:off x="474663" y="4729163"/>
            <a:ext cx="8177212" cy="1336675"/>
          </a:xfrm>
          <a:prstGeom prst="rect">
            <a:avLst/>
          </a:prstGeom>
          <a:noFill/>
          <a:ln w="25400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mic Sans MS" pitchFamily="66" charset="0"/>
              </a:rPr>
              <a:t>Better bound from Markov by</a:t>
            </a:r>
          </a:p>
          <a:p>
            <a:r>
              <a:rPr lang="en-US" b="1" dirty="0">
                <a:latin typeface="Comic Sans MS" pitchFamily="66" charset="0"/>
              </a:rPr>
              <a:t>shifting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b="1" dirty="0">
                <a:latin typeface="Comic Sans MS" pitchFamily="66" charset="0"/>
              </a:rPr>
              <a:t> to have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b="1" dirty="0">
                <a:latin typeface="Comic Sans MS" pitchFamily="66" charset="0"/>
              </a:rPr>
              <a:t> as minimum</a:t>
            </a:r>
          </a:p>
        </p:txBody>
      </p:sp>
    </p:spTree>
    <p:extLst>
      <p:ext uri="{BB962C8B-B14F-4D97-AF65-F5344CB8AC3E}">
        <p14:creationId xmlns:p14="http://schemas.microsoft.com/office/powerpoint/2010/main" val="374650762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7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200900" cy="1219200"/>
          </a:xfrm>
        </p:spPr>
        <p:txBody>
          <a:bodyPr/>
          <a:lstStyle/>
          <a:p>
            <a:pPr eaLnBrk="1" hangingPunct="1"/>
            <a:r>
              <a:rPr lang="en-US" sz="4400" smtClean="0"/>
              <a:t>Example: IQ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576" y="1333500"/>
            <a:ext cx="8586824" cy="497641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IQ measure was constructed so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that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n-US" sz="4800" dirty="0" smtClean="0"/>
              <a:t>average IQ = </a:t>
            </a:r>
            <a:r>
              <a:rPr lang="en-US" sz="4800" dirty="0" smtClean="0">
                <a:solidFill>
                  <a:srgbClr val="0000FF"/>
                </a:solidFill>
              </a:rPr>
              <a:t>100</a:t>
            </a:r>
            <a:r>
              <a:rPr lang="en-US" sz="4800" dirty="0" smtClean="0"/>
              <a:t>.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What fraction of the people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can </a:t>
            </a:r>
            <a:r>
              <a:rPr lang="en-US" sz="4400" dirty="0" smtClean="0">
                <a:solidFill>
                  <a:srgbClr val="7030A0"/>
                </a:solidFill>
              </a:rPr>
              <a:t>possibly</a:t>
            </a:r>
            <a:r>
              <a:rPr lang="en-US" sz="4400" dirty="0" smtClean="0"/>
              <a:t> have an IQ </a:t>
            </a:r>
            <a:r>
              <a:rPr lang="en-US" sz="4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300</a:t>
            </a:r>
            <a:r>
              <a:rPr lang="en-US" sz="4400" dirty="0" smtClean="0"/>
              <a:t>?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…at most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1/3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IQ Higher than 300?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507" y="1703474"/>
            <a:ext cx="8266294" cy="35416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If more than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1/3</a:t>
            </a:r>
            <a:r>
              <a:rPr lang="en-US" sz="5400" b="1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have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IQ </a:t>
            </a:r>
            <a:r>
              <a:rPr lang="en-US" sz="5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300</a:t>
            </a:r>
            <a:r>
              <a:rPr lang="en-US" sz="5400" dirty="0" smtClean="0"/>
              <a:t>,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err="1" smtClean="0"/>
              <a:t>avg</a:t>
            </a:r>
            <a:r>
              <a:rPr lang="en-US" sz="5400" dirty="0" smtClean="0"/>
              <a:t> </a:t>
            </a:r>
            <a:r>
              <a:rPr lang="en-US" sz="5400" b="1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 </a:t>
            </a:r>
            <a:r>
              <a:rPr lang="en-US" sz="5400" dirty="0" smtClean="0">
                <a:solidFill>
                  <a:srgbClr val="0000F1"/>
                </a:solidFill>
                <a:latin typeface="Comic Sans MS"/>
                <a:cs typeface="Comic Sans MS"/>
              </a:rPr>
              <a:t>(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1/3)⋅300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=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100 </a:t>
            </a:r>
            <a:r>
              <a:rPr lang="en-US" sz="5400" dirty="0" smtClean="0">
                <a:solidFill>
                  <a:srgbClr val="FF0000"/>
                </a:solidFill>
              </a:rPr>
              <a:t>!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 —</a:t>
            </a:r>
            <a:r>
              <a:rPr lang="en-US" sz="5400" dirty="0"/>
              <a:t>a </a:t>
            </a:r>
            <a:r>
              <a:rPr lang="en-US" sz="5400" dirty="0" smtClean="0"/>
              <a:t>contradiction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0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IQ Higher than 300?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46250"/>
            <a:ext cx="81661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Fraction</a:t>
            </a:r>
            <a:r>
              <a:rPr lang="en-US" sz="4800" b="1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b="1" i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with IQ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300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adds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300f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to average,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so </a:t>
            </a:r>
            <a:r>
              <a:rPr lang="en-US" sz="4800" dirty="0" smtClean="0">
                <a:solidFill>
                  <a:srgbClr val="0000FF"/>
                </a:solidFill>
              </a:rPr>
              <a:t>100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err="1" smtClean="0"/>
              <a:t>avg</a:t>
            </a:r>
            <a:r>
              <a:rPr lang="en-US" sz="4800" dirty="0" smtClean="0"/>
              <a:t> IQ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300f:</a:t>
            </a:r>
            <a:r>
              <a:rPr lang="en-US" sz="4800" b="1" i="1" dirty="0" smtClean="0">
                <a:solidFill>
                  <a:srgbClr val="0000FF"/>
                </a:solidFill>
              </a:rPr>
              <a:t> </a:t>
            </a:r>
            <a:r>
              <a:rPr lang="en-US" sz="4800" i="1" dirty="0" smtClean="0">
                <a:solidFill>
                  <a:srgbClr val="0000FF"/>
                </a:solidFill>
              </a:rPr>
              <a:t> </a:t>
            </a:r>
            <a:endParaRPr lang="en-US" sz="4800" i="1" dirty="0" smtClean="0"/>
          </a:p>
          <a:p>
            <a:pPr algn="ctr" eaLnBrk="1" hangingPunct="1">
              <a:buFontTx/>
              <a:buNone/>
            </a:pPr>
            <a:r>
              <a:rPr lang="en-US" sz="6000" dirty="0" err="1" smtClean="0">
                <a:solidFill>
                  <a:srgbClr val="0000FF"/>
                </a:solidFill>
              </a:rPr>
              <a:t>f</a:t>
            </a:r>
            <a:r>
              <a:rPr lang="en-US" sz="6000" b="1" dirty="0" smtClean="0">
                <a:solidFill>
                  <a:srgbClr val="0000FF"/>
                </a:solidFill>
              </a:rPr>
              <a:t>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6000" b="1" dirty="0" smtClean="0"/>
              <a:t>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100/300</a:t>
            </a:r>
            <a:r>
              <a:rPr lang="en-US" sz="6000" dirty="0" smtClean="0"/>
              <a:t> </a:t>
            </a:r>
            <a:r>
              <a:rPr lang="en-US" sz="6000" b="1" dirty="0" smtClean="0"/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b="1" dirty="0" smtClean="0">
                <a:solidFill>
                  <a:srgbClr val="FF6600"/>
                </a:solidFill>
              </a:rPr>
              <a:t>1/3</a:t>
            </a:r>
            <a:endParaRPr lang="en-US" sz="6000" dirty="0" smtClean="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473200"/>
            <a:ext cx="7213600" cy="1930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At most </a:t>
            </a:r>
            <a:r>
              <a:rPr lang="en-US" sz="5400" dirty="0" smtClean="0">
                <a:solidFill>
                  <a:srgbClr val="FF6600"/>
                </a:solidFill>
              </a:rPr>
              <a:t>1/3</a:t>
            </a:r>
            <a:r>
              <a:rPr lang="en-US" sz="5400" dirty="0" smtClean="0"/>
              <a:t> of people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have IQ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cs typeface="Times New Roman" pitchFamily="18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300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480363"/>
              </p:ext>
            </p:extLst>
          </p:nvPr>
        </p:nvGraphicFramePr>
        <p:xfrm>
          <a:off x="406400" y="3332163"/>
          <a:ext cx="8226425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4" imgW="1625600" imgH="419100" progId="Equation.DSMT4">
                  <p:embed/>
                </p:oleObj>
              </mc:Choice>
              <mc:Fallback>
                <p:oleObj name="Equation" r:id="rId4" imgW="1625600" imgH="419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3332163"/>
                        <a:ext cx="8226425" cy="20701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smtClean="0"/>
              <a:t>IQ Higher than 300?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473200"/>
            <a:ext cx="4318000" cy="1003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6000" dirty="0" smtClean="0"/>
              <a:t>In general,</a:t>
            </a:r>
          </a:p>
        </p:txBody>
      </p:sp>
      <p:sp>
        <p:nvSpPr>
          <p:cNvPr id="3077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Higher than </a:t>
            </a:r>
            <a:r>
              <a:rPr lang="en-US" sz="4400" dirty="0" smtClean="0">
                <a:solidFill>
                  <a:srgbClr val="7030A0"/>
                </a:solidFill>
              </a:rPr>
              <a:t>x</a:t>
            </a:r>
            <a:r>
              <a:rPr lang="en-US" sz="4400" dirty="0" smtClean="0"/>
              <a:t>?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697468"/>
              </p:ext>
            </p:extLst>
          </p:nvPr>
        </p:nvGraphicFramePr>
        <p:xfrm>
          <a:off x="452438" y="2085975"/>
          <a:ext cx="8193087" cy="290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5" imgW="1181100" imgH="419100" progId="Equation.DSMT4">
                  <p:embed/>
                </p:oleObj>
              </mc:Choice>
              <mc:Fallback>
                <p:oleObj name="Equation" r:id="rId5" imgW="1181100" imgH="419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2085975"/>
                        <a:ext cx="8193087" cy="290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IQ Higher than </a:t>
            </a:r>
            <a:r>
              <a:rPr lang="en-US" sz="4400" dirty="0" smtClean="0">
                <a:solidFill>
                  <a:srgbClr val="7030A0"/>
                </a:solidFill>
              </a:rPr>
              <a:t>x</a:t>
            </a:r>
            <a:r>
              <a:rPr lang="en-US" sz="4400" dirty="0" smtClean="0"/>
              <a:t>?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587500"/>
            <a:ext cx="8559800" cy="368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Besides mean = 100,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we used only one fact about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 distribution  of IQ: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IQ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is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always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nonnegative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912185"/>
              </p:ext>
            </p:extLst>
          </p:nvPr>
        </p:nvGraphicFramePr>
        <p:xfrm>
          <a:off x="1376363" y="2332038"/>
          <a:ext cx="6453187" cy="248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5" imgW="1155700" imgH="444500" progId="Equation.DSMT4">
                  <p:embed/>
                </p:oleObj>
              </mc:Choice>
              <mc:Fallback>
                <p:oleObj name="Equation" r:id="rId5" imgW="1155700" imgH="444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2332038"/>
                        <a:ext cx="6453187" cy="2481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4025900" cy="1104900"/>
          </a:xfrm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Markov Bound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410" y="1366520"/>
            <a:ext cx="8223250" cy="9779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5400" dirty="0" smtClean="0"/>
              <a:t>If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0000FF"/>
                </a:solidFill>
              </a:rPr>
              <a:t>nonnegative</a:t>
            </a:r>
            <a:r>
              <a:rPr lang="en-US" sz="5400" dirty="0" smtClean="0"/>
              <a:t>, then</a:t>
            </a:r>
          </a:p>
        </p:txBody>
      </p:sp>
      <p:sp>
        <p:nvSpPr>
          <p:cNvPr id="714757" name="Rectangle 5"/>
          <p:cNvSpPr>
            <a:spLocks noChangeArrowheads="1"/>
          </p:cNvSpPr>
          <p:nvPr/>
        </p:nvSpPr>
        <p:spPr bwMode="auto">
          <a:xfrm>
            <a:off x="1239454" y="2357707"/>
            <a:ext cx="6769052" cy="2482224"/>
          </a:xfrm>
          <a:prstGeom prst="rect">
            <a:avLst/>
          </a:prstGeom>
          <a:noFill/>
          <a:ln w="4445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719246" y="4978400"/>
            <a:ext cx="3998321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600" dirty="0">
                <a:latin typeface="Comic Sans MS" pitchFamily="66" charset="0"/>
              </a:rPr>
              <a:t>for </a:t>
            </a:r>
            <a:r>
              <a:rPr lang="en-US" sz="6600" dirty="0" err="1">
                <a:solidFill>
                  <a:srgbClr val="7030A0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sym typeface="Symbol" pitchFamily="18" charset="2"/>
            </a:endParaRPr>
          </a:p>
        </p:txBody>
      </p:sp>
      <p:sp useBgFill="1">
        <p:nvSpPr>
          <p:cNvPr id="2" name="TextBox 1"/>
          <p:cNvSpPr txBox="1"/>
          <p:nvPr/>
        </p:nvSpPr>
        <p:spPr>
          <a:xfrm>
            <a:off x="3848100" y="5092700"/>
            <a:ext cx="1728057" cy="101566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E[R]</a:t>
            </a: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p"/>
      <p:bldP spid="714757" grpId="0" animBg="1"/>
      <p:bldP spid="4103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965200"/>
            <a:ext cx="8180387" cy="4902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/>
              <a:t>L</a:t>
            </a:r>
            <a:r>
              <a:rPr lang="en-US" sz="5400" dirty="0" smtClean="0"/>
              <a:t>et </a:t>
            </a:r>
            <a:r>
              <a:rPr lang="en-US" sz="5400" dirty="0" smtClean="0">
                <a:solidFill>
                  <a:srgbClr val="0000FF"/>
                </a:solidFill>
              </a:rPr>
              <a:t>x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FF6600"/>
                </a:solidFill>
              </a:rPr>
              <a:t> </a:t>
            </a:r>
            <a:r>
              <a:rPr lang="en-US" sz="5400" dirty="0" err="1" smtClean="0">
                <a:solidFill>
                  <a:srgbClr val="FF6600"/>
                </a:solidFill>
              </a:rPr>
              <a:t>c</a:t>
            </a:r>
            <a:r>
              <a:rPr lang="en-US" sz="5400" dirty="0" err="1" smtClean="0">
                <a:cs typeface="Times New Roman" pitchFamily="18" charset="0"/>
              </a:rPr>
              <a:t>·</a:t>
            </a:r>
            <a:r>
              <a:rPr lang="en-US" sz="5400" dirty="0" err="1" smtClean="0">
                <a:solidFill>
                  <a:srgbClr val="0000FF"/>
                </a:solidFill>
              </a:rPr>
              <a:t>E</a:t>
            </a:r>
            <a:r>
              <a:rPr lang="en-US" sz="5400" dirty="0" smtClean="0">
                <a:solidFill>
                  <a:srgbClr val="0000FF"/>
                </a:solidFill>
              </a:rPr>
              <a:t>[R</a:t>
            </a:r>
            <a:r>
              <a:rPr lang="en-US" sz="5400" dirty="0" smtClean="0">
                <a:solidFill>
                  <a:srgbClr val="0000FF"/>
                </a:solidFill>
              </a:rPr>
              <a:t>]:</a:t>
            </a:r>
            <a:endParaRPr lang="en-US" sz="5400" dirty="0"/>
          </a:p>
          <a:p>
            <a:pPr eaLnBrk="1" hangingPunct="1">
              <a:buFontTx/>
              <a:buNone/>
            </a:pPr>
            <a:endParaRPr lang="en-US" sz="4800" dirty="0" smtClean="0"/>
          </a:p>
          <a:p>
            <a:pPr eaLnBrk="1" hangingPunct="1">
              <a:buFontTx/>
              <a:buNone/>
            </a:pPr>
            <a:endParaRPr lang="en-US" sz="4800" dirty="0" smtClean="0"/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sz="5400" dirty="0" err="1" smtClean="0">
                <a:solidFill>
                  <a:srgbClr val="0033CC"/>
                </a:solidFill>
              </a:rPr>
              <a:t>Pr</a:t>
            </a:r>
            <a:r>
              <a:rPr lang="en-US" sz="5400" dirty="0" smtClean="0">
                <a:solidFill>
                  <a:srgbClr val="0033CC"/>
                </a:solidFill>
              </a:rPr>
              <a:t>[R 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5400" dirty="0" smtClean="0">
                <a:solidFill>
                  <a:srgbClr val="0033CC"/>
                </a:solidFill>
                <a:cs typeface="Times New Roman" pitchFamily="18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3</a:t>
            </a:r>
            <a:r>
              <a:rPr lang="en-US" sz="5400" dirty="0" smtClean="0">
                <a:solidFill>
                  <a:srgbClr val="0033CC"/>
                </a:solidFill>
                <a:cs typeface="Times New Roman" pitchFamily="18" charset="0"/>
              </a:rPr>
              <a:t>·</a:t>
            </a:r>
            <a:r>
              <a:rPr lang="en-US" sz="5400" dirty="0" smtClean="0">
                <a:solidFill>
                  <a:srgbClr val="0033CC"/>
                </a:solidFill>
              </a:rPr>
              <a:t>expected</a:t>
            </a:r>
            <a:r>
              <a:rPr lang="en-US" sz="5400" dirty="0" smtClean="0">
                <a:solidFill>
                  <a:srgbClr val="0033CC"/>
                </a:solidFill>
              </a:rPr>
              <a:t>]</a:t>
            </a:r>
          </a:p>
          <a:p>
            <a:pPr algn="ctr" eaLnBrk="1" hangingPunct="1">
              <a:buFontTx/>
              <a:buNone/>
            </a:pPr>
            <a:r>
              <a:rPr lang="en-US" sz="5400" b="1" dirty="0" smtClean="0">
                <a:latin typeface="Euclid Symbol" charset="2"/>
                <a:cs typeface="Euclid Symbol" charset="2"/>
              </a:rPr>
              <a:t>≤</a:t>
            </a:r>
            <a:r>
              <a:rPr lang="en-US" sz="5400" dirty="0" smtClean="0"/>
              <a:t>  </a:t>
            </a:r>
            <a:r>
              <a:rPr lang="en-US" sz="5400" dirty="0" smtClean="0">
                <a:solidFill>
                  <a:srgbClr val="0033CC"/>
                </a:solidFill>
              </a:rPr>
              <a:t>1/</a:t>
            </a:r>
            <a:r>
              <a:rPr lang="en-US" sz="5400" dirty="0" smtClean="0">
                <a:solidFill>
                  <a:srgbClr val="008000"/>
                </a:solidFill>
              </a:rPr>
              <a:t>3</a:t>
            </a:r>
            <a:endParaRPr lang="en-US" sz="6600" dirty="0" smtClean="0">
              <a:solidFill>
                <a:srgbClr val="008000"/>
              </a:solidFill>
            </a:endParaRPr>
          </a:p>
        </p:txBody>
      </p:sp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>
          <a:xfrm>
            <a:off x="1397001" y="63501"/>
            <a:ext cx="7264399" cy="1104899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Markov Bound </a:t>
            </a:r>
            <a:r>
              <a:rPr lang="en-US" sz="4400" dirty="0" smtClean="0">
                <a:solidFill>
                  <a:schemeClr val="tx1"/>
                </a:solidFill>
              </a:rPr>
              <a:t>(Restated)</a:t>
            </a:r>
            <a:endParaRPr lang="en-US" sz="4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780008"/>
              </p:ext>
            </p:extLst>
          </p:nvPr>
        </p:nvGraphicFramePr>
        <p:xfrm>
          <a:off x="1619249" y="1714499"/>
          <a:ext cx="5721351" cy="2302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4" imgW="1041400" imgH="419100" progId="Equation.DSMT4">
                  <p:embed/>
                </p:oleObj>
              </mc:Choice>
              <mc:Fallback>
                <p:oleObj name="Equation" r:id="rId4" imgW="10414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19249" y="1714499"/>
                        <a:ext cx="5721351" cy="2302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1282700" y="1930400"/>
            <a:ext cx="6299200" cy="2032000"/>
          </a:xfrm>
          <a:prstGeom prst="rect">
            <a:avLst/>
          </a:prstGeom>
          <a:noFill/>
          <a:ln w="4445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12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51.4|14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4.6|24.9|13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7|4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1|20|4.4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>
          <a:solidFill>
            <a:srgbClr val="FF00FF"/>
          </a:solidFill>
          <a:prstDash val="sysDash"/>
          <a:miter lim="800000"/>
          <a:headEnd/>
          <a:tailEnd type="none" w="lg" len="lg"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9518</TotalTime>
  <Words>328</Words>
  <Application>Microsoft Macintosh PowerPoint</Application>
  <PresentationFormat>On-screen Show (4:3)</PresentationFormat>
  <Paragraphs>76</Paragraphs>
  <Slides>14</Slides>
  <Notes>14</Notes>
  <HiddenSlides>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6.042 Lecture Template</vt:lpstr>
      <vt:lpstr>Default Design</vt:lpstr>
      <vt:lpstr>MathType 6.0 Equation</vt:lpstr>
      <vt:lpstr>Equation</vt:lpstr>
      <vt:lpstr>PowerPoint Presentation</vt:lpstr>
      <vt:lpstr>Example: IQ</vt:lpstr>
      <vt:lpstr>IQ Higher than 300?</vt:lpstr>
      <vt:lpstr>IQ Higher than 300?</vt:lpstr>
      <vt:lpstr>IQ Higher than 300?</vt:lpstr>
      <vt:lpstr>IQ Higher than x?</vt:lpstr>
      <vt:lpstr>IQ Higher than x?</vt:lpstr>
      <vt:lpstr>Markov Bound</vt:lpstr>
      <vt:lpstr>Markov Bound (Restated)</vt:lpstr>
      <vt:lpstr>Markov Bound</vt:lpstr>
      <vt:lpstr>IQ ≥ 300, again</vt:lpstr>
      <vt:lpstr>IQ ≥ 300, again</vt:lpstr>
      <vt:lpstr>Improved Markov Bound</vt:lpstr>
      <vt:lpstr>IQ ≥ 300, again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1302</cp:revision>
  <cp:lastPrinted>2012-05-01T21:09:30Z</cp:lastPrinted>
  <dcterms:created xsi:type="dcterms:W3CDTF">2011-05-02T03:18:38Z</dcterms:created>
  <dcterms:modified xsi:type="dcterms:W3CDTF">2013-05-10T01:34:27Z</dcterms:modified>
</cp:coreProperties>
</file>