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462" r:id="rId2"/>
    <p:sldId id="527" r:id="rId3"/>
    <p:sldId id="528" r:id="rId4"/>
    <p:sldId id="463" r:id="rId5"/>
    <p:sldId id="472" r:id="rId6"/>
    <p:sldId id="484" r:id="rId7"/>
    <p:sldId id="544" r:id="rId8"/>
    <p:sldId id="545" r:id="rId9"/>
    <p:sldId id="568" r:id="rId10"/>
    <p:sldId id="571" r:id="rId11"/>
    <p:sldId id="569" r:id="rId12"/>
    <p:sldId id="563" r:id="rId13"/>
    <p:sldId id="572" r:id="rId14"/>
    <p:sldId id="564" r:id="rId15"/>
  </p:sldIdLst>
  <p:sldSz cx="9144000" cy="6858000" type="letter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30" d="100"/>
          <a:sy n="130" d="100"/>
        </p:scale>
        <p:origin x="-1696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6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11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0F3-77BD-44B4-B6F1-8888CC47363F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8AA1D-421B-4E02-8D1E-08DD522B3148}" type="slidenum">
              <a:rPr lang="en-US"/>
              <a:pPr/>
              <a:t>6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7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8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9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10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245" y="6553200"/>
            <a:ext cx="9341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digraphs.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245" y="6553200"/>
            <a:ext cx="9341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digraphs.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245" y="6553200"/>
            <a:ext cx="9341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digraphs.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245" y="6553200"/>
            <a:ext cx="9341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digraphs.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245" y="6553200"/>
            <a:ext cx="9341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digraphs.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245" y="6553200"/>
            <a:ext cx="9341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digraphs.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15,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245" y="6553200"/>
            <a:ext cx="9341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digraphs.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61183" y="2169855"/>
            <a:ext cx="8897037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solidFill>
                  <a:schemeClr val="tx2"/>
                </a:solidFill>
                <a:cs typeface="Arial" charset="0"/>
              </a:rPr>
              <a:t>Directed </a:t>
            </a:r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Graphs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(Digraphs)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358026" y="6553200"/>
            <a:ext cx="7859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digraphs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0332" y="6583363"/>
            <a:ext cx="806518" cy="24622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digraphs.</a:t>
            </a:r>
            <a:fld id="{BE7A7230-D7FA-4A89-AC00-9EF47009DD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Matrix representation</a:t>
            </a:r>
            <a:endParaRPr lang="en-US" sz="4800" dirty="0"/>
          </a:p>
        </p:txBody>
      </p:sp>
      <p:grpSp>
        <p:nvGrpSpPr>
          <p:cNvPr id="3" name="Group 2"/>
          <p:cNvGrpSpPr/>
          <p:nvPr/>
        </p:nvGrpSpPr>
        <p:grpSpPr>
          <a:xfrm>
            <a:off x="609600" y="2057400"/>
            <a:ext cx="3263900" cy="2235200"/>
            <a:chOff x="2895600" y="2154238"/>
            <a:chExt cx="3263900" cy="2235200"/>
          </a:xfrm>
        </p:grpSpPr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 rot="5400000">
              <a:off x="5930900" y="2306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 rot="5400000">
              <a:off x="5848350" y="3830638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 rot="5400000">
              <a:off x="2908300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 rot="5400000">
              <a:off x="2895600" y="2154238"/>
              <a:ext cx="228600" cy="2286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 rot="5400000">
              <a:off x="2933700" y="4160838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 rot="5400000">
              <a:off x="4805363" y="3136901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7556" name="AutoShape 20"/>
            <p:cNvCxnSpPr>
              <a:cxnSpLocks noChangeShapeType="1"/>
              <a:stCxn id="577552" idx="6"/>
              <a:endCxn id="577554" idx="2"/>
            </p:cNvCxnSpPr>
            <p:nvPr/>
          </p:nvCxnSpPr>
          <p:spPr bwMode="auto">
            <a:xfrm>
              <a:off x="3022600" y="3500438"/>
              <a:ext cx="25400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7" name="AutoShape 21"/>
            <p:cNvCxnSpPr>
              <a:cxnSpLocks noChangeShapeType="1"/>
              <a:stCxn id="577550" idx="5"/>
              <a:endCxn id="577551" idx="2"/>
            </p:cNvCxnSpPr>
            <p:nvPr/>
          </p:nvCxnSpPr>
          <p:spPr bwMode="auto">
            <a:xfrm>
              <a:off x="5951538" y="2500313"/>
              <a:ext cx="11113" cy="1317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8" name="AutoShape 22"/>
            <p:cNvCxnSpPr>
              <a:cxnSpLocks noChangeShapeType="1"/>
              <a:stCxn id="577550" idx="4"/>
              <a:endCxn id="577555" idx="0"/>
            </p:cNvCxnSpPr>
            <p:nvPr/>
          </p:nvCxnSpPr>
          <p:spPr bwMode="auto">
            <a:xfrm flipH="1">
              <a:off x="5046663" y="2420938"/>
              <a:ext cx="871538" cy="830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59" name="AutoShape 23"/>
            <p:cNvCxnSpPr>
              <a:cxnSpLocks noChangeShapeType="1"/>
              <a:stCxn id="577555" idx="0"/>
              <a:endCxn id="577551" idx="4"/>
            </p:cNvCxnSpPr>
            <p:nvPr/>
          </p:nvCxnSpPr>
          <p:spPr bwMode="auto">
            <a:xfrm>
              <a:off x="5046663" y="3251201"/>
              <a:ext cx="788988" cy="693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0" name="AutoShape 24"/>
            <p:cNvCxnSpPr>
              <a:cxnSpLocks noChangeShapeType="1"/>
              <a:stCxn id="577555" idx="4"/>
              <a:endCxn id="577554" idx="1"/>
            </p:cNvCxnSpPr>
            <p:nvPr/>
          </p:nvCxnSpPr>
          <p:spPr bwMode="auto">
            <a:xfrm flipH="1">
              <a:off x="3140075" y="3251201"/>
              <a:ext cx="1652588" cy="942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1" name="AutoShape 25"/>
            <p:cNvCxnSpPr>
              <a:cxnSpLocks noChangeShapeType="1"/>
              <a:stCxn id="577555" idx="4"/>
              <a:endCxn id="577553" idx="0"/>
            </p:cNvCxnSpPr>
            <p:nvPr/>
          </p:nvCxnSpPr>
          <p:spPr bwMode="auto">
            <a:xfrm rot="10800000">
              <a:off x="3124201" y="2268539"/>
              <a:ext cx="1681163" cy="982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8" name="AutoShape 32"/>
            <p:cNvCxnSpPr>
              <a:cxnSpLocks noChangeShapeType="1"/>
              <a:stCxn id="577552" idx="1"/>
              <a:endCxn id="577555" idx="4"/>
            </p:cNvCxnSpPr>
            <p:nvPr/>
          </p:nvCxnSpPr>
          <p:spPr bwMode="auto">
            <a:xfrm flipV="1">
              <a:off x="3114675" y="3251201"/>
              <a:ext cx="1677988" cy="41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577569" name="AutoShape 33"/>
            <p:cNvCxnSpPr>
              <a:cxnSpLocks noChangeShapeType="1"/>
              <a:stCxn id="577553" idx="6"/>
              <a:endCxn id="577552" idx="2"/>
            </p:cNvCxnSpPr>
            <p:nvPr/>
          </p:nvCxnSpPr>
          <p:spPr bwMode="auto">
            <a:xfrm>
              <a:off x="3009900" y="2395538"/>
              <a:ext cx="12700" cy="850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08300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64261"/>
              </p:ext>
            </p:extLst>
          </p:nvPr>
        </p:nvGraphicFramePr>
        <p:xfrm>
          <a:off x="5145088" y="1295400"/>
          <a:ext cx="3556000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43" name="Equation" r:id="rId4" imgW="1854200" imgH="1828800" progId="Equation.DSMT4">
                  <p:embed/>
                </p:oleObj>
              </mc:Choice>
              <mc:Fallback>
                <p:oleObj name="Equation" r:id="rId4" imgW="185420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5088" y="1295400"/>
                        <a:ext cx="3556000" cy="350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AutoShape 24"/>
          <p:cNvCxnSpPr>
            <a:cxnSpLocks noChangeShapeType="1"/>
          </p:cNvCxnSpPr>
          <p:nvPr/>
        </p:nvCxnSpPr>
        <p:spPr bwMode="auto">
          <a:xfrm flipH="1">
            <a:off x="862012" y="3151187"/>
            <a:ext cx="1652588" cy="942975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56807363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0332" y="6583363"/>
            <a:ext cx="806518" cy="24622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digraphs.</a:t>
            </a:r>
            <a:fld id="{BE7A7230-D7FA-4A89-AC00-9EF47009DD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Matrix representation</a:t>
            </a:r>
            <a:endParaRPr lang="en-US" sz="4800" dirty="0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585793"/>
              </p:ext>
            </p:extLst>
          </p:nvPr>
        </p:nvGraphicFramePr>
        <p:xfrm>
          <a:off x="5145088" y="1295400"/>
          <a:ext cx="3557587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5" name="Equation" r:id="rId4" imgW="1854200" imgH="1828800" progId="Equation.DSMT4">
                  <p:embed/>
                </p:oleObj>
              </mc:Choice>
              <mc:Fallback>
                <p:oleObj name="Equation" r:id="rId4" imgW="185420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5088" y="1295400"/>
                        <a:ext cx="3557587" cy="350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609600" y="2057400"/>
            <a:ext cx="3263900" cy="2235200"/>
            <a:chOff x="2895600" y="2154238"/>
            <a:chExt cx="3263900" cy="2235200"/>
          </a:xfrm>
        </p:grpSpPr>
        <p:cxnSp>
          <p:nvCxnSpPr>
            <p:cNvPr id="31" name="AutoShape 20"/>
            <p:cNvCxnSpPr>
              <a:cxnSpLocks noChangeShapeType="1"/>
            </p:cNvCxnSpPr>
            <p:nvPr/>
          </p:nvCxnSpPr>
          <p:spPr bwMode="auto">
            <a:xfrm>
              <a:off x="3022600" y="3500438"/>
              <a:ext cx="25400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 rot="5400000">
              <a:off x="5930900" y="2306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auto">
            <a:xfrm rot="5400000">
              <a:off x="5848350" y="3830638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6"/>
            <p:cNvSpPr>
              <a:spLocks noChangeArrowheads="1"/>
            </p:cNvSpPr>
            <p:nvPr/>
          </p:nvSpPr>
          <p:spPr bwMode="auto">
            <a:xfrm rot="5400000">
              <a:off x="2908300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 bwMode="auto">
            <a:xfrm rot="5400000">
              <a:off x="2895600" y="2154238"/>
              <a:ext cx="228600" cy="2286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18"/>
            <p:cNvSpPr>
              <a:spLocks noChangeArrowheads="1"/>
            </p:cNvSpPr>
            <p:nvPr/>
          </p:nvSpPr>
          <p:spPr bwMode="auto">
            <a:xfrm rot="5400000">
              <a:off x="2933700" y="4160838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9"/>
            <p:cNvSpPr>
              <a:spLocks noChangeArrowheads="1"/>
            </p:cNvSpPr>
            <p:nvPr/>
          </p:nvSpPr>
          <p:spPr bwMode="auto">
            <a:xfrm rot="5400000">
              <a:off x="4805363" y="3136901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AutoShape 21"/>
            <p:cNvCxnSpPr>
              <a:cxnSpLocks noChangeShapeType="1"/>
              <a:stCxn id="25" idx="5"/>
              <a:endCxn id="26" idx="2"/>
            </p:cNvCxnSpPr>
            <p:nvPr/>
          </p:nvCxnSpPr>
          <p:spPr bwMode="auto">
            <a:xfrm>
              <a:off x="5951538" y="2500313"/>
              <a:ext cx="11113" cy="1317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33" name="AutoShape 22"/>
            <p:cNvCxnSpPr>
              <a:cxnSpLocks noChangeShapeType="1"/>
              <a:stCxn id="25" idx="4"/>
              <a:endCxn id="30" idx="0"/>
            </p:cNvCxnSpPr>
            <p:nvPr/>
          </p:nvCxnSpPr>
          <p:spPr bwMode="auto">
            <a:xfrm flipH="1">
              <a:off x="5046663" y="2420938"/>
              <a:ext cx="871538" cy="830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34" name="AutoShape 23"/>
            <p:cNvCxnSpPr>
              <a:cxnSpLocks noChangeShapeType="1"/>
              <a:stCxn id="30" idx="0"/>
              <a:endCxn id="26" idx="4"/>
            </p:cNvCxnSpPr>
            <p:nvPr/>
          </p:nvCxnSpPr>
          <p:spPr bwMode="auto">
            <a:xfrm>
              <a:off x="5046663" y="3251201"/>
              <a:ext cx="788988" cy="693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35" name="AutoShape 24"/>
            <p:cNvCxnSpPr>
              <a:cxnSpLocks noChangeShapeType="1"/>
              <a:stCxn id="30" idx="4"/>
              <a:endCxn id="29" idx="1"/>
            </p:cNvCxnSpPr>
            <p:nvPr/>
          </p:nvCxnSpPr>
          <p:spPr bwMode="auto">
            <a:xfrm flipH="1">
              <a:off x="3140075" y="3251201"/>
              <a:ext cx="1652588" cy="942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36" name="AutoShape 25"/>
            <p:cNvCxnSpPr>
              <a:cxnSpLocks noChangeShapeType="1"/>
              <a:stCxn id="30" idx="4"/>
              <a:endCxn id="28" idx="0"/>
            </p:cNvCxnSpPr>
            <p:nvPr/>
          </p:nvCxnSpPr>
          <p:spPr bwMode="auto">
            <a:xfrm rot="10800000">
              <a:off x="3124201" y="2268539"/>
              <a:ext cx="1681163" cy="982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37" name="AutoShape 32"/>
            <p:cNvCxnSpPr>
              <a:cxnSpLocks noChangeShapeType="1"/>
              <a:stCxn id="27" idx="1"/>
              <a:endCxn id="30" idx="4"/>
            </p:cNvCxnSpPr>
            <p:nvPr/>
          </p:nvCxnSpPr>
          <p:spPr bwMode="auto">
            <a:xfrm flipV="1">
              <a:off x="3114675" y="3251201"/>
              <a:ext cx="1677988" cy="41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38" name="AutoShape 33"/>
            <p:cNvCxnSpPr>
              <a:cxnSpLocks noChangeShapeType="1"/>
              <a:stCxn id="28" idx="6"/>
              <a:endCxn id="27" idx="2"/>
            </p:cNvCxnSpPr>
            <p:nvPr/>
          </p:nvCxnSpPr>
          <p:spPr bwMode="auto">
            <a:xfrm>
              <a:off x="3009900" y="2395538"/>
              <a:ext cx="12700" cy="850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41" name="Oval 45"/>
            <p:cNvSpPr>
              <a:spLocks noChangeArrowheads="1"/>
            </p:cNvSpPr>
            <p:nvPr/>
          </p:nvSpPr>
          <p:spPr bwMode="auto">
            <a:xfrm rot="5400000">
              <a:off x="2908300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2" name="AutoShape 24"/>
          <p:cNvCxnSpPr>
            <a:cxnSpLocks noChangeShapeType="1"/>
          </p:cNvCxnSpPr>
          <p:nvPr/>
        </p:nvCxnSpPr>
        <p:spPr bwMode="auto">
          <a:xfrm flipH="1">
            <a:off x="862012" y="3151187"/>
            <a:ext cx="1652588" cy="942975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AutoShape 20"/>
          <p:cNvCxnSpPr>
            <a:cxnSpLocks noChangeShapeType="1"/>
          </p:cNvCxnSpPr>
          <p:nvPr/>
        </p:nvCxnSpPr>
        <p:spPr bwMode="auto">
          <a:xfrm>
            <a:off x="736600" y="3390900"/>
            <a:ext cx="25400" cy="647700"/>
          </a:xfrm>
          <a:prstGeom prst="straightConnector1">
            <a:avLst/>
          </a:prstGeom>
          <a:noFill/>
          <a:ln w="38100">
            <a:solidFill>
              <a:srgbClr val="800000"/>
            </a:solidFill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733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06753"/>
              </p:ext>
            </p:extLst>
          </p:nvPr>
        </p:nvGraphicFramePr>
        <p:xfrm>
          <a:off x="2057400" y="1033230"/>
          <a:ext cx="4800600" cy="483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53" name="Equation" r:id="rId3" imgW="1816100" imgH="1828800" progId="Equation.DSMT4">
                  <p:embed/>
                </p:oleObj>
              </mc:Choice>
              <mc:Fallback>
                <p:oleObj name="Equation" r:id="rId3" imgW="181610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1033230"/>
                        <a:ext cx="4800600" cy="483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digraphs.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439437"/>
              </p:ext>
            </p:extLst>
          </p:nvPr>
        </p:nvGraphicFramePr>
        <p:xfrm>
          <a:off x="57277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54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77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0752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digraphs.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115102"/>
              </p:ext>
            </p:extLst>
          </p:nvPr>
        </p:nvGraphicFramePr>
        <p:xfrm>
          <a:off x="57277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1" name="Equation" r:id="rId3" imgW="139700" imgH="215900" progId="Equation.DSMT4">
                  <p:embed/>
                </p:oleObj>
              </mc:Choice>
              <mc:Fallback>
                <p:oleObj name="Equation" r:id="rId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77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89401"/>
              </p:ext>
            </p:extLst>
          </p:nvPr>
        </p:nvGraphicFramePr>
        <p:xfrm>
          <a:off x="2039938" y="1023938"/>
          <a:ext cx="4916487" cy="4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2" name="Equation" r:id="rId5" imgW="1828800" imgH="1803400" progId="Equation.3">
                  <p:embed/>
                </p:oleObj>
              </mc:Choice>
              <mc:Fallback>
                <p:oleObj name="Equation" r:id="rId5" imgW="1828800" imgH="180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9938" y="1023938"/>
                        <a:ext cx="4916487" cy="484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445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digraphs.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866471"/>
              </p:ext>
            </p:extLst>
          </p:nvPr>
        </p:nvGraphicFramePr>
        <p:xfrm>
          <a:off x="57277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65" name="Equation" r:id="rId3" imgW="139700" imgH="215900" progId="Equation.DSMT4">
                  <p:embed/>
                </p:oleObj>
              </mc:Choice>
              <mc:Fallback>
                <p:oleObj name="Equation" r:id="rId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77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677547"/>
              </p:ext>
            </p:extLst>
          </p:nvPr>
        </p:nvGraphicFramePr>
        <p:xfrm>
          <a:off x="2057400" y="1066800"/>
          <a:ext cx="4869471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66" name="Equation" r:id="rId5" imgW="1828800" imgH="1803400" progId="Equation.3">
                  <p:embed/>
                </p:oleObj>
              </mc:Choice>
              <mc:Fallback>
                <p:oleObj name="Equation" r:id="rId5" imgW="1828800" imgH="180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1066800"/>
                        <a:ext cx="4869471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84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Person’s Graph</a:t>
            </a:r>
          </a:p>
        </p:txBody>
      </p:sp>
      <p:sp>
        <p:nvSpPr>
          <p:cNvPr id="543747" name="Line 3"/>
          <p:cNvSpPr>
            <a:spLocks noChangeShapeType="1"/>
          </p:cNvSpPr>
          <p:nvPr/>
        </p:nvSpPr>
        <p:spPr bwMode="auto">
          <a:xfrm>
            <a:off x="2438400" y="19050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8" name="Line 4"/>
          <p:cNvSpPr>
            <a:spLocks noChangeShapeType="1"/>
          </p:cNvSpPr>
          <p:nvPr/>
        </p:nvSpPr>
        <p:spPr bwMode="auto">
          <a:xfrm>
            <a:off x="1752600" y="5029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4175125" y="4997450"/>
            <a:ext cx="45717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x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1822450" y="2940050"/>
            <a:ext cx="42511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</a:t>
            </a:r>
          </a:p>
        </p:txBody>
      </p:sp>
      <p:sp>
        <p:nvSpPr>
          <p:cNvPr id="543751" name="Freeform 7"/>
          <p:cNvSpPr>
            <a:spLocks/>
          </p:cNvSpPr>
          <p:nvPr/>
        </p:nvSpPr>
        <p:spPr bwMode="auto">
          <a:xfrm>
            <a:off x="2413000" y="2514600"/>
            <a:ext cx="4292600" cy="1981200"/>
          </a:xfrm>
          <a:custGeom>
            <a:avLst/>
            <a:gdLst/>
            <a:ahLst/>
            <a:cxnLst>
              <a:cxn ang="0">
                <a:pos x="16" y="1232"/>
              </a:cxn>
              <a:cxn ang="0">
                <a:pos x="64" y="1136"/>
              </a:cxn>
              <a:cxn ang="0">
                <a:pos x="400" y="656"/>
              </a:cxn>
              <a:cxn ang="0">
                <a:pos x="928" y="992"/>
              </a:cxn>
              <a:cxn ang="0">
                <a:pos x="1504" y="656"/>
              </a:cxn>
              <a:cxn ang="0">
                <a:pos x="2032" y="944"/>
              </a:cxn>
              <a:cxn ang="0">
                <a:pos x="2752" y="32"/>
              </a:cxn>
              <a:cxn ang="0">
                <a:pos x="3040" y="752"/>
              </a:cxn>
            </a:cxnLst>
            <a:rect l="0" t="0" r="r" b="b"/>
            <a:pathLst>
              <a:path w="3040" h="1232">
                <a:moveTo>
                  <a:pt x="16" y="1232"/>
                </a:moveTo>
                <a:cubicBezTo>
                  <a:pt x="8" y="1232"/>
                  <a:pt x="0" y="1232"/>
                  <a:pt x="64" y="1136"/>
                </a:cubicBezTo>
                <a:cubicBezTo>
                  <a:pt x="128" y="1040"/>
                  <a:pt x="256" y="680"/>
                  <a:pt x="400" y="656"/>
                </a:cubicBezTo>
                <a:cubicBezTo>
                  <a:pt x="544" y="632"/>
                  <a:pt x="744" y="992"/>
                  <a:pt x="928" y="992"/>
                </a:cubicBezTo>
                <a:cubicBezTo>
                  <a:pt x="1112" y="992"/>
                  <a:pt x="1320" y="664"/>
                  <a:pt x="1504" y="656"/>
                </a:cubicBezTo>
                <a:cubicBezTo>
                  <a:pt x="1688" y="648"/>
                  <a:pt x="1824" y="1048"/>
                  <a:pt x="2032" y="944"/>
                </a:cubicBezTo>
                <a:cubicBezTo>
                  <a:pt x="2240" y="840"/>
                  <a:pt x="2584" y="64"/>
                  <a:pt x="2752" y="32"/>
                </a:cubicBezTo>
                <a:cubicBezTo>
                  <a:pt x="2920" y="0"/>
                  <a:pt x="2980" y="376"/>
                  <a:pt x="3040" y="75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3794125" y="2482850"/>
            <a:ext cx="177965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 = f(x)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337488" y="6553200"/>
            <a:ext cx="8065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digraphs.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Computer Scientist’s Graph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337488" y="6553200"/>
            <a:ext cx="8065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digraphs.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7488" y="6553200"/>
            <a:ext cx="806518" cy="246221"/>
          </a:xfrm>
        </p:spPr>
        <p:txBody>
          <a:bodyPr/>
          <a:lstStyle/>
          <a:p>
            <a:r>
              <a:rPr lang="en-US" dirty="0" smtClean="0"/>
              <a:t>digraphs.</a:t>
            </a:r>
            <a:fld id="{B5B77044-B6D2-4171-A09C-C512413DA1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smtClean="0"/>
              <a:t>Digraphs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3962400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sz="5400" dirty="0"/>
              <a:t>, of vertices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⊆</a:t>
            </a:r>
            <a:r>
              <a:rPr lang="en-US" sz="5400" dirty="0" smtClean="0"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×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5400" dirty="0" smtClean="0"/>
              <a:t>  of </a:t>
            </a:r>
            <a:r>
              <a:rPr lang="en-US" sz="5400" dirty="0"/>
              <a:t>directed </a:t>
            </a:r>
            <a:r>
              <a:rPr lang="en-US" sz="5400" dirty="0" smtClean="0"/>
              <a:t>edges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v,w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 E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263900" y="3276600"/>
          <a:ext cx="9144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276600"/>
                        <a:ext cx="914400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493476" y="5410200"/>
            <a:ext cx="3197056" cy="838200"/>
            <a:chOff x="4493476" y="5410200"/>
            <a:chExt cx="3197056" cy="838200"/>
          </a:xfrm>
        </p:grpSpPr>
        <p:grpSp>
          <p:nvGrpSpPr>
            <p:cNvPr id="399373" name="Group 13"/>
            <p:cNvGrpSpPr>
              <a:grpSpLocks/>
            </p:cNvGrpSpPr>
            <p:nvPr/>
          </p:nvGrpSpPr>
          <p:grpSpPr bwMode="auto">
            <a:xfrm>
              <a:off x="4950676" y="5692914"/>
              <a:ext cx="2133600" cy="304800"/>
              <a:chOff x="3792" y="3456"/>
              <a:chExt cx="1344" cy="192"/>
            </a:xfrm>
          </p:grpSpPr>
          <p:sp>
            <p:nvSpPr>
              <p:cNvPr id="399369" name="Oval 9"/>
              <p:cNvSpPr>
                <a:spLocks noChangeArrowheads="1"/>
              </p:cNvSpPr>
              <p:nvPr/>
            </p:nvSpPr>
            <p:spPr bwMode="auto">
              <a:xfrm>
                <a:off x="3792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399370" name="Oval 10"/>
              <p:cNvSpPr>
                <a:spLocks noChangeArrowheads="1"/>
              </p:cNvSpPr>
              <p:nvPr/>
            </p:nvSpPr>
            <p:spPr bwMode="auto">
              <a:xfrm>
                <a:off x="4944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cxnSp>
            <p:nvCxnSpPr>
              <p:cNvPr id="399371" name="AutoShape 11"/>
              <p:cNvCxnSpPr>
                <a:cxnSpLocks noChangeShapeType="1"/>
                <a:stCxn id="399369" idx="6"/>
                <a:endCxn id="399370" idx="2"/>
              </p:cNvCxnSpPr>
              <p:nvPr/>
            </p:nvCxnSpPr>
            <p:spPr bwMode="auto">
              <a:xfrm>
                <a:off x="3984" y="3552"/>
                <a:ext cx="96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4493476" y="5410200"/>
              <a:ext cx="484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v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276" y="5417403"/>
              <a:ext cx="606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4486870"/>
            <a:ext cx="486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notation: 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v</a:t>
            </a:r>
            <a:r>
              <a:rPr lang="en-US" sz="5400" b="1" kern="0" dirty="0" err="1" smtClean="0">
                <a:solidFill>
                  <a:srgbClr val="E2E2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w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and Graphs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45901" y="1371600"/>
            <a:ext cx="2246861" cy="2527827"/>
            <a:chOff x="3345901" y="1371600"/>
            <a:chExt cx="2246861" cy="2527827"/>
          </a:xfrm>
        </p:grpSpPr>
        <p:sp>
          <p:nvSpPr>
            <p:cNvPr id="545797" name="Oval 5"/>
            <p:cNvSpPr>
              <a:spLocks noChangeArrowheads="1"/>
            </p:cNvSpPr>
            <p:nvPr/>
          </p:nvSpPr>
          <p:spPr bwMode="auto">
            <a:xfrm>
              <a:off x="3710269" y="1930429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8" name="Oval 6"/>
            <p:cNvSpPr>
              <a:spLocks noChangeArrowheads="1"/>
            </p:cNvSpPr>
            <p:nvPr/>
          </p:nvSpPr>
          <p:spPr bwMode="auto">
            <a:xfrm>
              <a:off x="5072782" y="2000282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9" name="Oval 7"/>
            <p:cNvSpPr>
              <a:spLocks noChangeArrowheads="1"/>
            </p:cNvSpPr>
            <p:nvPr/>
          </p:nvSpPr>
          <p:spPr bwMode="auto">
            <a:xfrm>
              <a:off x="4939312" y="3467208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5800" name="AutoShape 8"/>
            <p:cNvCxnSpPr>
              <a:cxnSpLocks noChangeShapeType="1"/>
              <a:stCxn id="545797" idx="6"/>
              <a:endCxn id="545798" idx="2"/>
            </p:cNvCxnSpPr>
            <p:nvPr/>
          </p:nvCxnSpPr>
          <p:spPr bwMode="auto">
            <a:xfrm>
              <a:off x="3910475" y="2035210"/>
              <a:ext cx="1162307" cy="698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1" name="AutoShape 9"/>
            <p:cNvCxnSpPr>
              <a:cxnSpLocks noChangeShapeType="1"/>
              <a:stCxn id="545797" idx="5"/>
              <a:endCxn id="545799" idx="0"/>
            </p:cNvCxnSpPr>
            <p:nvPr/>
          </p:nvCxnSpPr>
          <p:spPr bwMode="auto">
            <a:xfrm rot="16200000" flipH="1">
              <a:off x="3781332" y="2209124"/>
              <a:ext cx="1357907" cy="11582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2" name="AutoShape 10"/>
            <p:cNvCxnSpPr>
              <a:cxnSpLocks noChangeShapeType="1"/>
              <a:stCxn id="545799" idx="0"/>
              <a:endCxn id="545798" idx="4"/>
            </p:cNvCxnSpPr>
            <p:nvPr/>
          </p:nvCxnSpPr>
          <p:spPr bwMode="auto">
            <a:xfrm rot="5400000" flipH="1" flipV="1">
              <a:off x="4477468" y="2771791"/>
              <a:ext cx="1257365" cy="1334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45803" name="Text Box 11"/>
            <p:cNvSpPr txBox="1">
              <a:spLocks noChangeArrowheads="1"/>
            </p:cNvSpPr>
            <p:nvPr/>
          </p:nvSpPr>
          <p:spPr bwMode="auto">
            <a:xfrm>
              <a:off x="3345901" y="1371600"/>
              <a:ext cx="38789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5206253" y="3257647"/>
              <a:ext cx="38650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c</a:t>
              </a:r>
            </a:p>
          </p:txBody>
        </p:sp>
        <p:sp>
          <p:nvSpPr>
            <p:cNvPr id="545805" name="Text Box 13"/>
            <p:cNvSpPr txBox="1">
              <a:spLocks noChangeArrowheads="1"/>
            </p:cNvSpPr>
            <p:nvPr/>
          </p:nvSpPr>
          <p:spPr bwMode="auto">
            <a:xfrm>
              <a:off x="5149675" y="1415620"/>
              <a:ext cx="41292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sp>
          <p:nvSpPr>
            <p:cNvPr id="545806" name="Oval 14"/>
            <p:cNvSpPr>
              <a:spLocks noChangeArrowheads="1"/>
            </p:cNvSpPr>
            <p:nvPr/>
          </p:nvSpPr>
          <p:spPr bwMode="auto">
            <a:xfrm>
              <a:off x="3804810" y="3124200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7" name="Text Box 15"/>
            <p:cNvSpPr txBox="1">
              <a:spLocks noChangeArrowheads="1"/>
            </p:cNvSpPr>
            <p:nvPr/>
          </p:nvSpPr>
          <p:spPr bwMode="auto">
            <a:xfrm>
              <a:off x="3398465" y="2895600"/>
              <a:ext cx="41153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d</a:t>
              </a:r>
            </a:p>
          </p:txBody>
        </p:sp>
      </p:grp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1104900" y="4114800"/>
            <a:ext cx="6781800" cy="149579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0000CC"/>
                </a:solidFill>
              </a:rPr>
              <a:t>V</a:t>
            </a:r>
            <a:r>
              <a:rPr lang="en-US" sz="4800" dirty="0" smtClean="0"/>
              <a:t>=  {</a:t>
            </a:r>
            <a:r>
              <a:rPr lang="en-US" sz="4800" dirty="0" err="1">
                <a:solidFill>
                  <a:srgbClr val="0000CC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b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c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d</a:t>
            </a:r>
            <a:r>
              <a:rPr lang="en-US" sz="4800" dirty="0"/>
              <a:t>}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</a:p>
          <a:p>
            <a:pPr marL="742950" indent="-285750"/>
            <a:r>
              <a:rPr lang="en-US" sz="4800" dirty="0">
                <a:solidFill>
                  <a:srgbClr val="0000CC"/>
                </a:solidFill>
              </a:rPr>
              <a:t>E</a:t>
            </a:r>
            <a:r>
              <a:rPr lang="en-US" sz="4800" dirty="0"/>
              <a:t> = {(</a:t>
            </a:r>
            <a:r>
              <a:rPr lang="en-US" sz="4800" dirty="0" err="1">
                <a:solidFill>
                  <a:srgbClr val="0000CC"/>
                </a:solidFill>
              </a:rPr>
              <a:t>a,b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a,c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c,b</a:t>
            </a:r>
            <a:r>
              <a:rPr lang="en-US" sz="4800" dirty="0"/>
              <a:t>)}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7488" y="6553200"/>
            <a:ext cx="806518" cy="246221"/>
          </a:xfrm>
        </p:spPr>
        <p:txBody>
          <a:bodyPr/>
          <a:lstStyle/>
          <a:p>
            <a:r>
              <a:rPr lang="en-US" dirty="0" smtClean="0"/>
              <a:t>digraphs.</a:t>
            </a:r>
            <a:fld id="{B5B77044-B6D2-4171-A09C-C512413DA1D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315200" cy="3505200"/>
          </a:xfrm>
        </p:spPr>
        <p:txBody>
          <a:bodyPr/>
          <a:lstStyle/>
          <a:p>
            <a:pPr indent="0">
              <a:buFontTx/>
              <a:buNone/>
            </a:pPr>
            <a:r>
              <a:rPr lang="en-US" sz="5400" dirty="0"/>
              <a:t>Formally, </a:t>
            </a:r>
            <a:r>
              <a:rPr lang="en-US" sz="5400" dirty="0" smtClean="0"/>
              <a:t>a digraph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 is</a:t>
            </a:r>
            <a:r>
              <a:rPr lang="en-US" sz="5400" i="1" dirty="0" smtClean="0"/>
              <a:t> the same</a:t>
            </a:r>
            <a:r>
              <a:rPr lang="en-US" sz="5400" dirty="0" smtClean="0"/>
              <a:t> as a binary relation </a:t>
            </a:r>
            <a:r>
              <a:rPr lang="en-US" sz="5400" dirty="0"/>
              <a:t>on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7488" y="6553200"/>
            <a:ext cx="806518" cy="246221"/>
          </a:xfrm>
        </p:spPr>
        <p:txBody>
          <a:bodyPr/>
          <a:lstStyle/>
          <a:p>
            <a:r>
              <a:rPr lang="en-US" dirty="0" smtClean="0"/>
              <a:t>digraphs.</a:t>
            </a:r>
            <a:fld id="{B5B77044-B6D2-4171-A09C-C512413DA1D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828800" y="4267200"/>
            <a:ext cx="533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 </a:t>
            </a:r>
            <a:r>
              <a:rPr lang="en-US" sz="4400" dirty="0" smtClean="0"/>
              <a:t>edges</a:t>
            </a:r>
          </a:p>
          <a:p>
            <a:endParaRPr lang="en-US" sz="4400" dirty="0" smtClean="0"/>
          </a:p>
          <a:p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2"/>
                </a:solidFill>
              </a:rPr>
              <a:t>not</a:t>
            </a:r>
            <a:r>
              <a:rPr lang="en-US" sz="4400" dirty="0" smtClean="0">
                <a:solidFill>
                  <a:srgbClr val="000000"/>
                </a:solidFill>
              </a:rPr>
              <a:t> the 6 </a:t>
            </a:r>
            <a:r>
              <a:rPr lang="en-US" sz="4400" dirty="0" smtClean="0">
                <a:solidFill>
                  <a:srgbClr val="CC0000"/>
                </a:solidFill>
              </a:rPr>
              <a:t>vertices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0332" y="6583363"/>
            <a:ext cx="806518" cy="24622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digraphs.</a:t>
            </a:r>
            <a:fld id="{BE7A7230-D7FA-4A89-AC00-9EF47009DD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086600" cy="10048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Walk</a:t>
            </a:r>
            <a:r>
              <a:rPr lang="en-US" sz="4400" dirty="0" smtClean="0"/>
              <a:t>:</a:t>
            </a:r>
            <a:r>
              <a:rPr lang="en-US" sz="3600" dirty="0" smtClean="0"/>
              <a:t> follow successive edges</a:t>
            </a:r>
            <a:endParaRPr lang="en-US" sz="3600" dirty="0"/>
          </a:p>
        </p:txBody>
      </p:sp>
      <p:sp>
        <p:nvSpPr>
          <p:cNvPr id="577575" name="Oval 39"/>
          <p:cNvSpPr>
            <a:spLocks noChangeArrowheads="1"/>
          </p:cNvSpPr>
          <p:nvPr/>
        </p:nvSpPr>
        <p:spPr bwMode="auto">
          <a:xfrm rot="5400000">
            <a:off x="2743200" y="52578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895600" y="2154238"/>
            <a:ext cx="3263900" cy="2235200"/>
            <a:chOff x="2957513" y="2154238"/>
            <a:chExt cx="3263900" cy="2235200"/>
          </a:xfrm>
        </p:grpSpPr>
        <p:cxnSp>
          <p:nvCxnSpPr>
            <p:cNvPr id="577561" name="AutoShape 25"/>
            <p:cNvCxnSpPr>
              <a:cxnSpLocks noChangeShapeType="1"/>
            </p:cNvCxnSpPr>
            <p:nvPr/>
          </p:nvCxnSpPr>
          <p:spPr bwMode="auto">
            <a:xfrm rot="10800000">
              <a:off x="3186113" y="2286000"/>
              <a:ext cx="1681163" cy="982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 rot="5400000">
              <a:off x="5992813" y="2306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 rot="5400000">
              <a:off x="5910263" y="3830638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 rot="5400000">
              <a:off x="2957513" y="2154238"/>
              <a:ext cx="228600" cy="2286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 rot="5400000">
              <a:off x="2995613" y="4160838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 rot="5400000">
              <a:off x="4867276" y="3136901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7556" name="AutoShape 20"/>
            <p:cNvCxnSpPr>
              <a:cxnSpLocks noChangeShapeType="1"/>
              <a:stCxn id="577552" idx="6"/>
              <a:endCxn id="577554" idx="2"/>
            </p:cNvCxnSpPr>
            <p:nvPr/>
          </p:nvCxnSpPr>
          <p:spPr bwMode="auto">
            <a:xfrm>
              <a:off x="3084513" y="3500438"/>
              <a:ext cx="25400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7" name="AutoShape 21"/>
            <p:cNvCxnSpPr>
              <a:cxnSpLocks noChangeShapeType="1"/>
              <a:stCxn id="577550" idx="5"/>
              <a:endCxn id="577551" idx="2"/>
            </p:cNvCxnSpPr>
            <p:nvPr/>
          </p:nvCxnSpPr>
          <p:spPr bwMode="auto">
            <a:xfrm>
              <a:off x="6013451" y="2500313"/>
              <a:ext cx="11113" cy="1317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8" name="AutoShape 22"/>
            <p:cNvCxnSpPr>
              <a:cxnSpLocks noChangeShapeType="1"/>
              <a:stCxn id="577550" idx="4"/>
              <a:endCxn id="577555" idx="0"/>
            </p:cNvCxnSpPr>
            <p:nvPr/>
          </p:nvCxnSpPr>
          <p:spPr bwMode="auto">
            <a:xfrm flipH="1">
              <a:off x="5108576" y="2420938"/>
              <a:ext cx="871538" cy="830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59" name="AutoShape 23"/>
            <p:cNvCxnSpPr>
              <a:cxnSpLocks noChangeShapeType="1"/>
              <a:stCxn id="577555" idx="0"/>
              <a:endCxn id="577551" idx="4"/>
            </p:cNvCxnSpPr>
            <p:nvPr/>
          </p:nvCxnSpPr>
          <p:spPr bwMode="auto">
            <a:xfrm>
              <a:off x="5108576" y="3251201"/>
              <a:ext cx="788988" cy="693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0" name="AutoShape 24"/>
            <p:cNvCxnSpPr>
              <a:cxnSpLocks noChangeShapeType="1"/>
              <a:stCxn id="577555" idx="4"/>
              <a:endCxn id="577554" idx="1"/>
            </p:cNvCxnSpPr>
            <p:nvPr/>
          </p:nvCxnSpPr>
          <p:spPr bwMode="auto">
            <a:xfrm flipH="1">
              <a:off x="3201988" y="3251201"/>
              <a:ext cx="1652588" cy="942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8" name="AutoShape 32"/>
            <p:cNvCxnSpPr>
              <a:cxnSpLocks noChangeShapeType="1"/>
              <a:stCxn id="577552" idx="1"/>
              <a:endCxn id="577555" idx="4"/>
            </p:cNvCxnSpPr>
            <p:nvPr/>
          </p:nvCxnSpPr>
          <p:spPr bwMode="auto">
            <a:xfrm flipV="1">
              <a:off x="3176588" y="3251201"/>
              <a:ext cx="1677988" cy="41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577569" name="AutoShape 33"/>
            <p:cNvCxnSpPr>
              <a:cxnSpLocks noChangeShapeType="1"/>
              <a:stCxn id="577553" idx="6"/>
              <a:endCxn id="577552" idx="2"/>
            </p:cNvCxnSpPr>
            <p:nvPr/>
          </p:nvCxnSpPr>
          <p:spPr bwMode="auto">
            <a:xfrm>
              <a:off x="3071813" y="2395538"/>
              <a:ext cx="12700" cy="850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AutoShape 23"/>
          <p:cNvCxnSpPr>
            <a:cxnSpLocks noChangeShapeType="1"/>
            <a:endCxn id="577551" idx="4"/>
          </p:cNvCxnSpPr>
          <p:nvPr/>
        </p:nvCxnSpPr>
        <p:spPr bwMode="auto">
          <a:xfrm>
            <a:off x="5048250" y="3230563"/>
            <a:ext cx="800100" cy="7143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5" name="AutoShape 24"/>
          <p:cNvCxnSpPr>
            <a:cxnSpLocks noChangeShapeType="1"/>
          </p:cNvCxnSpPr>
          <p:nvPr/>
        </p:nvCxnSpPr>
        <p:spPr bwMode="auto">
          <a:xfrm flipH="1">
            <a:off x="3154362" y="3230563"/>
            <a:ext cx="1652588" cy="9429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sp>
        <p:nvSpPr>
          <p:cNvPr id="54" name="Oval 19"/>
          <p:cNvSpPr>
            <a:spLocks noChangeArrowheads="1"/>
          </p:cNvSpPr>
          <p:nvPr/>
        </p:nvSpPr>
        <p:spPr bwMode="auto">
          <a:xfrm rot="5400000">
            <a:off x="34290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4114800" y="52578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48006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6172200" y="52578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2" name="Straight Arrow Connector 61"/>
          <p:cNvCxnSpPr>
            <a:stCxn id="577575" idx="0"/>
            <a:endCxn id="54" idx="4"/>
          </p:cNvCxnSpPr>
          <p:nvPr/>
        </p:nvCxnSpPr>
        <p:spPr bwMode="auto">
          <a:xfrm>
            <a:off x="29718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3" name="Straight Arrow Connector 62"/>
          <p:cNvCxnSpPr>
            <a:stCxn id="54" idx="0"/>
            <a:endCxn id="57" idx="4"/>
          </p:cNvCxnSpPr>
          <p:nvPr/>
        </p:nvCxnSpPr>
        <p:spPr bwMode="auto">
          <a:xfrm>
            <a:off x="3657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4343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5029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57150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8" name="AutoShape 23"/>
          <p:cNvCxnSpPr>
            <a:cxnSpLocks noChangeShapeType="1"/>
          </p:cNvCxnSpPr>
          <p:nvPr/>
        </p:nvCxnSpPr>
        <p:spPr bwMode="auto">
          <a:xfrm>
            <a:off x="5029200" y="3276600"/>
            <a:ext cx="800100" cy="7143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577539" grpId="0" build="p"/>
      <p:bldP spid="577575" grpId="0" animBg="1"/>
      <p:bldP spid="54" grpId="0" animBg="1"/>
      <p:bldP spid="57" grpId="0" animBg="1"/>
      <p:bldP spid="58" grpId="1" animBg="1"/>
      <p:bldP spid="59" grpId="0" animBg="1"/>
      <p:bldP spid="6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0332" y="6583363"/>
            <a:ext cx="806518" cy="24622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digraphs.</a:t>
            </a:r>
            <a:fld id="{BE7A7230-D7FA-4A89-AC00-9EF47009DD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838200"/>
            <a:ext cx="5943600" cy="15382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Path</a:t>
            </a:r>
            <a:r>
              <a:rPr lang="en-US" sz="4400" dirty="0" smtClean="0"/>
              <a:t>:</a:t>
            </a:r>
            <a:r>
              <a:rPr lang="en-US" sz="3600" dirty="0" smtClean="0"/>
              <a:t> walk thru vertices</a:t>
            </a:r>
          </a:p>
          <a:p>
            <a:pPr>
              <a:buFontTx/>
              <a:buNone/>
            </a:pPr>
            <a:r>
              <a:rPr lang="en-US" sz="3600" dirty="0" smtClean="0"/>
              <a:t>     without repeat vertex</a:t>
            </a:r>
            <a:endParaRPr lang="en-US" sz="3600" dirty="0"/>
          </a:p>
        </p:txBody>
      </p:sp>
      <p:sp>
        <p:nvSpPr>
          <p:cNvPr id="577550" name="Oval 14"/>
          <p:cNvSpPr>
            <a:spLocks noChangeArrowheads="1"/>
          </p:cNvSpPr>
          <p:nvPr/>
        </p:nvSpPr>
        <p:spPr bwMode="auto">
          <a:xfrm rot="5400000">
            <a:off x="5930900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77551" name="Oval 15"/>
          <p:cNvSpPr>
            <a:spLocks noChangeArrowheads="1"/>
          </p:cNvSpPr>
          <p:nvPr/>
        </p:nvSpPr>
        <p:spPr bwMode="auto">
          <a:xfrm rot="5400000">
            <a:off x="5848350" y="383063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2" name="Oval 16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3" name="Oval 17"/>
          <p:cNvSpPr>
            <a:spLocks noChangeArrowheads="1"/>
          </p:cNvSpPr>
          <p:nvPr/>
        </p:nvSpPr>
        <p:spPr bwMode="auto">
          <a:xfrm rot="5400000">
            <a:off x="2895600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4" name="Oval 18"/>
          <p:cNvSpPr>
            <a:spLocks noChangeArrowheads="1"/>
          </p:cNvSpPr>
          <p:nvPr/>
        </p:nvSpPr>
        <p:spPr bwMode="auto">
          <a:xfrm rot="5400000">
            <a:off x="2933700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5" name="Oval 19"/>
          <p:cNvSpPr>
            <a:spLocks noChangeArrowheads="1"/>
          </p:cNvSpPr>
          <p:nvPr/>
        </p:nvSpPr>
        <p:spPr bwMode="auto">
          <a:xfrm rot="5400000">
            <a:off x="4805363" y="3136901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7556" name="AutoShape 20"/>
          <p:cNvCxnSpPr>
            <a:cxnSpLocks noChangeShapeType="1"/>
            <a:stCxn id="577552" idx="6"/>
            <a:endCxn id="577554" idx="2"/>
          </p:cNvCxnSpPr>
          <p:nvPr/>
        </p:nvCxnSpPr>
        <p:spPr bwMode="auto">
          <a:xfrm>
            <a:off x="3022600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7" name="AutoShape 21"/>
          <p:cNvCxnSpPr>
            <a:cxnSpLocks noChangeShapeType="1"/>
            <a:stCxn id="577550" idx="5"/>
            <a:endCxn id="577551" idx="2"/>
          </p:cNvCxnSpPr>
          <p:nvPr/>
        </p:nvCxnSpPr>
        <p:spPr bwMode="auto">
          <a:xfrm>
            <a:off x="5951538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8" name="AutoShape 22"/>
          <p:cNvCxnSpPr>
            <a:cxnSpLocks noChangeShapeType="1"/>
            <a:stCxn id="577550" idx="4"/>
            <a:endCxn id="577555" idx="0"/>
          </p:cNvCxnSpPr>
          <p:nvPr/>
        </p:nvCxnSpPr>
        <p:spPr bwMode="auto">
          <a:xfrm flipH="1">
            <a:off x="5046663" y="2420938"/>
            <a:ext cx="871538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59" name="AutoShape 23"/>
          <p:cNvCxnSpPr>
            <a:cxnSpLocks noChangeShapeType="1"/>
            <a:stCxn id="577555" idx="0"/>
            <a:endCxn id="577551" idx="4"/>
          </p:cNvCxnSpPr>
          <p:nvPr/>
        </p:nvCxnSpPr>
        <p:spPr bwMode="auto">
          <a:xfrm>
            <a:off x="5046663" y="3251201"/>
            <a:ext cx="788988" cy="693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0" name="AutoShape 24"/>
          <p:cNvCxnSpPr>
            <a:cxnSpLocks noChangeShapeType="1"/>
            <a:stCxn id="577555" idx="4"/>
            <a:endCxn id="577554" idx="1"/>
          </p:cNvCxnSpPr>
          <p:nvPr/>
        </p:nvCxnSpPr>
        <p:spPr bwMode="auto">
          <a:xfrm flipH="1">
            <a:off x="3140075" y="3251201"/>
            <a:ext cx="1652588" cy="942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1" name="AutoShape 25"/>
          <p:cNvCxnSpPr>
            <a:cxnSpLocks noChangeShapeType="1"/>
            <a:stCxn id="577555" idx="4"/>
            <a:endCxn id="577553" idx="0"/>
          </p:cNvCxnSpPr>
          <p:nvPr/>
        </p:nvCxnSpPr>
        <p:spPr bwMode="auto">
          <a:xfrm rot="10800000">
            <a:off x="3124201" y="2268539"/>
            <a:ext cx="1681163" cy="982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8" name="AutoShape 32"/>
          <p:cNvCxnSpPr>
            <a:cxnSpLocks noChangeShapeType="1"/>
            <a:stCxn id="577552" idx="1"/>
            <a:endCxn id="577555" idx="4"/>
          </p:cNvCxnSpPr>
          <p:nvPr/>
        </p:nvCxnSpPr>
        <p:spPr bwMode="auto">
          <a:xfrm flipV="1">
            <a:off x="3114675" y="3251201"/>
            <a:ext cx="1677988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</p:cxnSp>
      <p:cxnSp>
        <p:nvCxnSpPr>
          <p:cNvPr id="577569" name="AutoShape 33"/>
          <p:cNvCxnSpPr>
            <a:cxnSpLocks noChangeShapeType="1"/>
            <a:stCxn id="577553" idx="6"/>
            <a:endCxn id="577552" idx="2"/>
          </p:cNvCxnSpPr>
          <p:nvPr/>
        </p:nvCxnSpPr>
        <p:spPr bwMode="auto">
          <a:xfrm>
            <a:off x="3009900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77581" name="Oval 45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2667000" y="52578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33528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40386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47244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2895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3581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4267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AutoShape 33"/>
          <p:cNvCxnSpPr>
            <a:cxnSpLocks noChangeShapeType="1"/>
            <a:stCxn id="577553" idx="6"/>
            <a:endCxn id="577581" idx="2"/>
          </p:cNvCxnSpPr>
          <p:nvPr/>
        </p:nvCxnSpPr>
        <p:spPr bwMode="auto">
          <a:xfrm rot="16200000" flipH="1">
            <a:off x="2578100" y="2814638"/>
            <a:ext cx="876300" cy="1270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38" name="Oval 45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Straight Arrow Connector 41"/>
          <p:cNvCxnSpPr>
            <a:stCxn id="60" idx="0"/>
            <a:endCxn id="38" idx="4"/>
          </p:cNvCxnSpPr>
          <p:nvPr/>
        </p:nvCxnSpPr>
        <p:spPr bwMode="auto">
          <a:xfrm>
            <a:off x="4953000" y="5372100"/>
            <a:ext cx="5334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438400" y="43434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en-US" sz="4400" dirty="0" smtClean="0"/>
              <a:t>edges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8400" y="5029200"/>
            <a:ext cx="1605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stuck!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  <p:bldP spid="57" grpId="0" animBg="1"/>
      <p:bldP spid="58" grpId="0" animBg="1"/>
      <p:bldP spid="59" grpId="0" animBg="1"/>
      <p:bldP spid="60" grpId="0" animBg="1"/>
      <p:bldP spid="38" grpId="0" animBg="1"/>
      <p:bldP spid="34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80332" y="6583363"/>
            <a:ext cx="806518" cy="24622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digraphs.</a:t>
            </a:r>
            <a:fld id="{BE7A7230-D7FA-4A89-AC00-9EF47009DD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Matrix representation</a:t>
            </a:r>
            <a:endParaRPr lang="en-US" sz="4800" dirty="0"/>
          </a:p>
        </p:txBody>
      </p:sp>
      <p:grpSp>
        <p:nvGrpSpPr>
          <p:cNvPr id="3" name="Group 2"/>
          <p:cNvGrpSpPr/>
          <p:nvPr/>
        </p:nvGrpSpPr>
        <p:grpSpPr>
          <a:xfrm>
            <a:off x="609600" y="2057400"/>
            <a:ext cx="3263900" cy="2235200"/>
            <a:chOff x="2895600" y="2154238"/>
            <a:chExt cx="3263900" cy="2235200"/>
          </a:xfrm>
        </p:grpSpPr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 rot="5400000">
              <a:off x="5930900" y="2306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 rot="5400000">
              <a:off x="5848350" y="3830638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 rot="5400000">
              <a:off x="2908300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 rot="5400000">
              <a:off x="2895600" y="2154238"/>
              <a:ext cx="228600" cy="2286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 rot="5400000">
              <a:off x="2933700" y="4160838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 rot="5400000">
              <a:off x="4805363" y="3136901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7556" name="AutoShape 20"/>
            <p:cNvCxnSpPr>
              <a:cxnSpLocks noChangeShapeType="1"/>
              <a:stCxn id="577552" idx="6"/>
              <a:endCxn id="577554" idx="2"/>
            </p:cNvCxnSpPr>
            <p:nvPr/>
          </p:nvCxnSpPr>
          <p:spPr bwMode="auto">
            <a:xfrm>
              <a:off x="3022600" y="3500438"/>
              <a:ext cx="25400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7" name="AutoShape 21"/>
            <p:cNvCxnSpPr>
              <a:cxnSpLocks noChangeShapeType="1"/>
              <a:stCxn id="577550" idx="5"/>
              <a:endCxn id="577551" idx="2"/>
            </p:cNvCxnSpPr>
            <p:nvPr/>
          </p:nvCxnSpPr>
          <p:spPr bwMode="auto">
            <a:xfrm>
              <a:off x="5951538" y="2500313"/>
              <a:ext cx="11113" cy="1317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8" name="AutoShape 22"/>
            <p:cNvCxnSpPr>
              <a:cxnSpLocks noChangeShapeType="1"/>
              <a:stCxn id="577550" idx="4"/>
              <a:endCxn id="577555" idx="0"/>
            </p:cNvCxnSpPr>
            <p:nvPr/>
          </p:nvCxnSpPr>
          <p:spPr bwMode="auto">
            <a:xfrm flipH="1">
              <a:off x="5046663" y="2420938"/>
              <a:ext cx="871538" cy="830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59" name="AutoShape 23"/>
            <p:cNvCxnSpPr>
              <a:cxnSpLocks noChangeShapeType="1"/>
              <a:stCxn id="577555" idx="0"/>
              <a:endCxn id="577551" idx="4"/>
            </p:cNvCxnSpPr>
            <p:nvPr/>
          </p:nvCxnSpPr>
          <p:spPr bwMode="auto">
            <a:xfrm>
              <a:off x="5046663" y="3251201"/>
              <a:ext cx="788988" cy="693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0" name="AutoShape 24"/>
            <p:cNvCxnSpPr>
              <a:cxnSpLocks noChangeShapeType="1"/>
              <a:stCxn id="577555" idx="4"/>
              <a:endCxn id="577554" idx="1"/>
            </p:cNvCxnSpPr>
            <p:nvPr/>
          </p:nvCxnSpPr>
          <p:spPr bwMode="auto">
            <a:xfrm flipH="1">
              <a:off x="3140075" y="3251201"/>
              <a:ext cx="1652588" cy="942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1" name="AutoShape 25"/>
            <p:cNvCxnSpPr>
              <a:cxnSpLocks noChangeShapeType="1"/>
              <a:stCxn id="577555" idx="4"/>
              <a:endCxn id="577553" idx="0"/>
            </p:cNvCxnSpPr>
            <p:nvPr/>
          </p:nvCxnSpPr>
          <p:spPr bwMode="auto">
            <a:xfrm rot="10800000">
              <a:off x="3124201" y="2268539"/>
              <a:ext cx="1681163" cy="982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8" name="AutoShape 32"/>
            <p:cNvCxnSpPr>
              <a:cxnSpLocks noChangeShapeType="1"/>
              <a:stCxn id="577552" idx="1"/>
              <a:endCxn id="577555" idx="4"/>
            </p:cNvCxnSpPr>
            <p:nvPr/>
          </p:nvCxnSpPr>
          <p:spPr bwMode="auto">
            <a:xfrm flipV="1">
              <a:off x="3114675" y="3251201"/>
              <a:ext cx="1677988" cy="41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577569" name="AutoShape 33"/>
            <p:cNvCxnSpPr>
              <a:cxnSpLocks noChangeShapeType="1"/>
              <a:stCxn id="577553" idx="6"/>
              <a:endCxn id="577552" idx="2"/>
            </p:cNvCxnSpPr>
            <p:nvPr/>
          </p:nvCxnSpPr>
          <p:spPr bwMode="auto">
            <a:xfrm>
              <a:off x="3009900" y="2395538"/>
              <a:ext cx="12700" cy="850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08300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334391"/>
              </p:ext>
            </p:extLst>
          </p:nvPr>
        </p:nvGraphicFramePr>
        <p:xfrm>
          <a:off x="5133975" y="1319213"/>
          <a:ext cx="3579813" cy="34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70" name="Equation" r:id="rId4" imgW="1866900" imgH="1803400" progId="Equation.3">
                  <p:embed/>
                </p:oleObj>
              </mc:Choice>
              <mc:Fallback>
                <p:oleObj name="Equation" r:id="rId4" imgW="1866900" imgH="180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3975" y="1319213"/>
                        <a:ext cx="3579813" cy="345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AutoShape 24"/>
          <p:cNvCxnSpPr>
            <a:cxnSpLocks noChangeShapeType="1"/>
          </p:cNvCxnSpPr>
          <p:nvPr/>
        </p:nvCxnSpPr>
        <p:spPr bwMode="auto">
          <a:xfrm flipH="1">
            <a:off x="862012" y="3151187"/>
            <a:ext cx="1652588" cy="942975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250869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Macintosh PowerPoint</Application>
  <PresentationFormat>Letter Paper (8.5x11 in)</PresentationFormat>
  <Paragraphs>72</Paragraphs>
  <Slides>14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Mathematics for Computer Science MIT 6.042J/18.062J</vt:lpstr>
      <vt:lpstr>Normal Person’s Graph</vt:lpstr>
      <vt:lpstr>Computer Scientist’s Graph</vt:lpstr>
      <vt:lpstr>Digraphs</vt:lpstr>
      <vt:lpstr>Relations and Graphs</vt:lpstr>
      <vt:lpstr>Digraphs</vt:lpstr>
      <vt:lpstr>Walks &amp; Paths</vt:lpstr>
      <vt:lpstr>Walks &amp; Paths</vt:lpstr>
      <vt:lpstr>Matrix representation</vt:lpstr>
      <vt:lpstr>Matrix representation</vt:lpstr>
      <vt:lpstr>Matrix representation</vt:lpstr>
      <vt:lpstr>Adjacency Matrix</vt:lpstr>
      <vt:lpstr>Adjacency Matrix</vt:lpstr>
      <vt:lpstr>Adjacency Matrix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2013-03-08T00:41:16Z</dcterms:modified>
</cp:coreProperties>
</file>