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404" r:id="rId2"/>
    <p:sldId id="442" r:id="rId3"/>
    <p:sldId id="443" r:id="rId4"/>
    <p:sldId id="444" r:id="rId5"/>
    <p:sldId id="445" r:id="rId6"/>
    <p:sldId id="447" r:id="rId7"/>
    <p:sldId id="448" r:id="rId8"/>
    <p:sldId id="449" r:id="rId9"/>
    <p:sldId id="450" r:id="rId10"/>
    <p:sldId id="451" r:id="rId11"/>
    <p:sldId id="453" r:id="rId12"/>
    <p:sldId id="452" r:id="rId13"/>
  </p:sldIdLst>
  <p:sldSz cx="9144000" cy="6858000" type="screen4x3"/>
  <p:notesSz cx="7315200" cy="9601200"/>
  <p:custDataLst>
    <p:tags r:id="rId1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D00"/>
    <a:srgbClr val="006600"/>
    <a:srgbClr val="BB0FAB"/>
    <a:srgbClr val="000099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3" autoAdjust="0"/>
    <p:restoredTop sz="94630" autoAdjust="0"/>
  </p:normalViewPr>
  <p:slideViewPr>
    <p:cSldViewPr snapToGrid="0" showGuides="1">
      <p:cViewPr varScale="1">
        <p:scale>
          <a:sx n="116" d="100"/>
          <a:sy n="116" d="100"/>
        </p:scale>
        <p:origin x="-568" y="-104"/>
      </p:cViewPr>
      <p:guideLst>
        <p:guide orient="horz" pos="2166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27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9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6650F8-0933-4105-9C22-3F40D1B8D26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DA413-0B0D-4575-BBC6-BFC87808FA77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DA413-0B0D-4575-BBC6-BFC87808FA77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AC93CF-58AB-414A-B637-2B2A66604270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2029A-1E6F-4F71-995C-CB2A5CF88C4E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71714-01CA-49AD-841C-DA9CC41985E5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27D176-40D1-4F12-B8DC-716769162FAB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EACC5C-EE4F-4DC1-AFBB-C3B14383104E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BB5F16-68DA-41D6-801F-8A8B70D2BC66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D99CAE-1688-4618-A394-F44276AB8A5B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E3EBBC-C655-44E9-AD34-D1F2F7297403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BF7FEA-A659-42EC-A266-7D0741F4E136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8437" y="6594296"/>
            <a:ext cx="1555565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8437" y="6594296"/>
            <a:ext cx="1555565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8437" y="6594296"/>
            <a:ext cx="1555565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8438" y="6594296"/>
            <a:ext cx="1555565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19764" y="6594296"/>
            <a:ext cx="162423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friends-strangers.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611938"/>
            <a:ext cx="12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February 11,</a:t>
            </a:r>
            <a:r>
              <a:rPr lang="en-US" sz="1000" baseline="0" dirty="0" smtClean="0">
                <a:latin typeface="Comic Sans MS" pitchFamily="66" charset="0"/>
              </a:rPr>
              <a:t> </a:t>
            </a:r>
            <a:r>
              <a:rPr lang="en-US" sz="1100" dirty="0" smtClean="0">
                <a:latin typeface="Comic Sans MS" pitchFamily="66" charset="0"/>
              </a:rPr>
              <a:t>2013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7" r:id="rId3"/>
    <p:sldLayoutId id="2147483658" r:id="rId4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2057400" y="381000"/>
            <a:ext cx="6316663" cy="9540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38074" y="2079252"/>
            <a:ext cx="8373935" cy="2772200"/>
          </a:xfrm>
          <a:prstGeom prst="rect">
            <a:avLst/>
          </a:prstGeom>
        </p:spPr>
        <p:txBody>
          <a:bodyPr/>
          <a:lstStyle/>
          <a:p>
            <a:r>
              <a:rPr lang="en-US" sz="8000" dirty="0" smtClean="0">
                <a:solidFill>
                  <a:schemeClr val="tx2"/>
                </a:solidFill>
                <a:latin typeface="Comic Sans MS" pitchFamily="66" charset="0"/>
              </a:rPr>
              <a:t>Another Proof by Cases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51406" y="6594296"/>
            <a:ext cx="1392598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Ramsey’s Theorem</a:t>
            </a:r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333375" y="1485900"/>
            <a:ext cx="8362950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For any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6600"/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, every </a:t>
            </a:r>
            <a:r>
              <a:rPr lang="en-US" sz="3600" i="1" dirty="0">
                <a:latin typeface="Comic Sans MS" pitchFamily="66" charset="0"/>
              </a:rPr>
              <a:t>large enough</a:t>
            </a:r>
            <a:r>
              <a:rPr lang="en-US" sz="3600" dirty="0">
                <a:latin typeface="Comic Sans MS" pitchFamily="66" charset="0"/>
              </a:rPr>
              <a:t> group of people will include either</a:t>
            </a:r>
          </a:p>
          <a:p>
            <a:pPr>
              <a:defRPr/>
            </a:pPr>
            <a:r>
              <a:rPr lang="en-US" sz="3600" dirty="0">
                <a:solidFill>
                  <a:srgbClr val="006600"/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C40025"/>
                </a:solidFill>
                <a:latin typeface="Comic Sans MS" pitchFamily="66" charset="0"/>
              </a:rPr>
              <a:t>mutual friends</a:t>
            </a:r>
            <a:r>
              <a:rPr lang="en-US" sz="3600" dirty="0">
                <a:latin typeface="Comic Sans MS" pitchFamily="66" charset="0"/>
              </a:rPr>
              <a:t>, or</a:t>
            </a:r>
          </a:p>
          <a:p>
            <a:pPr>
              <a:defRPr/>
            </a:pPr>
            <a:r>
              <a:rPr lang="en-US" sz="3600" dirty="0">
                <a:solidFill>
                  <a:srgbClr val="006600"/>
                </a:solidFill>
                <a:latin typeface="Comic Sans MS" pitchFamily="66" charset="0"/>
              </a:rPr>
              <a:t>k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</a:rPr>
              <a:t>mutual strangers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87899" y="6594296"/>
            <a:ext cx="1456104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5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5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Ramsey’s Theorem</a:t>
            </a:r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333375" y="1485900"/>
            <a:ext cx="8362950" cy="382258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For any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6600"/>
                </a:solidFill>
                <a:latin typeface="Comic Sans MS" pitchFamily="66" charset="0"/>
              </a:rPr>
              <a:t>k</a:t>
            </a:r>
            <a:r>
              <a:rPr lang="en-US" sz="3600" dirty="0">
                <a:latin typeface="Comic Sans MS" pitchFamily="66" charset="0"/>
              </a:rPr>
              <a:t>, every </a:t>
            </a:r>
            <a:r>
              <a:rPr lang="en-US" sz="3600" i="1" dirty="0">
                <a:latin typeface="Comic Sans MS" pitchFamily="66" charset="0"/>
              </a:rPr>
              <a:t>large enough</a:t>
            </a:r>
            <a:r>
              <a:rPr lang="en-US" sz="3600" dirty="0">
                <a:latin typeface="Comic Sans MS" pitchFamily="66" charset="0"/>
              </a:rPr>
              <a:t> group of people will include either</a:t>
            </a:r>
          </a:p>
          <a:p>
            <a:pPr>
              <a:defRPr/>
            </a:pPr>
            <a:r>
              <a:rPr lang="en-US" sz="3600" dirty="0" smtClean="0">
                <a:latin typeface="Comic Sans MS" pitchFamily="66" charset="0"/>
              </a:rPr>
              <a:t>size-</a:t>
            </a:r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k </a:t>
            </a:r>
            <a:r>
              <a:rPr lang="en-US" sz="3600" dirty="0" smtClean="0">
                <a:solidFill>
                  <a:srgbClr val="C40025"/>
                </a:solidFill>
                <a:latin typeface="Comic Sans MS" pitchFamily="66" charset="0"/>
              </a:rPr>
              <a:t>red clique</a:t>
            </a:r>
            <a:r>
              <a:rPr lang="en-US" sz="3600" dirty="0" smtClean="0">
                <a:latin typeface="Comic Sans MS" pitchFamily="66" charset="0"/>
              </a:rPr>
              <a:t>, or</a:t>
            </a: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            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size</a:t>
            </a:r>
            <a:r>
              <a:rPr lang="en-US" sz="3600" dirty="0">
                <a:latin typeface="Comic Sans MS" pitchFamily="66" charset="0"/>
              </a:rPr>
              <a:t>-</a:t>
            </a:r>
            <a:r>
              <a:rPr lang="en-US" sz="3600" dirty="0">
                <a:solidFill>
                  <a:srgbClr val="006600"/>
                </a:solidFill>
                <a:latin typeface="Comic Sans MS" pitchFamily="66" charset="0"/>
              </a:rPr>
              <a:t>k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blue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clique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  <a:p>
            <a:pPr algn="l">
              <a:lnSpc>
                <a:spcPct val="140000"/>
              </a:lnSpc>
              <a:defRPr/>
            </a:pPr>
            <a:r>
              <a:rPr lang="en-US" sz="3600" dirty="0">
                <a:latin typeface="Comic Sans MS" pitchFamily="66" charset="0"/>
              </a:rPr>
              <a:t>Let</a:t>
            </a:r>
            <a:r>
              <a:rPr lang="en-US" sz="3600" dirty="0">
                <a:solidFill>
                  <a:srgbClr val="006600"/>
                </a:solidFill>
                <a:latin typeface="Comic Sans MS" pitchFamily="66" charset="0"/>
              </a:rPr>
              <a:t> R(k)</a:t>
            </a:r>
            <a:r>
              <a:rPr lang="en-US" sz="3600" dirty="0">
                <a:latin typeface="Comic Sans MS" pitchFamily="66" charset="0"/>
              </a:rPr>
              <a:t> be the large enough size.</a:t>
            </a:r>
          </a:p>
          <a:p>
            <a:pPr algn="l">
              <a:lnSpc>
                <a:spcPct val="140000"/>
              </a:lnSpc>
              <a:defRPr/>
            </a:pPr>
            <a:r>
              <a:rPr lang="en-US" sz="3600" dirty="0">
                <a:latin typeface="Comic Sans MS" pitchFamily="66" charset="0"/>
              </a:rPr>
              <a:t>So we’ve proved that </a:t>
            </a:r>
            <a:r>
              <a:rPr lang="en-US" sz="3600" dirty="0">
                <a:solidFill>
                  <a:srgbClr val="006600"/>
                </a:solidFill>
                <a:latin typeface="Comic Sans MS" pitchFamily="66" charset="0"/>
              </a:rPr>
              <a:t>R(3) </a:t>
            </a:r>
            <a:r>
              <a:rPr lang="en-US" sz="36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3600" dirty="0">
                <a:solidFill>
                  <a:srgbClr val="006600"/>
                </a:solidFill>
                <a:latin typeface="Comic Sans MS" pitchFamily="66" charset="0"/>
              </a:rPr>
              <a:t>6</a:t>
            </a:r>
            <a:r>
              <a:rPr lang="en-US" sz="3600" dirty="0">
                <a:latin typeface="Comic Sans MS" pitchFamily="66" charset="0"/>
              </a:rPr>
              <a:t>.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87899" y="6594296"/>
            <a:ext cx="1456104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 useBgFill="1">
        <p:nvSpPr>
          <p:cNvPr id="2" name="TextBox 1"/>
          <p:cNvSpPr txBox="1"/>
          <p:nvPr/>
        </p:nvSpPr>
        <p:spPr>
          <a:xfrm>
            <a:off x="4918896" y="4620365"/>
            <a:ext cx="2126531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6600"/>
                </a:solidFill>
                <a:latin typeface="Comic Sans MS" pitchFamily="66" charset="0"/>
              </a:rPr>
              <a:t>R(3) </a:t>
            </a:r>
            <a:r>
              <a:rPr lang="en-US" sz="3600" b="1" dirty="0">
                <a:solidFill>
                  <a:srgbClr val="0066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3600" dirty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6600"/>
                </a:solidFill>
                <a:latin typeface="Comic Sans MS" pitchFamily="66" charset="0"/>
              </a:rPr>
              <a:t>6.</a:t>
            </a:r>
            <a:endParaRPr lang="en-US" sz="4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185338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5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5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Ramsey’s Numbers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2147888"/>
            <a:ext cx="8686800" cy="2555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4000" dirty="0">
                <a:latin typeface="Comic Sans MS" pitchFamily="66" charset="0"/>
              </a:rPr>
              <a:t>Turns out that </a:t>
            </a:r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R(4) = 18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(not easy!)</a:t>
            </a:r>
          </a:p>
          <a:p>
            <a:pPr algn="l">
              <a:defRPr/>
            </a:pPr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R(5)</a:t>
            </a:r>
            <a:r>
              <a:rPr lang="en-US" sz="4000" dirty="0">
                <a:latin typeface="Comic Sans MS" pitchFamily="66" charset="0"/>
              </a:rPr>
              <a:t> is </a:t>
            </a:r>
            <a:r>
              <a:rPr lang="en-US" sz="4000" dirty="0">
                <a:solidFill>
                  <a:srgbClr val="BB0FAB"/>
                </a:solidFill>
                <a:latin typeface="Comic Sans MS" pitchFamily="66" charset="0"/>
              </a:rPr>
              <a:t>unknown</a:t>
            </a:r>
            <a:r>
              <a:rPr lang="en-US" sz="4000" dirty="0">
                <a:latin typeface="Comic Sans MS" pitchFamily="66" charset="0"/>
              </a:rPr>
              <a:t>!</a:t>
            </a:r>
          </a:p>
          <a:p>
            <a:pPr algn="l">
              <a:defRPr/>
            </a:pPr>
            <a:r>
              <a:rPr lang="en-US" sz="4000" dirty="0">
                <a:latin typeface="Comic Sans MS" pitchFamily="66" charset="0"/>
              </a:rPr>
              <a:t>Paul </a:t>
            </a:r>
            <a:r>
              <a:rPr lang="en-US" sz="4000" dirty="0" err="1">
                <a:latin typeface="Comic Sans MS" pitchFamily="66" charset="0"/>
              </a:rPr>
              <a:t>Erd</a:t>
            </a:r>
            <a:r>
              <a:rPr lang="en-US" sz="4000" dirty="0" err="1">
                <a:latin typeface="Comic Sans MS" pitchFamily="66" charset="0"/>
                <a:cs typeface="Times New Roman" pitchFamily="18" charset="0"/>
              </a:rPr>
              <a:t>ö</a:t>
            </a:r>
            <a:r>
              <a:rPr lang="en-US" sz="4000" dirty="0" err="1">
                <a:latin typeface="Comic Sans MS" pitchFamily="66" charset="0"/>
              </a:rPr>
              <a:t>s</a:t>
            </a:r>
            <a:r>
              <a:rPr lang="en-US" sz="4000" dirty="0">
                <a:latin typeface="Comic Sans MS" pitchFamily="66" charset="0"/>
              </a:rPr>
              <a:t> considered finding </a:t>
            </a:r>
            <a:r>
              <a:rPr lang="en-US" sz="4000" dirty="0">
                <a:solidFill>
                  <a:srgbClr val="006600"/>
                </a:solidFill>
                <a:latin typeface="Comic Sans MS" pitchFamily="66" charset="0"/>
              </a:rPr>
              <a:t>R(6)</a:t>
            </a:r>
          </a:p>
          <a:p>
            <a:pPr algn="l">
              <a:defRPr/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</a:t>
            </a:r>
            <a:r>
              <a:rPr lang="en-US" sz="4000" dirty="0">
                <a:solidFill>
                  <a:srgbClr val="BB0FAB"/>
                </a:solidFill>
                <a:latin typeface="Comic Sans MS" pitchFamily="66" charset="0"/>
              </a:rPr>
              <a:t> hopeless 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challenge!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65307" y="6594296"/>
            <a:ext cx="1478696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592" y="1412392"/>
            <a:ext cx="8175062" cy="4965812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/>
              <a:t>Six people.  Every two are </a:t>
            </a:r>
          </a:p>
          <a:p>
            <a:pPr>
              <a:buFontTx/>
              <a:buNone/>
            </a:pPr>
            <a:r>
              <a:rPr lang="en-US" sz="4400" dirty="0" smtClean="0"/>
              <a:t>either friends or strangers.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6600"/>
                </a:solidFill>
              </a:rPr>
              <a:t>Claim</a:t>
            </a:r>
            <a:r>
              <a:rPr lang="en-US" sz="4400" dirty="0" smtClean="0"/>
              <a:t>: there is a set of</a:t>
            </a:r>
          </a:p>
          <a:p>
            <a:pPr algn="ctr">
              <a:buFontTx/>
              <a:buNone/>
            </a:pPr>
            <a:r>
              <a:rPr lang="en-US" sz="4400" dirty="0" smtClean="0">
                <a:solidFill>
                  <a:schemeClr val="accent2"/>
                </a:solidFill>
              </a:rPr>
              <a:t>3</a:t>
            </a:r>
            <a:r>
              <a:rPr lang="en-US" sz="4400" dirty="0" smtClean="0">
                <a:solidFill>
                  <a:srgbClr val="0066FF"/>
                </a:solidFill>
              </a:rPr>
              <a:t> </a:t>
            </a:r>
            <a:r>
              <a:rPr lang="en-US" sz="4400" dirty="0" smtClean="0">
                <a:solidFill>
                  <a:schemeClr val="accent2"/>
                </a:solidFill>
              </a:rPr>
              <a:t>mutual friends</a:t>
            </a:r>
            <a:r>
              <a:rPr lang="en-US" sz="4400" dirty="0" smtClean="0"/>
              <a:t> or</a:t>
            </a:r>
            <a:endParaRPr lang="en-US" sz="4400" dirty="0" smtClean="0">
              <a:solidFill>
                <a:srgbClr val="008000"/>
              </a:solidFill>
            </a:endParaRPr>
          </a:p>
          <a:p>
            <a:pPr algn="ctr">
              <a:buFontTx/>
              <a:buNone/>
            </a:pPr>
            <a:r>
              <a:rPr lang="en-US" sz="4400" dirty="0" smtClean="0">
                <a:solidFill>
                  <a:srgbClr val="000099"/>
                </a:solidFill>
              </a:rPr>
              <a:t>3 mutual strangers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4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Friends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rgbClr val="000099"/>
                </a:solidFill>
              </a:rPr>
              <a:t>Strangers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Friends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rgbClr val="000099"/>
                </a:solidFill>
              </a:rPr>
              <a:t>Strangers</a:t>
            </a:r>
          </a:p>
        </p:txBody>
      </p:sp>
      <p:sp>
        <p:nvSpPr>
          <p:cNvPr id="17412" name="Oval 71"/>
          <p:cNvSpPr>
            <a:spLocks noChangeArrowheads="1"/>
          </p:cNvSpPr>
          <p:nvPr/>
        </p:nvSpPr>
        <p:spPr bwMode="auto">
          <a:xfrm>
            <a:off x="4443413" y="2482850"/>
            <a:ext cx="214312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72"/>
          <p:cNvSpPr>
            <a:spLocks noChangeArrowheads="1"/>
          </p:cNvSpPr>
          <p:nvPr/>
        </p:nvSpPr>
        <p:spPr bwMode="auto">
          <a:xfrm>
            <a:off x="5443538" y="3090863"/>
            <a:ext cx="214312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3"/>
          <p:cNvSpPr>
            <a:spLocks noChangeArrowheads="1"/>
          </p:cNvSpPr>
          <p:nvPr/>
        </p:nvSpPr>
        <p:spPr bwMode="auto">
          <a:xfrm>
            <a:off x="3457575" y="4165600"/>
            <a:ext cx="214313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3581400" y="2581275"/>
            <a:ext cx="2047875" cy="2370138"/>
            <a:chOff x="3581884" y="2581276"/>
            <a:chExt cx="2047392" cy="2369802"/>
          </a:xfrm>
        </p:grpSpPr>
        <p:grpSp>
          <p:nvGrpSpPr>
            <p:cNvPr id="3" name="Group 70"/>
            <p:cNvGrpSpPr>
              <a:grpSpLocks/>
            </p:cNvGrpSpPr>
            <p:nvPr/>
          </p:nvGrpSpPr>
          <p:grpSpPr bwMode="auto">
            <a:xfrm>
              <a:off x="3581884" y="2581276"/>
              <a:ext cx="2047392" cy="2369802"/>
              <a:chOff x="3581884" y="2581276"/>
              <a:chExt cx="2047392" cy="2369802"/>
            </a:xfrm>
          </p:grpSpPr>
          <p:grpSp>
            <p:nvGrpSpPr>
              <p:cNvPr id="4" name="Group 69"/>
              <p:cNvGrpSpPr>
                <a:grpSpLocks/>
              </p:cNvGrpSpPr>
              <p:nvPr/>
            </p:nvGrpSpPr>
            <p:grpSpPr bwMode="auto">
              <a:xfrm>
                <a:off x="3605310" y="2629327"/>
                <a:ext cx="1932940" cy="1568081"/>
                <a:chOff x="3605310" y="2629327"/>
                <a:chExt cx="1932940" cy="1568081"/>
              </a:xfrm>
            </p:grpSpPr>
            <p:cxnSp>
              <p:nvCxnSpPr>
                <p:cNvPr id="17450" name="AutoShape 154"/>
                <p:cNvCxnSpPr>
                  <a:cxnSpLocks noChangeShapeType="1"/>
                </p:cNvCxnSpPr>
                <p:nvPr/>
              </p:nvCxnSpPr>
              <p:spPr bwMode="auto">
                <a:xfrm>
                  <a:off x="4649281" y="2629327"/>
                  <a:ext cx="860394" cy="531030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51" name="AutoShape 156"/>
                <p:cNvCxnSpPr>
                  <a:cxnSpLocks noChangeShapeType="1"/>
                </p:cNvCxnSpPr>
                <p:nvPr/>
              </p:nvCxnSpPr>
              <p:spPr bwMode="auto">
                <a:xfrm flipV="1">
                  <a:off x="3605310" y="3257523"/>
                  <a:ext cx="1932940" cy="93497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52" name="AutoShape 160"/>
                <p:cNvCxnSpPr>
                  <a:cxnSpLocks noChangeShapeType="1"/>
                </p:cNvCxnSpPr>
                <p:nvPr/>
              </p:nvCxnSpPr>
              <p:spPr bwMode="auto">
                <a:xfrm flipH="1">
                  <a:off x="3616549" y="2654242"/>
                  <a:ext cx="879251" cy="154316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</p:grpSp>
          <p:grpSp>
            <p:nvGrpSpPr>
              <p:cNvPr id="5" name="Group 68"/>
              <p:cNvGrpSpPr>
                <a:grpSpLocks/>
              </p:cNvGrpSpPr>
              <p:nvPr/>
            </p:nvGrpSpPr>
            <p:grpSpPr bwMode="auto">
              <a:xfrm>
                <a:off x="3581884" y="3276156"/>
                <a:ext cx="912858" cy="1674922"/>
                <a:chOff x="3581884" y="3276156"/>
                <a:chExt cx="912858" cy="1674922"/>
              </a:xfrm>
            </p:grpSpPr>
            <p:cxnSp>
              <p:nvCxnSpPr>
                <p:cNvPr id="17447" name="AutoShape 147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3160157" y="3769910"/>
                  <a:ext cx="857864" cy="1440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8" name="AutoShape 152"/>
                <p:cNvCxnSpPr>
                  <a:cxnSpLocks noChangeShapeType="1"/>
                  <a:stCxn id="17418" idx="2"/>
                  <a:endCxn id="17414" idx="5"/>
                </p:cNvCxnSpPr>
                <p:nvPr/>
              </p:nvCxnSpPr>
              <p:spPr bwMode="auto">
                <a:xfrm rot="10800000">
                  <a:off x="3601513" y="4353041"/>
                  <a:ext cx="860090" cy="598037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9" name="AutoShape 158"/>
                <p:cNvCxnSpPr>
                  <a:cxnSpLocks noChangeShapeType="1"/>
                  <a:stCxn id="17416" idx="5"/>
                  <a:endCxn id="17418" idx="1"/>
                </p:cNvCxnSpPr>
                <p:nvPr/>
              </p:nvCxnSpPr>
              <p:spPr bwMode="auto">
                <a:xfrm rot="16200000" flipH="1">
                  <a:off x="3256030" y="3635339"/>
                  <a:ext cx="1597896" cy="87952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</p:grpSp>
          <p:grpSp>
            <p:nvGrpSpPr>
              <p:cNvPr id="6" name="Group 67"/>
              <p:cNvGrpSpPr>
                <a:grpSpLocks/>
              </p:cNvGrpSpPr>
              <p:nvPr/>
            </p:nvGrpSpPr>
            <p:grpSpPr bwMode="auto">
              <a:xfrm>
                <a:off x="3601512" y="2581276"/>
                <a:ext cx="2027764" cy="2369801"/>
                <a:chOff x="3601512" y="2581276"/>
                <a:chExt cx="2027764" cy="2369801"/>
              </a:xfrm>
            </p:grpSpPr>
            <p:cxnSp>
              <p:nvCxnSpPr>
                <p:cNvPr id="17439" name="AutoShape 148"/>
                <p:cNvCxnSpPr>
                  <a:cxnSpLocks noChangeShapeType="1"/>
                  <a:stCxn id="17414" idx="5"/>
                  <a:endCxn id="17417" idx="2"/>
                </p:cNvCxnSpPr>
                <p:nvPr/>
              </p:nvCxnSpPr>
              <p:spPr bwMode="auto">
                <a:xfrm rot="5400000" flipH="1" flipV="1">
                  <a:off x="4526093" y="3363843"/>
                  <a:ext cx="64616" cy="1913778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0" name="AutoShape 149"/>
                <p:cNvCxnSpPr>
                  <a:cxnSpLocks noChangeShapeType="1"/>
                  <a:stCxn id="17417" idx="0"/>
                </p:cNvCxnSpPr>
                <p:nvPr/>
              </p:nvCxnSpPr>
              <p:spPr bwMode="auto">
                <a:xfrm rot="5400000" flipH="1" flipV="1">
                  <a:off x="5192721" y="3743746"/>
                  <a:ext cx="871435" cy="1674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1" name="AutoShape 150"/>
                <p:cNvCxnSpPr>
                  <a:cxnSpLocks noChangeShapeType="1"/>
                  <a:stCxn id="17416" idx="6"/>
                </p:cNvCxnSpPr>
                <p:nvPr/>
              </p:nvCxnSpPr>
              <p:spPr bwMode="auto">
                <a:xfrm>
                  <a:off x="3648353" y="3199131"/>
                  <a:ext cx="1866937" cy="1612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2" name="AutoShape 151"/>
                <p:cNvCxnSpPr>
                  <a:cxnSpLocks noChangeShapeType="1"/>
                  <a:stCxn id="17418" idx="6"/>
                  <a:endCxn id="17417" idx="3"/>
                </p:cNvCxnSpPr>
                <p:nvPr/>
              </p:nvCxnSpPr>
              <p:spPr bwMode="auto">
                <a:xfrm flipV="1">
                  <a:off x="4687898" y="4365449"/>
                  <a:ext cx="860532" cy="585628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3" name="AutoShape 153"/>
                <p:cNvCxnSpPr>
                  <a:cxnSpLocks noChangeShapeType="1"/>
                  <a:stCxn id="17416" idx="7"/>
                </p:cNvCxnSpPr>
                <p:nvPr/>
              </p:nvCxnSpPr>
              <p:spPr bwMode="auto">
                <a:xfrm rot="5400000" flipH="1" flipV="1">
                  <a:off x="3767993" y="2428496"/>
                  <a:ext cx="540830" cy="846389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4" name="AutoShape 155"/>
                <p:cNvCxnSpPr>
                  <a:cxnSpLocks noChangeShapeType="1"/>
                  <a:stCxn id="17418" idx="0"/>
                </p:cNvCxnSpPr>
                <p:nvPr/>
              </p:nvCxnSpPr>
              <p:spPr bwMode="auto">
                <a:xfrm rot="5400000" flipH="1" flipV="1">
                  <a:off x="3498779" y="3766145"/>
                  <a:ext cx="2151943" cy="1674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5" name="AutoShape 157"/>
                <p:cNvCxnSpPr>
                  <a:cxnSpLocks noChangeShapeType="1"/>
                  <a:stCxn id="17417" idx="1"/>
                  <a:endCxn id="17416" idx="5"/>
                </p:cNvCxnSpPr>
                <p:nvPr/>
              </p:nvCxnSpPr>
              <p:spPr bwMode="auto">
                <a:xfrm rot="16200000" flipV="1">
                  <a:off x="4114200" y="2777169"/>
                  <a:ext cx="935243" cy="1933216"/>
                </a:xfrm>
                <a:prstGeom prst="straightConnector1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none" w="lg" len="lg"/>
                </a:ln>
              </p:spPr>
            </p:cxnSp>
            <p:cxnSp>
              <p:nvCxnSpPr>
                <p:cNvPr id="17446" name="AutoShape 159"/>
                <p:cNvCxnSpPr>
                  <a:cxnSpLocks noChangeShapeType="1"/>
                  <a:stCxn id="17418" idx="7"/>
                </p:cNvCxnSpPr>
                <p:nvPr/>
              </p:nvCxnSpPr>
              <p:spPr bwMode="auto">
                <a:xfrm rot="5400000" flipH="1" flipV="1">
                  <a:off x="4302646" y="3628268"/>
                  <a:ext cx="1597896" cy="893672"/>
                </a:xfrm>
                <a:prstGeom prst="straightConnector1">
                  <a:avLst/>
                </a:prstGeom>
                <a:noFill/>
                <a:ln w="19050">
                  <a:solidFill>
                    <a:srgbClr val="0066FF"/>
                  </a:solidFill>
                  <a:round/>
                  <a:headEnd/>
                  <a:tailEnd type="none" w="lg" len="lg"/>
                </a:ln>
              </p:spPr>
            </p:cxnSp>
          </p:grpSp>
        </p:grpSp>
        <p:cxnSp>
          <p:nvCxnSpPr>
            <p:cNvPr id="17435" name="AutoShape 161"/>
            <p:cNvCxnSpPr>
              <a:cxnSpLocks noChangeShapeType="1"/>
              <a:endCxn id="17417" idx="1"/>
            </p:cNvCxnSpPr>
            <p:nvPr/>
          </p:nvCxnSpPr>
          <p:spPr bwMode="auto">
            <a:xfrm rot="16200000" flipH="1">
              <a:off x="4325044" y="2988014"/>
              <a:ext cx="1553099" cy="893672"/>
            </a:xfrm>
            <a:prstGeom prst="straightConnector1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sp>
        <p:nvSpPr>
          <p:cNvPr id="17416" name="Oval 141"/>
          <p:cNvSpPr>
            <a:spLocks noChangeArrowheads="1"/>
          </p:cNvSpPr>
          <p:nvPr/>
        </p:nvSpPr>
        <p:spPr bwMode="auto">
          <a:xfrm>
            <a:off x="3470275" y="3103563"/>
            <a:ext cx="214313" cy="215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45"/>
          <p:cNvSpPr>
            <a:spLocks noChangeArrowheads="1"/>
          </p:cNvSpPr>
          <p:nvPr/>
        </p:nvSpPr>
        <p:spPr bwMode="auto">
          <a:xfrm>
            <a:off x="5456238" y="4178300"/>
            <a:ext cx="214312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46"/>
          <p:cNvSpPr>
            <a:spLocks noChangeArrowheads="1"/>
          </p:cNvSpPr>
          <p:nvPr/>
        </p:nvSpPr>
        <p:spPr bwMode="auto">
          <a:xfrm>
            <a:off x="4456113" y="4830763"/>
            <a:ext cx="214312" cy="2143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TextBox 41"/>
          <p:cNvSpPr txBox="1">
            <a:spLocks noChangeArrowheads="1"/>
          </p:cNvSpPr>
          <p:nvPr/>
        </p:nvSpPr>
        <p:spPr bwMode="auto">
          <a:xfrm>
            <a:off x="1724025" y="1476375"/>
            <a:ext cx="35464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People are circles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61950" y="5191125"/>
            <a:ext cx="5006975" cy="1077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red </a:t>
            </a:r>
            <a:r>
              <a:rPr lang="en-US" dirty="0">
                <a:latin typeface="Comic Sans MS" pitchFamily="66" charset="0"/>
              </a:rPr>
              <a:t>line shows </a:t>
            </a:r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friends</a:t>
            </a:r>
          </a:p>
          <a:p>
            <a:pPr algn="l"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blue </a:t>
            </a:r>
            <a:r>
              <a:rPr lang="en-US" dirty="0">
                <a:latin typeface="Comic Sans MS" pitchFamily="66" charset="0"/>
              </a:rPr>
              <a:t>line shows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strangers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287963" y="2079625"/>
            <a:ext cx="334327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rgbClr val="CC0000"/>
                </a:solidFill>
                <a:latin typeface="Comic Sans MS" pitchFamily="66" charset="0"/>
              </a:rPr>
              <a:t>3</a:t>
            </a:r>
            <a:r>
              <a:rPr lang="en-US" kern="0" dirty="0">
                <a:solidFill>
                  <a:srgbClr val="0066FF"/>
                </a:solidFill>
                <a:latin typeface="Comic Sans MS" pitchFamily="66" charset="0"/>
              </a:rPr>
              <a:t> </a:t>
            </a:r>
            <a:r>
              <a:rPr lang="en-US" kern="0" dirty="0">
                <a:solidFill>
                  <a:srgbClr val="CC0000"/>
                </a:solidFill>
                <a:latin typeface="Comic Sans MS" pitchFamily="66" charset="0"/>
              </a:rPr>
              <a:t>mutual friends</a:t>
            </a:r>
            <a:endParaRPr lang="en-US" sz="2400" dirty="0"/>
          </a:p>
        </p:txBody>
      </p:sp>
      <p:sp>
        <p:nvSpPr>
          <p:cNvPr id="67" name="Rectangle 66"/>
          <p:cNvSpPr/>
          <p:nvPr/>
        </p:nvSpPr>
        <p:spPr>
          <a:xfrm>
            <a:off x="239713" y="2079625"/>
            <a:ext cx="3798887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defRPr/>
            </a:pPr>
            <a:r>
              <a:rPr lang="en-US" kern="0" dirty="0">
                <a:solidFill>
                  <a:srgbClr val="000099"/>
                </a:solidFill>
                <a:latin typeface="Comic Sans MS" pitchFamily="66" charset="0"/>
              </a:rPr>
              <a:t>3 mutual strangers</a:t>
            </a:r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3635375" y="2613025"/>
            <a:ext cx="1835150" cy="1606550"/>
            <a:chOff x="3507153" y="2189957"/>
            <a:chExt cx="1834420" cy="1606978"/>
          </a:xfrm>
        </p:grpSpPr>
        <p:cxnSp>
          <p:nvCxnSpPr>
            <p:cNvPr id="17431" name="AutoShape 107"/>
            <p:cNvCxnSpPr>
              <a:cxnSpLocks noChangeShapeType="1"/>
              <a:stCxn id="17412" idx="6"/>
              <a:endCxn id="17413" idx="1"/>
            </p:cNvCxnSpPr>
            <p:nvPr/>
          </p:nvCxnSpPr>
          <p:spPr bwMode="auto">
            <a:xfrm>
              <a:off x="4524376" y="2189957"/>
              <a:ext cx="817197" cy="532474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7432" name="AutoShape 109"/>
            <p:cNvCxnSpPr>
              <a:cxnSpLocks noChangeShapeType="1"/>
              <a:stCxn id="17414" idx="7"/>
              <a:endCxn id="17413" idx="3"/>
            </p:cNvCxnSpPr>
            <p:nvPr/>
          </p:nvCxnSpPr>
          <p:spPr bwMode="auto">
            <a:xfrm rot="5400000" flipH="1" flipV="1">
              <a:off x="3963443" y="2418805"/>
              <a:ext cx="921840" cy="1834420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17433" name="AutoShape 113"/>
            <p:cNvCxnSpPr>
              <a:cxnSpLocks noChangeShapeType="1"/>
              <a:stCxn id="17412" idx="3"/>
              <a:endCxn id="17414" idx="7"/>
            </p:cNvCxnSpPr>
            <p:nvPr/>
          </p:nvCxnSpPr>
          <p:spPr bwMode="auto">
            <a:xfrm rot="5400000">
              <a:off x="3158698" y="2614184"/>
              <a:ext cx="1531207" cy="834295"/>
            </a:xfrm>
            <a:prstGeom prst="straightConnector1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lg" len="lg"/>
            </a:ln>
          </p:spPr>
        </p:cxnSp>
      </p:grp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3476625" y="3097213"/>
            <a:ext cx="1200150" cy="1941512"/>
            <a:chOff x="3333750" y="2751138"/>
            <a:chExt cx="1200151" cy="1941512"/>
          </a:xfrm>
        </p:grpSpPr>
        <p:sp>
          <p:nvSpPr>
            <p:cNvPr id="17425" name="Oval 163"/>
            <p:cNvSpPr>
              <a:spLocks noChangeArrowheads="1"/>
            </p:cNvSpPr>
            <p:nvPr/>
          </p:nvSpPr>
          <p:spPr bwMode="auto">
            <a:xfrm>
              <a:off x="3333750" y="2751138"/>
              <a:ext cx="214313" cy="215900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Oval 166"/>
            <p:cNvSpPr>
              <a:spLocks noChangeArrowheads="1"/>
            </p:cNvSpPr>
            <p:nvPr/>
          </p:nvSpPr>
          <p:spPr bwMode="auto">
            <a:xfrm>
              <a:off x="3333750" y="3825875"/>
              <a:ext cx="214313" cy="214312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Oval 168"/>
            <p:cNvSpPr>
              <a:spLocks noChangeArrowheads="1"/>
            </p:cNvSpPr>
            <p:nvPr/>
          </p:nvSpPr>
          <p:spPr bwMode="auto">
            <a:xfrm>
              <a:off x="4319588" y="4478338"/>
              <a:ext cx="214313" cy="214312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28" name="AutoShape 169"/>
            <p:cNvCxnSpPr>
              <a:cxnSpLocks noChangeShapeType="1"/>
              <a:stCxn id="17426" idx="0"/>
              <a:endCxn id="17425" idx="4"/>
            </p:cNvCxnSpPr>
            <p:nvPr/>
          </p:nvCxnSpPr>
          <p:spPr bwMode="auto">
            <a:xfrm flipV="1">
              <a:off x="3441700" y="2967038"/>
              <a:ext cx="0" cy="858837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174"/>
            <p:cNvCxnSpPr>
              <a:cxnSpLocks noChangeShapeType="1"/>
              <a:stCxn id="17427" idx="2"/>
              <a:endCxn id="17426" idx="5"/>
            </p:cNvCxnSpPr>
            <p:nvPr/>
          </p:nvCxnSpPr>
          <p:spPr bwMode="auto">
            <a:xfrm flipH="1" flipV="1">
              <a:off x="3517900" y="4008438"/>
              <a:ext cx="801688" cy="576262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17430" name="AutoShape 180"/>
            <p:cNvCxnSpPr>
              <a:cxnSpLocks noChangeShapeType="1"/>
              <a:stCxn id="17425" idx="5"/>
              <a:endCxn id="17427" idx="1"/>
            </p:cNvCxnSpPr>
            <p:nvPr/>
          </p:nvCxnSpPr>
          <p:spPr bwMode="auto">
            <a:xfrm>
              <a:off x="3517900" y="2935288"/>
              <a:ext cx="833438" cy="1574800"/>
            </a:xfrm>
            <a:prstGeom prst="straightConnector1">
              <a:avLst/>
            </a:prstGeom>
            <a:noFill/>
            <a:ln w="41275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  <p:sp>
        <p:nvSpPr>
          <p:cNvPr id="4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4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1"/>
      <p:bldP spid="66" grpId="0"/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7429" y="1499069"/>
            <a:ext cx="8393239" cy="3981603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sz="4800" dirty="0" smtClean="0"/>
              <a:t>Take 3 minutes to find a counter-example</a:t>
            </a:r>
          </a:p>
          <a:p>
            <a:pPr algn="l">
              <a:lnSpc>
                <a:spcPct val="90000"/>
              </a:lnSpc>
            </a:pPr>
            <a:r>
              <a:rPr lang="en-US" sz="4800" dirty="0" smtClean="0"/>
              <a:t>--or convince yourself there isn’t any counterexample, that is, the </a:t>
            </a:r>
            <a:r>
              <a:rPr lang="en-US" sz="4800" dirty="0" smtClean="0">
                <a:solidFill>
                  <a:srgbClr val="006600"/>
                </a:solidFill>
              </a:rPr>
              <a:t>Claim</a:t>
            </a:r>
            <a:r>
              <a:rPr lang="en-US" sz="4800" dirty="0" smtClean="0"/>
              <a:t> is true.</a:t>
            </a:r>
            <a:r>
              <a:rPr lang="en-US" sz="4000" dirty="0" smtClean="0"/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0" hangingPunct="0">
              <a:defRPr/>
            </a:pPr>
            <a:r>
              <a:rPr lang="en-US" sz="4400" b="1" kern="0">
                <a:solidFill>
                  <a:srgbClr val="FF0000"/>
                </a:solidFill>
                <a:latin typeface="Comic Sans MS" pitchFamily="66" charset="0"/>
                <a:ea typeface="+mj-ea"/>
                <a:cs typeface="+mj-cs"/>
              </a:rPr>
              <a:t>Friends</a:t>
            </a:r>
            <a:r>
              <a:rPr lang="en-US" sz="4400" b="1" ker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 &amp; </a:t>
            </a:r>
            <a:r>
              <a:rPr lang="en-US" sz="4400" b="1" kern="0">
                <a:solidFill>
                  <a:srgbClr val="000099"/>
                </a:solidFill>
                <a:latin typeface="Comic Sans MS" pitchFamily="66" charset="0"/>
                <a:ea typeface="+mj-ea"/>
                <a:cs typeface="+mj-cs"/>
              </a:rPr>
              <a:t>Strangers</a:t>
            </a:r>
            <a:endParaRPr lang="en-US" sz="4400" b="1" kern="0" dirty="0">
              <a:solidFill>
                <a:srgbClr val="000099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4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838143" y="4823954"/>
            <a:ext cx="2274084" cy="1200329"/>
            <a:chOff x="5838143" y="4823954"/>
            <a:chExt cx="2274084" cy="1200329"/>
          </a:xfrm>
        </p:grpSpPr>
        <p:sp>
          <p:nvSpPr>
            <p:cNvPr id="35" name="TextBox 34"/>
            <p:cNvSpPr txBox="1">
              <a:spLocks noChangeArrowheads="1"/>
            </p:cNvSpPr>
            <p:nvPr/>
          </p:nvSpPr>
          <p:spPr bwMode="auto">
            <a:xfrm>
              <a:off x="5838143" y="4823954"/>
              <a:ext cx="2274084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   has </a:t>
              </a:r>
              <a:r>
                <a:rPr lang="en-US" sz="3600" b="1" dirty="0" smtClean="0">
                  <a:latin typeface="Euclid Symbol" charset="2"/>
                  <a:cs typeface="Euclid Symbol" charset="2"/>
                </a:rPr>
                <a:t>≥</a:t>
              </a:r>
              <a:r>
                <a:rPr lang="en-US" sz="3600" b="1" dirty="0">
                  <a:latin typeface="Euclid Symbol" charset="2"/>
                  <a:cs typeface="Euclid Symbol" charset="2"/>
                </a:rPr>
                <a:t> </a:t>
              </a:r>
              <a:r>
                <a:rPr lang="en-US" sz="3600" dirty="0" smtClean="0">
                  <a:ln>
                    <a:solidFill>
                      <a:srgbClr val="008D00"/>
                    </a:solidFill>
                  </a:ln>
                  <a:latin typeface="Comic Sans MS" pitchFamily="66" charset="0"/>
                </a:rPr>
                <a:t>3</a:t>
              </a:r>
            </a:p>
            <a:p>
              <a:r>
                <a:rPr lang="en-US" sz="3600" dirty="0" smtClean="0">
                  <a:solidFill>
                    <a:srgbClr val="C00000"/>
                  </a:solidFill>
                  <a:latin typeface="Comic Sans MS" pitchFamily="66" charset="0"/>
                </a:rPr>
                <a:t>friends</a:t>
              </a:r>
              <a:endParaRPr lang="en-US" sz="36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32" name="Oval 55"/>
            <p:cNvSpPr>
              <a:spLocks noChangeArrowheads="1"/>
            </p:cNvSpPr>
            <p:nvPr/>
          </p:nvSpPr>
          <p:spPr bwMode="auto">
            <a:xfrm>
              <a:off x="5977117" y="5060559"/>
              <a:ext cx="236538" cy="250825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Proof of the </a:t>
            </a:r>
            <a:r>
              <a:rPr lang="en-US" dirty="0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1524000"/>
            <a:ext cx="7918450" cy="1571625"/>
          </a:xfrm>
          <a:ln>
            <a:noFill/>
          </a:ln>
        </p:spPr>
        <p:txBody>
          <a:bodyPr/>
          <a:lstStyle/>
          <a:p>
            <a:r>
              <a:rPr lang="en-US" dirty="0" smtClean="0"/>
              <a:t>Person  </a:t>
            </a:r>
            <a:r>
              <a:rPr lang="en-US" dirty="0" smtClean="0">
                <a:solidFill>
                  <a:srgbClr val="BB0FAB"/>
                </a:solidFill>
              </a:rPr>
              <a:t> </a:t>
            </a:r>
            <a:r>
              <a:rPr lang="en-US" dirty="0" smtClean="0"/>
              <a:t>  has a line to each of</a:t>
            </a:r>
          </a:p>
          <a:p>
            <a:pPr>
              <a:buFontTx/>
              <a:buNone/>
            </a:pPr>
            <a:r>
              <a:rPr lang="en-US" dirty="0" smtClean="0"/>
              <a:t>  the</a:t>
            </a:r>
            <a:r>
              <a:rPr lang="en-US" dirty="0" smtClean="0">
                <a:ln>
                  <a:solidFill>
                    <a:srgbClr val="3366FF"/>
                  </a:solidFill>
                </a:ln>
              </a:rPr>
              <a:t> </a:t>
            </a:r>
            <a:r>
              <a:rPr lang="en-US" dirty="0" smtClean="0">
                <a:ln>
                  <a:solidFill>
                    <a:srgbClr val="008D00"/>
                  </a:solidFill>
                </a:ln>
              </a:rPr>
              <a:t>5</a:t>
            </a:r>
            <a:r>
              <a:rPr lang="en-US" dirty="0" smtClean="0"/>
              <a:t> other people.</a:t>
            </a:r>
            <a:endParaRPr lang="en-US" sz="4000" b="1" dirty="0" smtClean="0"/>
          </a:p>
        </p:txBody>
      </p:sp>
      <p:sp>
        <p:nvSpPr>
          <p:cNvPr id="19461" name="Oval 6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7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8"/>
          <p:cNvSpPr>
            <a:spLocks noChangeArrowheads="1"/>
          </p:cNvSpPr>
          <p:nvPr/>
        </p:nvSpPr>
        <p:spPr bwMode="auto">
          <a:xfrm>
            <a:off x="5418138" y="45974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9"/>
          <p:cNvSpPr>
            <a:spLocks noChangeArrowheads="1"/>
          </p:cNvSpPr>
          <p:nvPr/>
        </p:nvSpPr>
        <p:spPr bwMode="auto">
          <a:xfrm>
            <a:off x="3492500" y="56388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10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1"/>
          <p:cNvSpPr>
            <a:spLocks noChangeArrowheads="1"/>
          </p:cNvSpPr>
          <p:nvPr/>
        </p:nvSpPr>
        <p:spPr bwMode="auto">
          <a:xfrm>
            <a:off x="4448175" y="6272213"/>
            <a:ext cx="207963" cy="2079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670300" y="4121150"/>
            <a:ext cx="1778000" cy="2151063"/>
            <a:chOff x="3670300" y="4121150"/>
            <a:chExt cx="1778000" cy="2151063"/>
          </a:xfrm>
        </p:grpSpPr>
        <p:cxnSp>
          <p:nvCxnSpPr>
            <p:cNvPr id="346130" name="AutoShape 18"/>
            <p:cNvCxnSpPr>
              <a:cxnSpLocks noChangeShapeType="1"/>
              <a:stCxn id="19461" idx="7"/>
              <a:endCxn id="19462" idx="2"/>
            </p:cNvCxnSpPr>
            <p:nvPr/>
          </p:nvCxnSpPr>
          <p:spPr bwMode="auto">
            <a:xfrm flipV="1">
              <a:off x="3670300" y="4121150"/>
              <a:ext cx="7588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6131" name="AutoShape 19"/>
            <p:cNvCxnSpPr>
              <a:cxnSpLocks noChangeShapeType="1"/>
              <a:stCxn id="19462" idx="6"/>
              <a:endCxn id="19463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6132" name="AutoShape 20"/>
            <p:cNvCxnSpPr>
              <a:cxnSpLocks noChangeShapeType="1"/>
              <a:stCxn id="19466" idx="0"/>
              <a:endCxn id="19462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6137" name="AutoShape 25"/>
            <p:cNvCxnSpPr>
              <a:cxnSpLocks noChangeShapeType="1"/>
              <a:stCxn id="19462" idx="3"/>
              <a:endCxn id="19464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46138" name="AutoShape 26"/>
            <p:cNvCxnSpPr>
              <a:cxnSpLocks noChangeShapeType="1"/>
              <a:stCxn id="19462" idx="5"/>
              <a:endCxn id="19465" idx="1"/>
            </p:cNvCxnSpPr>
            <p:nvPr/>
          </p:nvCxnSpPr>
          <p:spPr bwMode="auto">
            <a:xfrm>
              <a:off x="4625975" y="4213225"/>
              <a:ext cx="822325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9472" name="Oval 54"/>
          <p:cNvSpPr>
            <a:spLocks noChangeArrowheads="1"/>
          </p:cNvSpPr>
          <p:nvPr/>
        </p:nvSpPr>
        <p:spPr bwMode="auto">
          <a:xfrm>
            <a:off x="3492500" y="4597400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Oval 55"/>
          <p:cNvSpPr>
            <a:spLocks noChangeArrowheads="1"/>
          </p:cNvSpPr>
          <p:nvPr/>
        </p:nvSpPr>
        <p:spPr bwMode="auto">
          <a:xfrm>
            <a:off x="4448175" y="4016375"/>
            <a:ext cx="207963" cy="207963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Oval 58"/>
          <p:cNvSpPr>
            <a:spLocks noChangeArrowheads="1"/>
          </p:cNvSpPr>
          <p:nvPr/>
        </p:nvSpPr>
        <p:spPr bwMode="auto">
          <a:xfrm>
            <a:off x="5418138" y="5638800"/>
            <a:ext cx="207962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492500" y="4597400"/>
            <a:ext cx="2133600" cy="1882775"/>
            <a:chOff x="3492500" y="4597400"/>
            <a:chExt cx="2133601" cy="1882776"/>
          </a:xfrm>
        </p:grpSpPr>
        <p:sp>
          <p:nvSpPr>
            <p:cNvPr id="19485" name="Oval 56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Oval 57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Oval 59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942975" y="2796988"/>
            <a:ext cx="75690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3600" dirty="0">
                <a:latin typeface="Comic Sans MS" pitchFamily="66" charset="0"/>
              </a:rPr>
              <a:t> lines are </a:t>
            </a:r>
            <a:r>
              <a:rPr lang="en-US" sz="3600" dirty="0">
                <a:solidFill>
                  <a:schemeClr val="accent2"/>
                </a:solidFill>
                <a:latin typeface="Comic Sans MS" pitchFamily="66" charset="0"/>
              </a:rPr>
              <a:t>red </a:t>
            </a:r>
            <a:r>
              <a:rPr lang="en-US" sz="3600" dirty="0">
                <a:latin typeface="Comic Sans MS" pitchFamily="66" charset="0"/>
              </a:rPr>
              <a:t>or </a:t>
            </a:r>
            <a:r>
              <a:rPr lang="en-US" sz="3600" dirty="0">
                <a:solidFill>
                  <a:srgbClr val="0066FF"/>
                </a:solidFill>
                <a:latin typeface="Comic Sans MS" pitchFamily="66" charset="0"/>
              </a:rPr>
              <a:t>blue</a:t>
            </a:r>
            <a:r>
              <a:rPr lang="en-US" sz="3600" dirty="0">
                <a:latin typeface="Comic Sans MS" pitchFamily="66" charset="0"/>
              </a:rPr>
              <a:t>, so </a:t>
            </a:r>
            <a:r>
              <a:rPr lang="en-US" sz="3600" dirty="0" smtClean="0">
                <a:latin typeface="Comic Sans MS" pitchFamily="66" charset="0"/>
              </a:rPr>
              <a:t>at</a:t>
            </a:r>
          </a:p>
          <a:p>
            <a:pPr algn="l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least </a:t>
            </a:r>
            <a:r>
              <a:rPr lang="en-US" sz="3600" dirty="0" smtClean="0">
                <a:ln>
                  <a:solidFill>
                    <a:srgbClr val="008D00"/>
                  </a:solidFill>
                </a:ln>
                <a:latin typeface="Comic Sans MS" pitchFamily="66" charset="0"/>
              </a:rPr>
              <a:t>3</a:t>
            </a:r>
            <a:r>
              <a:rPr lang="en-US" sz="3600" dirty="0" smtClean="0">
                <a:latin typeface="Comic Sans MS" pitchFamily="66" charset="0"/>
              </a:rPr>
              <a:t> must </a:t>
            </a:r>
            <a:r>
              <a:rPr lang="en-US" sz="3600" dirty="0">
                <a:latin typeface="Comic Sans MS" pitchFamily="66" charset="0"/>
              </a:rPr>
              <a:t>be the same </a:t>
            </a:r>
            <a:r>
              <a:rPr lang="en-US" sz="3600" dirty="0" smtClean="0">
                <a:latin typeface="Comic Sans MS" pitchFamily="66" charset="0"/>
              </a:rPr>
              <a:t>color.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9479" name="Oval 55"/>
          <p:cNvSpPr>
            <a:spLocks noChangeArrowheads="1"/>
          </p:cNvSpPr>
          <p:nvPr/>
        </p:nvSpPr>
        <p:spPr bwMode="auto">
          <a:xfrm>
            <a:off x="2971800" y="1749425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4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37" name="Group 31"/>
          <p:cNvGrpSpPr>
            <a:grpSpLocks/>
          </p:cNvGrpSpPr>
          <p:nvPr/>
        </p:nvGrpSpPr>
        <p:grpSpPr bwMode="auto">
          <a:xfrm>
            <a:off x="3492500" y="4016375"/>
            <a:ext cx="2146300" cy="2463800"/>
            <a:chOff x="3492500" y="4016375"/>
            <a:chExt cx="2146300" cy="2463801"/>
          </a:xfrm>
        </p:grpSpPr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4" name="AutoShape 19"/>
            <p:cNvCxnSpPr>
              <a:cxnSpLocks noChangeShapeType="1"/>
              <a:stCxn id="39" idx="6"/>
              <a:endCxn id="40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5" name="AutoShape 20"/>
            <p:cNvCxnSpPr>
              <a:cxnSpLocks noChangeShapeType="1"/>
              <a:stCxn id="43" idx="0"/>
              <a:endCxn id="39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46" name="AutoShape 25"/>
            <p:cNvCxnSpPr>
              <a:cxnSpLocks noChangeShapeType="1"/>
              <a:stCxn id="39" idx="3"/>
              <a:endCxn id="41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48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58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1" name="AutoShape 61"/>
            <p:cNvCxnSpPr>
              <a:cxnSpLocks noChangeShapeType="1"/>
              <a:stCxn id="48" idx="6"/>
              <a:endCxn id="58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52" name="AutoShape 62"/>
            <p:cNvCxnSpPr>
              <a:cxnSpLocks noChangeShapeType="1"/>
              <a:stCxn id="60" idx="0"/>
              <a:endCxn id="48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53" name="AutoShape 63"/>
            <p:cNvCxnSpPr>
              <a:cxnSpLocks noChangeShapeType="1"/>
              <a:stCxn id="48" idx="3"/>
              <a:endCxn id="59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54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55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7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492500" y="4016375"/>
            <a:ext cx="2146300" cy="2463800"/>
            <a:chOff x="3492500" y="4016375"/>
            <a:chExt cx="2146300" cy="2463800"/>
          </a:xfrm>
        </p:grpSpPr>
        <p:sp>
          <p:nvSpPr>
            <p:cNvPr id="21513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Oval 9"/>
            <p:cNvSpPr>
              <a:spLocks noChangeArrowheads="1"/>
            </p:cNvSpPr>
            <p:nvPr/>
          </p:nvSpPr>
          <p:spPr bwMode="auto">
            <a:xfrm>
              <a:off x="3492500" y="5638799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Oval 11"/>
            <p:cNvSpPr>
              <a:spLocks noChangeArrowheads="1"/>
            </p:cNvSpPr>
            <p:nvPr/>
          </p:nvSpPr>
          <p:spPr bwMode="auto">
            <a:xfrm>
              <a:off x="4448175" y="6272212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1518" name="AutoShape 19"/>
            <p:cNvCxnSpPr>
              <a:cxnSpLocks noChangeShapeType="1"/>
              <a:stCxn id="21513" idx="6"/>
              <a:endCxn id="21514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1519" name="AutoShape 20"/>
            <p:cNvCxnSpPr>
              <a:cxnSpLocks noChangeShapeType="1"/>
              <a:stCxn id="21517" idx="0"/>
              <a:endCxn id="21513" idx="4"/>
            </p:cNvCxnSpPr>
            <p:nvPr/>
          </p:nvCxnSpPr>
          <p:spPr bwMode="auto">
            <a:xfrm flipV="1">
              <a:off x="4552950" y="4243388"/>
              <a:ext cx="0" cy="20288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1520" name="AutoShape 25"/>
            <p:cNvCxnSpPr>
              <a:cxnSpLocks noChangeShapeType="1"/>
              <a:stCxn id="21513" idx="3"/>
              <a:endCxn id="21515" idx="7"/>
            </p:cNvCxnSpPr>
            <p:nvPr/>
          </p:nvCxnSpPr>
          <p:spPr bwMode="auto">
            <a:xfrm flipH="1">
              <a:off x="3670300" y="4213225"/>
              <a:ext cx="808038" cy="14557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1522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5"/>
              <a:chOff x="3492500" y="4597400"/>
              <a:chExt cx="2133601" cy="1882776"/>
            </a:xfrm>
          </p:grpSpPr>
          <p:sp>
            <p:nvSpPr>
              <p:cNvPr id="21529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0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1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1525" name="AutoShape 61"/>
            <p:cNvCxnSpPr>
              <a:cxnSpLocks noChangeShapeType="1"/>
              <a:stCxn id="21522" idx="6"/>
              <a:endCxn id="21529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1526" name="AutoShape 62"/>
            <p:cNvCxnSpPr>
              <a:cxnSpLocks noChangeShapeType="1"/>
              <a:stCxn id="21531" idx="0"/>
              <a:endCxn id="21522" idx="4"/>
            </p:cNvCxnSpPr>
            <p:nvPr/>
          </p:nvCxnSpPr>
          <p:spPr bwMode="auto">
            <a:xfrm flipV="1">
              <a:off x="4552950" y="4243388"/>
              <a:ext cx="0" cy="2028824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1527" name="AutoShape 63"/>
            <p:cNvCxnSpPr>
              <a:cxnSpLocks noChangeShapeType="1"/>
              <a:stCxn id="21522" idx="3"/>
              <a:endCxn id="21530" idx="7"/>
            </p:cNvCxnSpPr>
            <p:nvPr/>
          </p:nvCxnSpPr>
          <p:spPr bwMode="auto">
            <a:xfrm flipH="1">
              <a:off x="3670300" y="4213225"/>
              <a:ext cx="808038" cy="1455737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4" name="Group 34"/>
            <p:cNvGrpSpPr/>
            <p:nvPr/>
          </p:nvGrpSpPr>
          <p:grpSpPr bwMode="auto">
            <a:xfrm>
              <a:off x="3505199" y="4587875"/>
              <a:ext cx="2133601" cy="1882775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36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31" name="Oval 55"/>
          <p:cNvSpPr>
            <a:spLocks noChangeArrowheads="1"/>
          </p:cNvSpPr>
          <p:nvPr/>
        </p:nvSpPr>
        <p:spPr bwMode="auto">
          <a:xfrm>
            <a:off x="2971800" y="1749425"/>
            <a:ext cx="236538" cy="250825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910340" y="1524000"/>
            <a:ext cx="79184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Person  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BB0FAB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has a line to each of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the 5 other people.</a:t>
            </a:r>
            <a:endParaRPr kumimoji="0" 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40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3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5838143" y="4823954"/>
            <a:ext cx="2274084" cy="1200329"/>
            <a:chOff x="5838143" y="4823954"/>
            <a:chExt cx="2274084" cy="1200329"/>
          </a:xfrm>
        </p:grpSpPr>
        <p:sp>
          <p:nvSpPr>
            <p:cNvPr id="42" name="TextBox 41"/>
            <p:cNvSpPr txBox="1">
              <a:spLocks noChangeArrowheads="1"/>
            </p:cNvSpPr>
            <p:nvPr/>
          </p:nvSpPr>
          <p:spPr bwMode="auto">
            <a:xfrm>
              <a:off x="5838143" y="4823954"/>
              <a:ext cx="2274084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Comic Sans MS" pitchFamily="66" charset="0"/>
                </a:rPr>
                <a:t>   has </a:t>
              </a:r>
              <a:r>
                <a:rPr lang="en-US" sz="3600" b="1" dirty="0" smtClean="0">
                  <a:latin typeface="Euclid Symbol" charset="2"/>
                  <a:cs typeface="Euclid Symbol" charset="2"/>
                </a:rPr>
                <a:t>≥</a:t>
              </a:r>
              <a:r>
                <a:rPr lang="en-US" sz="3600" b="1" dirty="0">
                  <a:latin typeface="Euclid Symbol" charset="2"/>
                  <a:cs typeface="Euclid Symbol" charset="2"/>
                </a:rPr>
                <a:t> </a:t>
              </a:r>
              <a:r>
                <a:rPr lang="en-US" sz="3600" dirty="0" smtClean="0">
                  <a:ln>
                    <a:solidFill>
                      <a:srgbClr val="008D00"/>
                    </a:solidFill>
                  </a:ln>
                  <a:latin typeface="Comic Sans MS" pitchFamily="66" charset="0"/>
                </a:rPr>
                <a:t>3</a:t>
              </a:r>
            </a:p>
            <a:p>
              <a:r>
                <a:rPr lang="en-US" sz="3600" dirty="0" smtClean="0">
                  <a:solidFill>
                    <a:srgbClr val="C00000"/>
                  </a:solidFill>
                  <a:latin typeface="Comic Sans MS" pitchFamily="66" charset="0"/>
                </a:rPr>
                <a:t>friends</a:t>
              </a:r>
              <a:endParaRPr lang="en-US" sz="36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43" name="Oval 55"/>
            <p:cNvSpPr>
              <a:spLocks noChangeArrowheads="1"/>
            </p:cNvSpPr>
            <p:nvPr/>
          </p:nvSpPr>
          <p:spPr bwMode="auto">
            <a:xfrm>
              <a:off x="5977117" y="5060559"/>
              <a:ext cx="236538" cy="250825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55750"/>
            <a:ext cx="8382000" cy="20256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Case 1:  </a:t>
            </a:r>
            <a:r>
              <a:rPr lang="en-US" dirty="0" smtClean="0">
                <a:solidFill>
                  <a:srgbClr val="F27122"/>
                </a:solidFill>
              </a:rPr>
              <a:t>2</a:t>
            </a:r>
            <a:r>
              <a:rPr lang="en-US" dirty="0" smtClean="0"/>
              <a:t> of these friends are</a:t>
            </a:r>
          </a:p>
          <a:p>
            <a:pPr>
              <a:buFontTx/>
              <a:buNone/>
            </a:pPr>
            <a:r>
              <a:rPr lang="en-US" dirty="0" smtClean="0"/>
              <a:t>friends of each other,</a:t>
            </a:r>
          </a:p>
          <a:p>
            <a:pPr>
              <a:buFontTx/>
              <a:buNone/>
            </a:pPr>
            <a:r>
              <a:rPr lang="en-US" dirty="0" smtClean="0"/>
              <a:t>then we have </a:t>
            </a:r>
            <a:r>
              <a:rPr lang="en-US" dirty="0" smtClean="0">
                <a:solidFill>
                  <a:srgbClr val="C00000"/>
                </a:solidFill>
              </a:rPr>
              <a:t>3 mutual friends:</a:t>
            </a:r>
            <a:endParaRPr lang="en-US" dirty="0" smtClean="0"/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3492500" y="4016375"/>
            <a:ext cx="2146300" cy="2463800"/>
            <a:chOff x="3492500" y="4016375"/>
            <a:chExt cx="2146300" cy="2463801"/>
          </a:xfrm>
        </p:grpSpPr>
        <p:sp>
          <p:nvSpPr>
            <p:cNvPr id="22542" name="Oval 7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Oval 8"/>
            <p:cNvSpPr>
              <a:spLocks noChangeArrowheads="1"/>
            </p:cNvSpPr>
            <p:nvPr/>
          </p:nvSpPr>
          <p:spPr bwMode="auto">
            <a:xfrm>
              <a:off x="5418138" y="45974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Oval 9"/>
            <p:cNvSpPr>
              <a:spLocks noChangeArrowheads="1"/>
            </p:cNvSpPr>
            <p:nvPr/>
          </p:nvSpPr>
          <p:spPr bwMode="auto">
            <a:xfrm>
              <a:off x="3492500" y="5638800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Oval 11"/>
            <p:cNvSpPr>
              <a:spLocks noChangeArrowheads="1"/>
            </p:cNvSpPr>
            <p:nvPr/>
          </p:nvSpPr>
          <p:spPr bwMode="auto">
            <a:xfrm>
              <a:off x="4448175" y="6272213"/>
              <a:ext cx="207963" cy="2079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547" name="AutoShape 19"/>
            <p:cNvCxnSpPr>
              <a:cxnSpLocks noChangeShapeType="1"/>
              <a:stCxn id="22542" idx="6"/>
              <a:endCxn id="22543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2548" name="AutoShape 20"/>
            <p:cNvCxnSpPr>
              <a:cxnSpLocks noChangeShapeType="1"/>
              <a:stCxn id="22546" idx="0"/>
              <a:endCxn id="22542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22549" name="AutoShape 25"/>
            <p:cNvCxnSpPr>
              <a:cxnSpLocks noChangeShapeType="1"/>
              <a:stCxn id="22542" idx="3"/>
              <a:endCxn id="22544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22551" name="Oval 55"/>
            <p:cNvSpPr>
              <a:spLocks noChangeArrowheads="1"/>
            </p:cNvSpPr>
            <p:nvPr/>
          </p:nvSpPr>
          <p:spPr bwMode="auto">
            <a:xfrm>
              <a:off x="4448175" y="4016375"/>
              <a:ext cx="207963" cy="207963"/>
            </a:xfrm>
            <a:prstGeom prst="ellipse">
              <a:avLst/>
            </a:prstGeom>
            <a:solidFill>
              <a:srgbClr val="BB0FAB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3492500" y="4597400"/>
              <a:ext cx="2133601" cy="1882776"/>
              <a:chOff x="3492500" y="4597400"/>
              <a:chExt cx="2133601" cy="1882776"/>
            </a:xfrm>
          </p:grpSpPr>
          <p:sp>
            <p:nvSpPr>
              <p:cNvPr id="22558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9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0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2554" name="AutoShape 61"/>
            <p:cNvCxnSpPr>
              <a:cxnSpLocks noChangeShapeType="1"/>
              <a:stCxn id="22551" idx="6"/>
              <a:endCxn id="22558" idx="1"/>
            </p:cNvCxnSpPr>
            <p:nvPr/>
          </p:nvCxnSpPr>
          <p:spPr bwMode="auto">
            <a:xfrm>
              <a:off x="4676775" y="4121150"/>
              <a:ext cx="771525" cy="506413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55" name="AutoShape 62"/>
            <p:cNvCxnSpPr>
              <a:cxnSpLocks noChangeShapeType="1"/>
              <a:stCxn id="22560" idx="0"/>
              <a:endCxn id="22551" idx="4"/>
            </p:cNvCxnSpPr>
            <p:nvPr/>
          </p:nvCxnSpPr>
          <p:spPr bwMode="auto">
            <a:xfrm flipV="1">
              <a:off x="4552950" y="4243388"/>
              <a:ext cx="0" cy="2028825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56" name="AutoShape 63"/>
            <p:cNvCxnSpPr>
              <a:cxnSpLocks noChangeShapeType="1"/>
              <a:stCxn id="22551" idx="3"/>
              <a:endCxn id="22559" idx="7"/>
            </p:cNvCxnSpPr>
            <p:nvPr/>
          </p:nvCxnSpPr>
          <p:spPr bwMode="auto">
            <a:xfrm flipH="1">
              <a:off x="3670300" y="4213225"/>
              <a:ext cx="808038" cy="1455738"/>
            </a:xfrm>
            <a:prstGeom prst="straightConnector1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grpSp>
          <p:nvGrpSpPr>
            <p:cNvPr id="4" name="Group 34"/>
            <p:cNvGrpSpPr/>
            <p:nvPr/>
          </p:nvGrpSpPr>
          <p:grpSpPr>
            <a:xfrm>
              <a:off x="3505199" y="4587875"/>
              <a:ext cx="2133601" cy="1882776"/>
              <a:chOff x="3492500" y="4597400"/>
              <a:chExt cx="2133601" cy="1882776"/>
            </a:xfrm>
            <a:solidFill>
              <a:srgbClr val="C00000"/>
            </a:solidFill>
          </p:grpSpPr>
          <p:sp>
            <p:nvSpPr>
              <p:cNvPr id="100" name="Oval 56"/>
              <p:cNvSpPr>
                <a:spLocks noChangeArrowheads="1"/>
              </p:cNvSpPr>
              <p:nvPr/>
            </p:nvSpPr>
            <p:spPr bwMode="auto">
              <a:xfrm>
                <a:off x="5418138" y="45974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" name="Oval 57"/>
              <p:cNvSpPr>
                <a:spLocks noChangeArrowheads="1"/>
              </p:cNvSpPr>
              <p:nvPr/>
            </p:nvSpPr>
            <p:spPr bwMode="auto">
              <a:xfrm>
                <a:off x="3492500" y="5638800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" name="Oval 59"/>
              <p:cNvSpPr>
                <a:spLocks noChangeArrowheads="1"/>
              </p:cNvSpPr>
              <p:nvPr/>
            </p:nvSpPr>
            <p:spPr bwMode="auto">
              <a:xfrm>
                <a:off x="4448175" y="6272213"/>
                <a:ext cx="207963" cy="20796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5" name="Group 78"/>
          <p:cNvGrpSpPr/>
          <p:nvPr/>
        </p:nvGrpSpPr>
        <p:grpSpPr>
          <a:xfrm>
            <a:off x="3501231" y="4587875"/>
            <a:ext cx="2141538" cy="1236663"/>
            <a:chOff x="3492500" y="4587875"/>
            <a:chExt cx="2141538" cy="1236663"/>
          </a:xfrm>
          <a:solidFill>
            <a:srgbClr val="F27122"/>
          </a:solidFill>
        </p:grpSpPr>
        <p:sp>
          <p:nvSpPr>
            <p:cNvPr id="77" name="Oval 54"/>
            <p:cNvSpPr>
              <a:spLocks noChangeArrowheads="1"/>
            </p:cNvSpPr>
            <p:nvPr/>
          </p:nvSpPr>
          <p:spPr bwMode="auto">
            <a:xfrm>
              <a:off x="3492500" y="5616575"/>
              <a:ext cx="207963" cy="20796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54"/>
            <p:cNvSpPr>
              <a:spLocks noChangeArrowheads="1"/>
            </p:cNvSpPr>
            <p:nvPr/>
          </p:nvSpPr>
          <p:spPr bwMode="auto">
            <a:xfrm>
              <a:off x="5426075" y="4587875"/>
              <a:ext cx="207963" cy="207963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cxnSp>
        <p:nvCxnSpPr>
          <p:cNvPr id="112" name="Straight Connector 111"/>
          <p:cNvCxnSpPr>
            <a:cxnSpLocks noChangeShapeType="1"/>
          </p:cNvCxnSpPr>
          <p:nvPr/>
        </p:nvCxnSpPr>
        <p:spPr bwMode="auto">
          <a:xfrm flipV="1">
            <a:off x="3709988" y="4765675"/>
            <a:ext cx="1755775" cy="955675"/>
          </a:xfrm>
          <a:prstGeom prst="line">
            <a:avLst/>
          </a:prstGeom>
          <a:noFill/>
          <a:ln w="38100" algn="ctr">
            <a:solidFill>
              <a:srgbClr val="FF6600"/>
            </a:solidFill>
            <a:prstDash val="sysDash"/>
            <a:round/>
            <a:headEnd/>
            <a:tailEnd/>
          </a:ln>
        </p:spPr>
      </p:cxnSp>
      <p:sp>
        <p:nvSpPr>
          <p:cNvPr id="4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4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635376" y="4127500"/>
            <a:ext cx="1840463" cy="1606550"/>
            <a:chOff x="3635376" y="4127500"/>
            <a:chExt cx="1840463" cy="1606550"/>
          </a:xfrm>
        </p:grpSpPr>
        <p:cxnSp>
          <p:nvCxnSpPr>
            <p:cNvPr id="22538" name="AutoShape 107"/>
            <p:cNvCxnSpPr>
              <a:cxnSpLocks noChangeShapeType="1"/>
            </p:cNvCxnSpPr>
            <p:nvPr/>
          </p:nvCxnSpPr>
          <p:spPr bwMode="auto">
            <a:xfrm>
              <a:off x="4653003" y="4127500"/>
              <a:ext cx="817522" cy="532332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22540" name="AutoShape 113"/>
            <p:cNvCxnSpPr>
              <a:cxnSpLocks noChangeShapeType="1"/>
            </p:cNvCxnSpPr>
            <p:nvPr/>
          </p:nvCxnSpPr>
          <p:spPr bwMode="auto">
            <a:xfrm rot="5400000">
              <a:off x="3287290" y="4551337"/>
              <a:ext cx="1530799" cy="834627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</p:cxnSp>
        <p:cxnSp>
          <p:nvCxnSpPr>
            <p:cNvPr id="37" name="Straight Connector 36"/>
            <p:cNvCxnSpPr>
              <a:cxnSpLocks noChangeShapeType="1"/>
            </p:cNvCxnSpPr>
            <p:nvPr/>
          </p:nvCxnSpPr>
          <p:spPr bwMode="auto">
            <a:xfrm flipV="1">
              <a:off x="3720064" y="4753840"/>
              <a:ext cx="1755775" cy="955675"/>
            </a:xfrm>
            <a:prstGeom prst="line">
              <a:avLst/>
            </a:prstGeom>
            <a:noFill/>
            <a:ln w="50800" algn="ctr">
              <a:solidFill>
                <a:schemeClr val="accent6"/>
              </a:solidFill>
              <a:prstDash val="solid"/>
              <a:round/>
              <a:headEnd/>
              <a:tailEnd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55750"/>
            <a:ext cx="8382000" cy="20256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Case 2:  none of these friends</a:t>
            </a:r>
            <a:r>
              <a:rPr lang="en-US" dirty="0">
                <a:solidFill>
                  <a:srgbClr val="BB0FAB"/>
                </a:solidFill>
              </a:rPr>
              <a:t> </a:t>
            </a:r>
            <a:r>
              <a:rPr lang="en-US" dirty="0" smtClean="0"/>
              <a:t>are </a:t>
            </a:r>
          </a:p>
          <a:p>
            <a:pPr>
              <a:buFontTx/>
              <a:buNone/>
              <a:defRPr/>
            </a:pPr>
            <a:r>
              <a:rPr lang="en-US" dirty="0" smtClean="0"/>
              <a:t>friends of each other,</a:t>
            </a:r>
          </a:p>
          <a:p>
            <a:pPr>
              <a:buFontTx/>
              <a:buNone/>
              <a:defRPr/>
            </a:pPr>
            <a:r>
              <a:rPr lang="en-US" dirty="0" smtClean="0"/>
              <a:t>so we have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3 mutual strangers:</a:t>
            </a:r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23562" name="Oval 7"/>
          <p:cNvSpPr>
            <a:spLocks noChangeArrowheads="1"/>
          </p:cNvSpPr>
          <p:nvPr/>
        </p:nvSpPr>
        <p:spPr bwMode="auto">
          <a:xfrm>
            <a:off x="4454525" y="4006850"/>
            <a:ext cx="207963" cy="207963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solidFill>
                <a:srgbClr val="0000E5"/>
              </a:solidFill>
            </a:endParaRPr>
          </a:p>
        </p:txBody>
      </p:sp>
      <p:sp>
        <p:nvSpPr>
          <p:cNvPr id="23563" name="Oval 8"/>
          <p:cNvSpPr>
            <a:spLocks noChangeArrowheads="1"/>
          </p:cNvSpPr>
          <p:nvPr/>
        </p:nvSpPr>
        <p:spPr bwMode="auto">
          <a:xfrm>
            <a:off x="5424488" y="4587875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solidFill>
                <a:srgbClr val="0000E5"/>
              </a:solidFill>
            </a:endParaRPr>
          </a:p>
        </p:txBody>
      </p:sp>
      <p:sp>
        <p:nvSpPr>
          <p:cNvPr id="23564" name="Oval 9"/>
          <p:cNvSpPr>
            <a:spLocks noChangeArrowheads="1"/>
          </p:cNvSpPr>
          <p:nvPr/>
        </p:nvSpPr>
        <p:spPr bwMode="auto">
          <a:xfrm>
            <a:off x="3498850" y="5629274"/>
            <a:ext cx="207963" cy="2079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solidFill>
                <a:srgbClr val="0000E5"/>
              </a:solidFill>
            </a:endParaRPr>
          </a:p>
        </p:txBody>
      </p:sp>
      <p:sp>
        <p:nvSpPr>
          <p:cNvPr id="23566" name="Oval 11"/>
          <p:cNvSpPr>
            <a:spLocks noChangeArrowheads="1"/>
          </p:cNvSpPr>
          <p:nvPr/>
        </p:nvSpPr>
        <p:spPr bwMode="auto">
          <a:xfrm>
            <a:off x="4465473" y="6262687"/>
            <a:ext cx="207963" cy="207963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solidFill>
                <a:srgbClr val="0000E5"/>
              </a:solidFill>
            </a:endParaRPr>
          </a:p>
        </p:txBody>
      </p:sp>
      <p:cxnSp>
        <p:nvCxnSpPr>
          <p:cNvPr id="23567" name="AutoShape 19"/>
          <p:cNvCxnSpPr>
            <a:cxnSpLocks noChangeShapeType="1"/>
            <a:stCxn id="23562" idx="6"/>
            <a:endCxn id="23563" idx="1"/>
          </p:cNvCxnSpPr>
          <p:nvPr/>
        </p:nvCxnSpPr>
        <p:spPr bwMode="auto">
          <a:xfrm>
            <a:off x="4683125" y="4111625"/>
            <a:ext cx="77152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3568" name="AutoShape 20"/>
          <p:cNvCxnSpPr>
            <a:cxnSpLocks noChangeShapeType="1"/>
            <a:stCxn id="23566" idx="0"/>
            <a:endCxn id="23562" idx="4"/>
          </p:cNvCxnSpPr>
          <p:nvPr/>
        </p:nvCxnSpPr>
        <p:spPr bwMode="auto">
          <a:xfrm flipH="1" flipV="1">
            <a:off x="4558507" y="4214813"/>
            <a:ext cx="10948" cy="204787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3569" name="AutoShape 25"/>
          <p:cNvCxnSpPr>
            <a:cxnSpLocks noChangeShapeType="1"/>
            <a:stCxn id="23562" idx="3"/>
            <a:endCxn id="23564" idx="7"/>
          </p:cNvCxnSpPr>
          <p:nvPr/>
        </p:nvCxnSpPr>
        <p:spPr bwMode="auto">
          <a:xfrm flipH="1">
            <a:off x="3676650" y="4203700"/>
            <a:ext cx="808038" cy="14557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3571" name="Oval 55"/>
          <p:cNvSpPr>
            <a:spLocks noChangeArrowheads="1"/>
          </p:cNvSpPr>
          <p:nvPr/>
        </p:nvSpPr>
        <p:spPr bwMode="auto">
          <a:xfrm>
            <a:off x="4454525" y="4006850"/>
            <a:ext cx="207963" cy="207963"/>
          </a:xfrm>
          <a:prstGeom prst="ellipse">
            <a:avLst/>
          </a:prstGeom>
          <a:solidFill>
            <a:srgbClr val="BB0FAB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solidFill>
                <a:srgbClr val="0000E5"/>
              </a:solidFill>
            </a:endParaRPr>
          </a:p>
        </p:txBody>
      </p:sp>
      <p:cxnSp>
        <p:nvCxnSpPr>
          <p:cNvPr id="23574" name="AutoShape 61"/>
          <p:cNvCxnSpPr>
            <a:cxnSpLocks noChangeShapeType="1"/>
            <a:stCxn id="23571" idx="6"/>
            <a:endCxn id="23578" idx="1"/>
          </p:cNvCxnSpPr>
          <p:nvPr/>
        </p:nvCxnSpPr>
        <p:spPr bwMode="auto">
          <a:xfrm>
            <a:off x="4683125" y="4111625"/>
            <a:ext cx="771525" cy="506413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cxnSp>
        <p:nvCxnSpPr>
          <p:cNvPr id="23575" name="AutoShape 62"/>
          <p:cNvCxnSpPr>
            <a:cxnSpLocks noChangeShapeType="1"/>
            <a:stCxn id="23580" idx="0"/>
            <a:endCxn id="23571" idx="4"/>
          </p:cNvCxnSpPr>
          <p:nvPr/>
        </p:nvCxnSpPr>
        <p:spPr bwMode="auto">
          <a:xfrm flipV="1">
            <a:off x="4555990" y="4214813"/>
            <a:ext cx="2517" cy="205548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cxnSp>
        <p:nvCxnSpPr>
          <p:cNvPr id="23576" name="AutoShape 63"/>
          <p:cNvCxnSpPr>
            <a:cxnSpLocks noChangeShapeType="1"/>
            <a:stCxn id="23571" idx="3"/>
            <a:endCxn id="23579" idx="7"/>
          </p:cNvCxnSpPr>
          <p:nvPr/>
        </p:nvCxnSpPr>
        <p:spPr bwMode="auto">
          <a:xfrm flipH="1">
            <a:off x="3676650" y="4203700"/>
            <a:ext cx="808038" cy="1455737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lg" len="lg"/>
          </a:ln>
        </p:spPr>
      </p:cxnSp>
      <p:sp>
        <p:nvSpPr>
          <p:cNvPr id="23578" name="Oval 56"/>
          <p:cNvSpPr>
            <a:spLocks noChangeArrowheads="1"/>
          </p:cNvSpPr>
          <p:nvPr/>
        </p:nvSpPr>
        <p:spPr bwMode="auto">
          <a:xfrm>
            <a:off x="5424488" y="4587875"/>
            <a:ext cx="207963" cy="207963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solidFill>
                <a:srgbClr val="0000E5"/>
              </a:solidFill>
            </a:endParaRPr>
          </a:p>
        </p:txBody>
      </p:sp>
      <p:sp>
        <p:nvSpPr>
          <p:cNvPr id="23579" name="Oval 57"/>
          <p:cNvSpPr>
            <a:spLocks noChangeArrowheads="1"/>
          </p:cNvSpPr>
          <p:nvPr/>
        </p:nvSpPr>
        <p:spPr bwMode="auto">
          <a:xfrm>
            <a:off x="3498850" y="5629274"/>
            <a:ext cx="207963" cy="207963"/>
          </a:xfrm>
          <a:prstGeom prst="ellipse">
            <a:avLst/>
          </a:prstGeom>
          <a:solidFill>
            <a:schemeClr val="accent6"/>
          </a:solidFill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>
              <a:solidFill>
                <a:srgbClr val="0000E5"/>
              </a:solidFill>
            </a:endParaRPr>
          </a:p>
        </p:txBody>
      </p:sp>
      <p:sp>
        <p:nvSpPr>
          <p:cNvPr id="3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28813" y="6594296"/>
            <a:ext cx="1415190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505034" y="4585961"/>
            <a:ext cx="2120137" cy="1892300"/>
            <a:chOff x="3505034" y="4564063"/>
            <a:chExt cx="2120137" cy="1892300"/>
          </a:xfrm>
        </p:grpSpPr>
        <p:sp>
          <p:nvSpPr>
            <p:cNvPr id="23580" name="Oval 59"/>
            <p:cNvSpPr>
              <a:spLocks noChangeArrowheads="1"/>
            </p:cNvSpPr>
            <p:nvPr/>
          </p:nvSpPr>
          <p:spPr bwMode="auto">
            <a:xfrm>
              <a:off x="4452008" y="6248400"/>
              <a:ext cx="207963" cy="20796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solidFill>
                  <a:srgbClr val="0000E5"/>
                </a:solidFill>
              </a:endParaRPr>
            </a:p>
          </p:txBody>
        </p:sp>
        <p:sp>
          <p:nvSpPr>
            <p:cNvPr id="53" name="Oval 56"/>
            <p:cNvSpPr>
              <a:spLocks noChangeArrowheads="1"/>
            </p:cNvSpPr>
            <p:nvPr/>
          </p:nvSpPr>
          <p:spPr bwMode="auto">
            <a:xfrm>
              <a:off x="5417208" y="4564063"/>
              <a:ext cx="207963" cy="207963"/>
            </a:xfrm>
            <a:prstGeom prst="ellipse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E5"/>
                </a:solidFill>
              </a:endParaRPr>
            </a:p>
          </p:txBody>
        </p:sp>
        <p:sp>
          <p:nvSpPr>
            <p:cNvPr id="54" name="Oval 57"/>
            <p:cNvSpPr>
              <a:spLocks noChangeArrowheads="1"/>
            </p:cNvSpPr>
            <p:nvPr/>
          </p:nvSpPr>
          <p:spPr bwMode="auto">
            <a:xfrm>
              <a:off x="3505034" y="5619749"/>
              <a:ext cx="207963" cy="207963"/>
            </a:xfrm>
            <a:prstGeom prst="ellipse">
              <a:avLst/>
            </a:prstGeom>
            <a:solidFill>
              <a:srgbClr val="3366FF"/>
            </a:solidFill>
            <a:ln w="190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E5"/>
                </a:solidFill>
              </a:endParaRPr>
            </a:p>
          </p:txBody>
        </p:sp>
        <p:cxnSp>
          <p:nvCxnSpPr>
            <p:cNvPr id="60" name="AutoShape 1072"/>
            <p:cNvCxnSpPr>
              <a:cxnSpLocks noChangeShapeType="1"/>
            </p:cNvCxnSpPr>
            <p:nvPr/>
          </p:nvCxnSpPr>
          <p:spPr bwMode="auto">
            <a:xfrm>
              <a:off x="3716338" y="5724525"/>
              <a:ext cx="777875" cy="558800"/>
            </a:xfrm>
            <a:prstGeom prst="straightConnector1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61" name="AutoShape 1073"/>
            <p:cNvCxnSpPr>
              <a:cxnSpLocks noChangeShapeType="1"/>
            </p:cNvCxnSpPr>
            <p:nvPr/>
          </p:nvCxnSpPr>
          <p:spPr bwMode="auto">
            <a:xfrm flipV="1">
              <a:off x="3713821" y="4741863"/>
              <a:ext cx="1747837" cy="968375"/>
            </a:xfrm>
            <a:prstGeom prst="straightConnector1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none" w="lg" len="lg"/>
            </a:ln>
          </p:spPr>
        </p:cxnSp>
        <p:cxnSp>
          <p:nvCxnSpPr>
            <p:cNvPr id="62" name="AutoShape 1074"/>
            <p:cNvCxnSpPr>
              <a:cxnSpLocks noChangeShapeType="1"/>
            </p:cNvCxnSpPr>
            <p:nvPr/>
          </p:nvCxnSpPr>
          <p:spPr bwMode="auto">
            <a:xfrm flipV="1">
              <a:off x="4672176" y="4752812"/>
              <a:ext cx="822325" cy="1527175"/>
            </a:xfrm>
            <a:prstGeom prst="straightConnector1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none" w="lg" len="lg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50" y="2228850"/>
            <a:ext cx="8877300" cy="2324100"/>
          </a:xfrm>
        </p:spPr>
        <p:txBody>
          <a:bodyPr/>
          <a:lstStyle/>
          <a:p>
            <a:pPr>
              <a:buFontTx/>
              <a:buNone/>
            </a:pPr>
            <a:r>
              <a:rPr lang="en-US" sz="3800" smtClean="0"/>
              <a:t>Since the Claim is true in either case, </a:t>
            </a:r>
          </a:p>
          <a:p>
            <a:pPr>
              <a:buFontTx/>
              <a:buNone/>
            </a:pPr>
            <a:r>
              <a:rPr lang="en-US" sz="3800" smtClean="0"/>
              <a:t>and one of these cases always holds,</a:t>
            </a:r>
          </a:p>
          <a:p>
            <a:pPr>
              <a:buFontTx/>
              <a:buNone/>
            </a:pPr>
            <a:r>
              <a:rPr lang="en-US" sz="3800" smtClean="0"/>
              <a:t>the Claim is always true.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Proof of the </a:t>
            </a:r>
            <a:r>
              <a:rPr lang="en-US" smtClean="0">
                <a:solidFill>
                  <a:srgbClr val="006600"/>
                </a:solidFill>
              </a:rPr>
              <a:t>Claim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65307" y="6594296"/>
            <a:ext cx="1478696" cy="26161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friend-strangers.</a:t>
            </a:r>
            <a:fld id="{7D4651B8-09C8-4A4D-BE8E-31B6C97A42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698963" y="4401383"/>
            <a:ext cx="1723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QED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7670</TotalTime>
  <Words>418</Words>
  <Application>Microsoft Macintosh PowerPoint</Application>
  <PresentationFormat>On-screen Show (4:3)</PresentationFormat>
  <Paragraphs>82</Paragraphs>
  <Slides>12</Slides>
  <Notes>12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6.042 Lecture Template</vt:lpstr>
      <vt:lpstr>PowerPoint Presentation</vt:lpstr>
      <vt:lpstr>Friends &amp; Strangers</vt:lpstr>
      <vt:lpstr>Friends &amp; Strangers</vt:lpstr>
      <vt:lpstr>PowerPoint Presentation</vt:lpstr>
      <vt:lpstr>A Proof of the Claim</vt:lpstr>
      <vt:lpstr>A Proof of the Claim</vt:lpstr>
      <vt:lpstr>A Proof of the Claim</vt:lpstr>
      <vt:lpstr>A Proof of the Claim</vt:lpstr>
      <vt:lpstr>A Proof of the Claim</vt:lpstr>
      <vt:lpstr>Ramsey’s Theorem</vt:lpstr>
      <vt:lpstr>Ramsey’s Theorem</vt:lpstr>
      <vt:lpstr>Ramsey’s Numbers</vt:lpstr>
    </vt:vector>
  </TitlesOfParts>
  <Manager/>
  <Company>toc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ARM</dc:creator>
  <cp:keywords/>
  <dc:description/>
  <cp:lastModifiedBy>Albert R Meyer</cp:lastModifiedBy>
  <cp:revision>517</cp:revision>
  <cp:lastPrinted>2013-02-12T18:31:46Z</cp:lastPrinted>
  <dcterms:created xsi:type="dcterms:W3CDTF">2011-02-03T15:55:26Z</dcterms:created>
  <dcterms:modified xsi:type="dcterms:W3CDTF">2013-02-12T18:32:02Z</dcterms:modified>
  <cp:category/>
</cp:coreProperties>
</file>